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69" r:id="rId4"/>
    <p:sldId id="270" r:id="rId5"/>
    <p:sldId id="271" r:id="rId6"/>
    <p:sldId id="272" r:id="rId7"/>
    <p:sldId id="273" r:id="rId8"/>
    <p:sldId id="274" r:id="rId9"/>
    <p:sldId id="275" r:id="rId10"/>
    <p:sldId id="276" r:id="rId11"/>
    <p:sldId id="280" r:id="rId12"/>
    <p:sldId id="277" r:id="rId13"/>
    <p:sldId id="278" r:id="rId14"/>
    <p:sldId id="279" r:id="rId15"/>
    <p:sldId id="268"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4obvpRKdaOaDq3VbWynxJbCD3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432EED69-C39C-82F6-D477-851CA695C1C8}"/>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84086516-6A9D-FA44-E753-ED22FE680B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a:extLst>
              <a:ext uri="{FF2B5EF4-FFF2-40B4-BE49-F238E27FC236}">
                <a16:creationId xmlns:a16="http://schemas.microsoft.com/office/drawing/2014/main" id="{E5DB40C1-B110-5E5F-C1DF-9FDB6204EF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80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FCC21DB7-FA3E-E120-BBEE-0867CF9B0028}"/>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03C55787-6E45-8B30-4ACA-209A493D60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a:extLst>
              <a:ext uri="{FF2B5EF4-FFF2-40B4-BE49-F238E27FC236}">
                <a16:creationId xmlns:a16="http://schemas.microsoft.com/office/drawing/2014/main" id="{362B4994-B871-6B25-D479-8C2EE0285B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2559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B1DBC4BF-0077-D79F-163E-8C1E3BEBEA08}"/>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41AFE8F1-5487-CD16-BF1E-4F032F3555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a:extLst>
              <a:ext uri="{FF2B5EF4-FFF2-40B4-BE49-F238E27FC236}">
                <a16:creationId xmlns:a16="http://schemas.microsoft.com/office/drawing/2014/main" id="{8B82D246-95AA-34D5-52CF-CAE2072AF4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77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781945DC-166E-6824-9762-17B973747E63}"/>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BA8FDEE3-44BE-291E-9A28-C67AE0F341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a:extLst>
              <a:ext uri="{FF2B5EF4-FFF2-40B4-BE49-F238E27FC236}">
                <a16:creationId xmlns:a16="http://schemas.microsoft.com/office/drawing/2014/main" id="{1362DAC8-874F-DB03-25C0-B4BD592DA1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09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A3B0BB16-D442-289A-A2C9-DB23F7845919}"/>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B9B8CD0E-A872-C213-6CDE-7AE23B98C5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a:extLst>
              <a:ext uri="{FF2B5EF4-FFF2-40B4-BE49-F238E27FC236}">
                <a16:creationId xmlns:a16="http://schemas.microsoft.com/office/drawing/2014/main" id="{A04B38AA-A604-5E4F-59A8-7B874A620A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392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19730132-144A-9E16-8194-129B0A3C89D3}"/>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5A7D1043-EE80-8F61-FEC3-B37DE02270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a:extLst>
              <a:ext uri="{FF2B5EF4-FFF2-40B4-BE49-F238E27FC236}">
                <a16:creationId xmlns:a16="http://schemas.microsoft.com/office/drawing/2014/main" id="{C4A45747-EF80-B04C-37CD-1014AD84E4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48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60092AF7-7CD7-B562-42A1-C7C362B7C732}"/>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F215EF5A-BB9C-63A3-B956-063886BED3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a:extLst>
              <a:ext uri="{FF2B5EF4-FFF2-40B4-BE49-F238E27FC236}">
                <a16:creationId xmlns:a16="http://schemas.microsoft.com/office/drawing/2014/main" id="{B54C1AD7-E07A-F6AC-A9B7-C7242E7E5B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111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4E41D178-CD1B-1107-E373-45DEE1F56500}"/>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83256CA0-0453-666B-6BAB-20D0DFF985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a:extLst>
              <a:ext uri="{FF2B5EF4-FFF2-40B4-BE49-F238E27FC236}">
                <a16:creationId xmlns:a16="http://schemas.microsoft.com/office/drawing/2014/main" id="{72024534-3D16-84BD-53E6-8CB7ABFBCC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11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EFA3A47C-9E59-CEFE-72F9-C426F0317615}"/>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922C489E-D011-42B4-5879-95B13739E7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a:extLst>
              <a:ext uri="{FF2B5EF4-FFF2-40B4-BE49-F238E27FC236}">
                <a16:creationId xmlns:a16="http://schemas.microsoft.com/office/drawing/2014/main" id="{AE8447F3-5A62-3CF9-D126-B52F051303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241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F8E2D8B-9CD3-EE35-94F4-790B02A025F5}"/>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F157E6FF-2DAD-B055-BF0E-42E358D98E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a:extLst>
              <a:ext uri="{FF2B5EF4-FFF2-40B4-BE49-F238E27FC236}">
                <a16:creationId xmlns:a16="http://schemas.microsoft.com/office/drawing/2014/main" id="{AD83CFA0-C2EB-61B8-960E-3529CBA217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5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FBCEAB93-7F74-2C62-5BF4-58A82084F58C}"/>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76D4ADF9-0D26-110B-EF78-58CBC42B97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a:extLst>
              <a:ext uri="{FF2B5EF4-FFF2-40B4-BE49-F238E27FC236}">
                <a16:creationId xmlns:a16="http://schemas.microsoft.com/office/drawing/2014/main" id="{1DDF9D33-D070-CA09-7E2D-55865C55FD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351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277B41A9-03EC-62BE-0F35-EAEBDFDFB5E7}"/>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1F5C9A20-C73B-D19A-C3AA-2D688EAD2C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a:extLst>
              <a:ext uri="{FF2B5EF4-FFF2-40B4-BE49-F238E27FC236}">
                <a16:creationId xmlns:a16="http://schemas.microsoft.com/office/drawing/2014/main" id="{B9EA45FC-609D-73CD-B7AC-0FECF56907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739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1">
  <p:cSld name="Title Slide-1">
    <p:bg>
      <p:bgPr>
        <a:blipFill>
          <a:blip r:embed="rId2">
            <a:alphaModFix/>
          </a:blip>
          <a:stretch>
            <a:fillRect/>
          </a:stretch>
        </a:blipFill>
        <a:effectLst/>
      </p:bgPr>
    </p:bg>
    <p:spTree>
      <p:nvGrpSpPr>
        <p:cNvPr id="1" name="Shape 8"/>
        <p:cNvGrpSpPr/>
        <p:nvPr/>
      </p:nvGrpSpPr>
      <p:grpSpPr>
        <a:xfrm>
          <a:off x="0" y="0"/>
          <a:ext cx="0" cy="0"/>
          <a:chOff x="0" y="0"/>
          <a:chExt cx="0" cy="0"/>
        </a:xfrm>
      </p:grpSpPr>
      <p:pic>
        <p:nvPicPr>
          <p:cNvPr id="9" name="Google Shape;9;p10"/>
          <p:cNvPicPr preferRelativeResize="0"/>
          <p:nvPr/>
        </p:nvPicPr>
        <p:blipFill rotWithShape="1">
          <a:blip r:embed="rId3">
            <a:alphaModFix/>
          </a:blip>
          <a:srcRect/>
          <a:stretch/>
        </p:blipFill>
        <p:spPr>
          <a:xfrm>
            <a:off x="10148342" y="-19560"/>
            <a:ext cx="1648918" cy="1926458"/>
          </a:xfrm>
          <a:prstGeom prst="rect">
            <a:avLst/>
          </a:prstGeom>
          <a:noFill/>
          <a:ln>
            <a:noFill/>
          </a:ln>
        </p:spPr>
      </p:pic>
      <p:sp>
        <p:nvSpPr>
          <p:cNvPr id="10" name="Google Shape;10;p10"/>
          <p:cNvSpPr txBox="1">
            <a:spLocks noGrp="1"/>
          </p:cNvSpPr>
          <p:nvPr>
            <p:ph type="body" idx="1"/>
          </p:nvPr>
        </p:nvSpPr>
        <p:spPr>
          <a:xfrm>
            <a:off x="602801" y="6363407"/>
            <a:ext cx="10311412" cy="523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 name="Google Shape;11;p10"/>
          <p:cNvSpPr txBox="1">
            <a:spLocks noGrp="1"/>
          </p:cNvSpPr>
          <p:nvPr>
            <p:ph type="body" idx="2"/>
          </p:nvPr>
        </p:nvSpPr>
        <p:spPr>
          <a:xfrm>
            <a:off x="602801" y="1429040"/>
            <a:ext cx="7605677" cy="2106570"/>
          </a:xfrm>
          <a:prstGeom prst="rect">
            <a:avLst/>
          </a:prstGeom>
          <a:noFill/>
          <a:ln>
            <a:noFill/>
          </a:ln>
        </p:spPr>
        <p:txBody>
          <a:bodyPr spcFirstLastPara="1" wrap="square" lIns="91425" tIns="45700" rIns="91425" bIns="0" anchor="b" anchorCtr="0">
            <a:normAutofit/>
          </a:bodyPr>
          <a:lstStyle>
            <a:lvl1pPr marL="457200" lvl="0" indent="-228600" algn="l">
              <a:lnSpc>
                <a:spcPct val="90000"/>
              </a:lnSpc>
              <a:spcBef>
                <a:spcPts val="1000"/>
              </a:spcBef>
              <a:spcAft>
                <a:spcPts val="0"/>
              </a:spcAft>
              <a:buClr>
                <a:srgbClr val="191919"/>
              </a:buClr>
              <a:buSzPts val="4000"/>
              <a:buNone/>
              <a:defRPr sz="4000" b="1" i="0">
                <a:solidFill>
                  <a:srgbClr val="191919"/>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10"/>
          <p:cNvSpPr txBox="1">
            <a:spLocks noGrp="1"/>
          </p:cNvSpPr>
          <p:nvPr>
            <p:ph type="body" idx="3"/>
          </p:nvPr>
        </p:nvSpPr>
        <p:spPr>
          <a:xfrm>
            <a:off x="602801" y="3868404"/>
            <a:ext cx="7209269" cy="70187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F3F3F"/>
              </a:buClr>
              <a:buSzPts val="2300"/>
              <a:buNone/>
              <a:defRPr sz="2300" b="0" i="0">
                <a:solidFill>
                  <a:srgbClr val="3F3F3F"/>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 name="Google Shape;13;p10"/>
          <p:cNvSpPr/>
          <p:nvPr/>
        </p:nvSpPr>
        <p:spPr>
          <a:xfrm>
            <a:off x="10148342" y="-19560"/>
            <a:ext cx="1648918" cy="1926458"/>
          </a:xfrm>
          <a:prstGeom prst="rect">
            <a:avLst/>
          </a:prstGeom>
          <a:solidFill>
            <a:srgbClr val="592C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0" descr="A picture containing text&#10;&#10;Description automatically generated"/>
          <p:cNvPicPr preferRelativeResize="0"/>
          <p:nvPr/>
        </p:nvPicPr>
        <p:blipFill rotWithShape="1">
          <a:blip r:embed="rId4">
            <a:alphaModFix/>
          </a:blip>
          <a:srcRect/>
          <a:stretch/>
        </p:blipFill>
        <p:spPr>
          <a:xfrm>
            <a:off x="10314877" y="501442"/>
            <a:ext cx="1293543" cy="7988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4">
  <p:cSld name="Content Slide-4">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1"/>
          <p:cNvSpPr txBox="1">
            <a:spLocks noGrp="1"/>
          </p:cNvSpPr>
          <p:nvPr>
            <p:ph type="body" idx="1"/>
          </p:nvPr>
        </p:nvSpPr>
        <p:spPr>
          <a:xfrm>
            <a:off x="602801" y="6363407"/>
            <a:ext cx="10311412" cy="523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1"/>
          <p:cNvSpPr/>
          <p:nvPr/>
        </p:nvSpPr>
        <p:spPr>
          <a:xfrm>
            <a:off x="10148342" y="-19560"/>
            <a:ext cx="1648918" cy="1926458"/>
          </a:xfrm>
          <a:prstGeom prst="rect">
            <a:avLst/>
          </a:prstGeom>
          <a:solidFill>
            <a:srgbClr val="592C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11" descr="A picture containing text&#10;&#10;Description automatically generated"/>
          <p:cNvPicPr preferRelativeResize="0"/>
          <p:nvPr/>
        </p:nvPicPr>
        <p:blipFill rotWithShape="1">
          <a:blip r:embed="rId3">
            <a:alphaModFix/>
          </a:blip>
          <a:srcRect/>
          <a:stretch/>
        </p:blipFill>
        <p:spPr>
          <a:xfrm>
            <a:off x="10314877" y="501442"/>
            <a:ext cx="1293543" cy="7988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1">
  <p:cSld name="Content Slide-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12"/>
          <p:cNvSpPr txBox="1">
            <a:spLocks noGrp="1"/>
          </p:cNvSpPr>
          <p:nvPr>
            <p:ph type="body" idx="1"/>
          </p:nvPr>
        </p:nvSpPr>
        <p:spPr>
          <a:xfrm>
            <a:off x="602801" y="6363407"/>
            <a:ext cx="10311412" cy="523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2"/>
          <p:cNvSpPr txBox="1">
            <a:spLocks noGrp="1"/>
          </p:cNvSpPr>
          <p:nvPr>
            <p:ph type="body" idx="2"/>
          </p:nvPr>
        </p:nvSpPr>
        <p:spPr>
          <a:xfrm>
            <a:off x="495300" y="211036"/>
            <a:ext cx="9354378" cy="1066800"/>
          </a:xfrm>
          <a:prstGeom prst="rect">
            <a:avLst/>
          </a:prstGeom>
          <a:noFill/>
          <a:ln>
            <a:noFill/>
          </a:ln>
        </p:spPr>
        <p:txBody>
          <a:bodyPr spcFirstLastPara="1" wrap="square" lIns="91425" tIns="45700" rIns="91425" bIns="0" anchor="b" anchorCtr="0">
            <a:normAutofit/>
          </a:bodyPr>
          <a:lstStyle>
            <a:lvl1pPr marL="457200" lvl="0" indent="-228600" algn="l">
              <a:lnSpc>
                <a:spcPct val="90000"/>
              </a:lnSpc>
              <a:spcBef>
                <a:spcPts val="1000"/>
              </a:spcBef>
              <a:spcAft>
                <a:spcPts val="0"/>
              </a:spcAft>
              <a:buClr>
                <a:srgbClr val="191919"/>
              </a:buClr>
              <a:buSzPts val="3400"/>
              <a:buNone/>
              <a:defRPr sz="3400" b="1" i="0">
                <a:solidFill>
                  <a:srgbClr val="191919"/>
                </a:solidFill>
                <a:latin typeface="Avenir"/>
                <a:ea typeface="Avenir"/>
                <a:cs typeface="Avenir"/>
                <a:sym typeface="Avenir"/>
              </a:defRPr>
            </a:lvl1pPr>
            <a:lvl2pPr marL="914400" lvl="1" indent="-431800" algn="l">
              <a:lnSpc>
                <a:spcPct val="90000"/>
              </a:lnSpc>
              <a:spcBef>
                <a:spcPts val="500"/>
              </a:spcBef>
              <a:spcAft>
                <a:spcPts val="0"/>
              </a:spcAft>
              <a:buClr>
                <a:schemeClr val="dk1"/>
              </a:buClr>
              <a:buSzPts val="3200"/>
              <a:buChar char="•"/>
              <a:defRPr sz="3200" b="1"/>
            </a:lvl2pPr>
            <a:lvl3pPr marL="1371600" lvl="2" indent="-431800" algn="l">
              <a:lnSpc>
                <a:spcPct val="90000"/>
              </a:lnSpc>
              <a:spcBef>
                <a:spcPts val="500"/>
              </a:spcBef>
              <a:spcAft>
                <a:spcPts val="0"/>
              </a:spcAft>
              <a:buClr>
                <a:schemeClr val="dk1"/>
              </a:buClr>
              <a:buSzPts val="3200"/>
              <a:buChar char="•"/>
              <a:defRPr sz="3200" b="1"/>
            </a:lvl3pPr>
            <a:lvl4pPr marL="1828800" lvl="3" indent="-431800" algn="l">
              <a:lnSpc>
                <a:spcPct val="90000"/>
              </a:lnSpc>
              <a:spcBef>
                <a:spcPts val="500"/>
              </a:spcBef>
              <a:spcAft>
                <a:spcPts val="0"/>
              </a:spcAft>
              <a:buClr>
                <a:schemeClr val="dk1"/>
              </a:buClr>
              <a:buSzPts val="3200"/>
              <a:buChar char="•"/>
              <a:defRPr sz="3200" b="1"/>
            </a:lvl4pPr>
            <a:lvl5pPr marL="2286000" lvl="4" indent="-431800" algn="l">
              <a:lnSpc>
                <a:spcPct val="90000"/>
              </a:lnSpc>
              <a:spcBef>
                <a:spcPts val="500"/>
              </a:spcBef>
              <a:spcAft>
                <a:spcPts val="0"/>
              </a:spcAft>
              <a:buClr>
                <a:schemeClr val="dk1"/>
              </a:buClr>
              <a:buSzPts val="3200"/>
              <a:buChar char="•"/>
              <a:defRPr sz="3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2"/>
          <p:cNvSpPr txBox="1">
            <a:spLocks noGrp="1"/>
          </p:cNvSpPr>
          <p:nvPr>
            <p:ph type="body" idx="3"/>
          </p:nvPr>
        </p:nvSpPr>
        <p:spPr>
          <a:xfrm>
            <a:off x="1485900" y="1840447"/>
            <a:ext cx="8363778" cy="3721367"/>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rgbClr val="191919"/>
              </a:buClr>
              <a:buSzPts val="2600"/>
              <a:buFont typeface="Arial"/>
              <a:buChar char="•"/>
              <a:defRPr sz="2600" b="0" i="0">
                <a:solidFill>
                  <a:srgbClr val="191919"/>
                </a:solidFill>
                <a:latin typeface="Avenir"/>
                <a:ea typeface="Avenir"/>
                <a:cs typeface="Avenir"/>
                <a:sym typeface="Avenir"/>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2"/>
          <p:cNvSpPr/>
          <p:nvPr/>
        </p:nvSpPr>
        <p:spPr>
          <a:xfrm>
            <a:off x="10148342" y="-19560"/>
            <a:ext cx="1648918" cy="1926458"/>
          </a:xfrm>
          <a:prstGeom prst="rect">
            <a:avLst/>
          </a:prstGeom>
          <a:solidFill>
            <a:srgbClr val="592C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 name="Google Shape;24;p12" descr="A picture containing text&#10;&#10;Description automatically generated"/>
          <p:cNvPicPr preferRelativeResize="0"/>
          <p:nvPr/>
        </p:nvPicPr>
        <p:blipFill rotWithShape="1">
          <a:blip r:embed="rId3">
            <a:alphaModFix/>
          </a:blip>
          <a:srcRect/>
          <a:stretch/>
        </p:blipFill>
        <p:spPr>
          <a:xfrm>
            <a:off x="10314877" y="501442"/>
            <a:ext cx="1293543" cy="7988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37"/>
        <p:cNvGrpSpPr/>
        <p:nvPr/>
      </p:nvGrpSpPr>
      <p:grpSpPr>
        <a:xfrm>
          <a:off x="0" y="0"/>
          <a:ext cx="0" cy="0"/>
          <a:chOff x="0" y="0"/>
          <a:chExt cx="0" cy="0"/>
        </a:xfrm>
      </p:grpSpPr>
      <p:pic>
        <p:nvPicPr>
          <p:cNvPr id="38" name="Google Shape;38;p15" descr="Text&#10;&#10;Description automatically generated"/>
          <p:cNvPicPr preferRelativeResize="0"/>
          <p:nvPr/>
        </p:nvPicPr>
        <p:blipFill rotWithShape="1">
          <a:blip r:embed="rId3">
            <a:alphaModFix/>
          </a:blip>
          <a:srcRect/>
          <a:stretch/>
        </p:blipFill>
        <p:spPr>
          <a:xfrm>
            <a:off x="4294281" y="3107472"/>
            <a:ext cx="3556177" cy="6727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g3dde8b33ca1_0_15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Char char="●"/>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g3dde8b33ca1_0_15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g3dde8b33ca1_0_1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g3dde8b33ca1_0_1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g3dde8b33ca1_0_1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Google Shape;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https://www.uww.edu/umc/brand-and-visual-identity/digital-standard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hyperlink" Target="https://www.uww.edu/its/services/it-security#reportingasecurityincident" TargetMode="External"/><Relationship Id="rId7" Type="http://schemas.openxmlformats.org/officeDocument/2006/relationships/image" Target="../media/image11.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hyperlink" Target="https://www.uww.edu/its/services/email#emaillists%23distribution-list" TargetMode="External"/><Relationship Id="rId4" Type="http://schemas.openxmlformats.org/officeDocument/2006/relationships/hyperlink" Target="https://www.uww.edu/its/services/it-security#traininginitiatives" TargetMode="External"/><Relationship Id="rId9"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hyperlink" Target="https://www.uww.edu/its/new-to-campus" TargetMode="External"/><Relationship Id="rId3" Type="http://schemas.openxmlformats.org/officeDocument/2006/relationships/hyperlink" Target="https://docs.google.com/presentation/d/1tSkyreXsnhReteNpSYK6aUp5KhVSLOPm_6J6niWyK-8/edit?slide=id.p1#slide=id.p1" TargetMode="External"/><Relationship Id="rId7" Type="http://schemas.openxmlformats.org/officeDocument/2006/relationships/hyperlink" Target="https://www.uww.edu/its/services/tech-purchas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uww.service-now.com/sp?id=kb_article_view&amp;sysparm_article=KB0011288" TargetMode="External"/><Relationship Id="rId5" Type="http://schemas.openxmlformats.org/officeDocument/2006/relationships/hyperlink" Target="https://docs.google.com/presentation/d/1rf_kuDr71FBTBHmJOZECO4ojva3pCk9p3ffM_ZIlVIY/edit?slide=id.p1#slide=id.p1" TargetMode="External"/><Relationship Id="rId4" Type="http://schemas.openxmlformats.org/officeDocument/2006/relationships/hyperlink" Target="https://docs.google.com/presentation/d/1LZ4KkVYBUpg0-eir4GC1gCxq4THXgbyoLZFZBvaO65Y/edit?slide=id.p1#slide=id.p1" TargetMode="External"/><Relationship Id="rId9" Type="http://schemas.openxmlformats.org/officeDocument/2006/relationships/hyperlink" Target="https://www.uww.edu/its/services/canva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hyperlink" Target="https://www.uww.edu/its/services/linkedin-learnin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myworkday.com/wisconsin/learning/discove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uww.edu/" TargetMode="External"/><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5.svg"/><Relationship Id="rId10" Type="http://schemas.openxmlformats.org/officeDocument/2006/relationships/image" Target="../media/image19.png"/><Relationship Id="rId4" Type="http://schemas.openxmlformats.org/officeDocument/2006/relationships/image" Target="../media/image14.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s://helpdesk.uww.ed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hyperlink" Target="https://uww.service-now.com/sp/" TargetMode="External"/><Relationship Id="rId7"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uww.edu/its/services/microsoft-office-365" TargetMode="External"/><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uww.edu/its/services/antivirus#personaldevices" TargetMode="External"/><Relationship Id="rId5" Type="http://schemas.openxmlformats.org/officeDocument/2006/relationships/hyperlink" Target="https://www.adobe.com/express/" TargetMode="External"/><Relationship Id="rId4" Type="http://schemas.openxmlformats.org/officeDocument/2006/relationships/hyperlink" Target="https://www.uww.edu/its/services/adobe-creative-cloud#instructorsandstaf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ww.edu/its/4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p:nvPr/>
        </p:nvSpPr>
        <p:spPr>
          <a:xfrm>
            <a:off x="1301100" y="1988550"/>
            <a:ext cx="9589800" cy="2880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latin typeface="Montserrat ExtraBold" panose="020F0502020204030204" pitchFamily="2" charset="0"/>
                <a:ea typeface="Avenir"/>
                <a:cs typeface="Avenir"/>
                <a:sym typeface="Avenir"/>
              </a:rPr>
              <a:t>UWW </a:t>
            </a:r>
            <a:endParaRPr sz="6000" dirty="0">
              <a:latin typeface="Montserrat ExtraBold" panose="020F0502020204030204" pitchFamily="2" charset="0"/>
              <a:ea typeface="Avenir"/>
              <a:cs typeface="Avenir"/>
              <a:sym typeface="Avenir"/>
            </a:endParaRPr>
          </a:p>
          <a:p>
            <a:pPr marL="0" marR="0" lvl="0" indent="0" algn="ctr" rtl="0">
              <a:spcBef>
                <a:spcPts val="0"/>
              </a:spcBef>
              <a:spcAft>
                <a:spcPts val="0"/>
              </a:spcAft>
              <a:buNone/>
            </a:pPr>
            <a:r>
              <a:rPr lang="en-US" sz="6000" dirty="0">
                <a:latin typeface="Montserrat ExtraBold" panose="020F0502020204030204" pitchFamily="2" charset="0"/>
                <a:ea typeface="Avenir"/>
                <a:cs typeface="Avenir"/>
                <a:sym typeface="Avenir"/>
              </a:rPr>
              <a:t>Technology Tools, Support, &amp; Solutions</a:t>
            </a:r>
            <a:endParaRPr sz="6000" dirty="0">
              <a:solidFill>
                <a:srgbClr val="000000"/>
              </a:solidFill>
              <a:latin typeface="Montserrat ExtraBold" panose="020F0502020204030204" pitchFamily="2" charset="0"/>
              <a:ea typeface="Avenir"/>
              <a:cs typeface="Avenir"/>
              <a:sym typeface="Avenir"/>
            </a:endParaRPr>
          </a:p>
        </p:txBody>
      </p:sp>
      <p:sp>
        <p:nvSpPr>
          <p:cNvPr id="3" name="TextBox 2">
            <a:extLst>
              <a:ext uri="{FF2B5EF4-FFF2-40B4-BE49-F238E27FC236}">
                <a16:creationId xmlns:a16="http://schemas.microsoft.com/office/drawing/2014/main" id="{4CF5C4BC-935D-7722-6053-7920D5A65A71}"/>
              </a:ext>
            </a:extLst>
          </p:cNvPr>
          <p:cNvSpPr txBox="1"/>
          <p:nvPr/>
        </p:nvSpPr>
        <p:spPr>
          <a:xfrm>
            <a:off x="2566219" y="5440665"/>
            <a:ext cx="6096000" cy="738664"/>
          </a:xfrm>
          <a:prstGeom prst="rect">
            <a:avLst/>
          </a:prstGeom>
          <a:noFill/>
        </p:spPr>
        <p:txBody>
          <a:bodyPr wrap="square">
            <a:spAutoFit/>
          </a:bodyPr>
          <a:lstStyle/>
          <a:p>
            <a:r>
              <a:rPr lang="en-US" dirty="0"/>
              <a:t>Kirsten Mortimer, Strategic Services Manager, IT Services</a:t>
            </a:r>
          </a:p>
          <a:p>
            <a:r>
              <a:rPr lang="en-US" dirty="0"/>
              <a:t>Eric Stelter, Technology Solutions Specialist, IT Services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82609EE-E666-95E5-E608-2E87896E21DB}"/>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F5FA02F1-7CAA-CF00-32A6-5D91060863BA}"/>
              </a:ext>
            </a:extLst>
          </p:cNvPr>
          <p:cNvSpPr txBox="1"/>
          <p:nvPr/>
        </p:nvSpPr>
        <p:spPr>
          <a:xfrm>
            <a:off x="695525" y="390106"/>
            <a:ext cx="9147000" cy="1635802"/>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Tips &amp; Tools - Software Center</a:t>
            </a:r>
          </a:p>
          <a:p>
            <a:pPr>
              <a:lnSpc>
                <a:spcPct val="115000"/>
              </a:lnSpc>
            </a:pPr>
            <a:endParaRPr lang="en-US" dirty="0">
              <a:latin typeface="Montserrat ExtraBold" panose="000009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Search your computer for “Software Center”	</a:t>
            </a:r>
          </a:p>
        </p:txBody>
      </p:sp>
      <p:pic>
        <p:nvPicPr>
          <p:cNvPr id="3" name="Graphic 2" descr="Magnifying glass outline">
            <a:extLst>
              <a:ext uri="{FF2B5EF4-FFF2-40B4-BE49-F238E27FC236}">
                <a16:creationId xmlns:a16="http://schemas.microsoft.com/office/drawing/2014/main" id="{92185E8C-F469-6F72-9616-CF4A36DC276F}"/>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19350" y="1476375"/>
            <a:ext cx="641818" cy="641818"/>
          </a:xfrm>
          <a:prstGeom prst="rect">
            <a:avLst/>
          </a:prstGeom>
        </p:spPr>
      </p:pic>
      <p:pic>
        <p:nvPicPr>
          <p:cNvPr id="7" name="Picture 6">
            <a:extLst>
              <a:ext uri="{FF2B5EF4-FFF2-40B4-BE49-F238E27FC236}">
                <a16:creationId xmlns:a16="http://schemas.microsoft.com/office/drawing/2014/main" id="{3E5C41FC-9F6E-AA11-AED7-46A38121D1B2}"/>
              </a:ext>
            </a:extLst>
          </p:cNvPr>
          <p:cNvPicPr>
            <a:picLocks noChangeAspect="1"/>
          </p:cNvPicPr>
          <p:nvPr/>
        </p:nvPicPr>
        <p:blipFill>
          <a:blip r:embed="rId4"/>
          <a:stretch>
            <a:fillRect/>
          </a:stretch>
        </p:blipFill>
        <p:spPr>
          <a:xfrm>
            <a:off x="1741900" y="2202613"/>
            <a:ext cx="2363376" cy="4188662"/>
          </a:xfrm>
          <a:prstGeom prst="rect">
            <a:avLst/>
          </a:prstGeom>
        </p:spPr>
      </p:pic>
      <p:pic>
        <p:nvPicPr>
          <p:cNvPr id="11" name="Picture 10">
            <a:extLst>
              <a:ext uri="{FF2B5EF4-FFF2-40B4-BE49-F238E27FC236}">
                <a16:creationId xmlns:a16="http://schemas.microsoft.com/office/drawing/2014/main" id="{65B05F03-611C-DF75-B193-72CD543DCEF7}"/>
              </a:ext>
            </a:extLst>
          </p:cNvPr>
          <p:cNvPicPr>
            <a:picLocks noChangeAspect="1"/>
          </p:cNvPicPr>
          <p:nvPr/>
        </p:nvPicPr>
        <p:blipFill>
          <a:blip r:embed="rId5"/>
          <a:stretch>
            <a:fillRect/>
          </a:stretch>
        </p:blipFill>
        <p:spPr>
          <a:xfrm>
            <a:off x="5011958" y="2202613"/>
            <a:ext cx="6457521" cy="4188662"/>
          </a:xfrm>
          <a:prstGeom prst="rect">
            <a:avLst/>
          </a:prstGeom>
        </p:spPr>
      </p:pic>
    </p:spTree>
    <p:extLst>
      <p:ext uri="{BB962C8B-B14F-4D97-AF65-F5344CB8AC3E}">
        <p14:creationId xmlns:p14="http://schemas.microsoft.com/office/powerpoint/2010/main" val="156273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339412B4-40A7-F8E9-B1BD-A8FC54B4D7A8}"/>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7AD613C8-06FA-E9E0-DA2E-AD8BE10A1046}"/>
              </a:ext>
            </a:extLst>
          </p:cNvPr>
          <p:cNvSpPr txBox="1"/>
          <p:nvPr/>
        </p:nvSpPr>
        <p:spPr>
          <a:xfrm>
            <a:off x="695525" y="390106"/>
            <a:ext cx="9147000" cy="2768420"/>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Tips &amp; Tools - Digital Accessibility</a:t>
            </a:r>
          </a:p>
          <a:p>
            <a:pPr>
              <a:lnSpc>
                <a:spcPct val="115000"/>
              </a:lnSpc>
            </a:pPr>
            <a:endParaRPr lang="en-US" dirty="0">
              <a:latin typeface="Montserrat ExtraBold" panose="00000900000000000000" pitchFamily="2" charset="0"/>
            </a:endParaRPr>
          </a:p>
          <a:p>
            <a:pPr lvl="0">
              <a:lnSpc>
                <a:spcPct val="115000"/>
              </a:lnSpc>
            </a:pPr>
            <a:r>
              <a:rPr lang="en-US" sz="1600" dirty="0">
                <a:solidFill>
                  <a:schemeClr val="dk1"/>
                </a:solidFill>
                <a:latin typeface="Montserrat" panose="00000500000000000000" pitchFamily="2" charset="0"/>
              </a:rPr>
              <a:t>Digital standards provide the framework for content creators to ensure digital content is built correctly, using best practices and in accordance with accessibility needs to support the university's mission and the website operating agreement.</a:t>
            </a:r>
          </a:p>
          <a:p>
            <a:pPr lvl="0">
              <a:lnSpc>
                <a:spcPct val="115000"/>
              </a:lnSpc>
            </a:pPr>
            <a:r>
              <a:rPr lang="en-US" sz="1600" dirty="0">
                <a:solidFill>
                  <a:schemeClr val="dk1"/>
                </a:solidFill>
                <a:latin typeface="Montserrat" panose="00000500000000000000" pitchFamily="2" charset="0"/>
              </a:rPr>
              <a:t>	</a:t>
            </a: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3"/>
              </a:rPr>
              <a:t>Digital Accessibility</a:t>
            </a:r>
            <a:r>
              <a:rPr lang="en-US" sz="1600" dirty="0">
                <a:solidFill>
                  <a:schemeClr val="dk1"/>
                </a:solidFill>
                <a:latin typeface="Montserrat" panose="00000500000000000000" pitchFamily="2" charset="0"/>
              </a:rPr>
              <a:t>	</a:t>
            </a:r>
          </a:p>
        </p:txBody>
      </p:sp>
      <p:pic>
        <p:nvPicPr>
          <p:cNvPr id="3" name="Graphic 2" descr="Link outline">
            <a:extLst>
              <a:ext uri="{FF2B5EF4-FFF2-40B4-BE49-F238E27FC236}">
                <a16:creationId xmlns:a16="http://schemas.microsoft.com/office/drawing/2014/main" id="{30D412EE-A2C2-154D-21C4-C237827C6B5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95525" y="2516708"/>
            <a:ext cx="641818" cy="641818"/>
          </a:xfrm>
          <a:prstGeom prst="rect">
            <a:avLst/>
          </a:prstGeom>
        </p:spPr>
      </p:pic>
      <p:pic>
        <p:nvPicPr>
          <p:cNvPr id="4" name="Picture 3">
            <a:extLst>
              <a:ext uri="{FF2B5EF4-FFF2-40B4-BE49-F238E27FC236}">
                <a16:creationId xmlns:a16="http://schemas.microsoft.com/office/drawing/2014/main" id="{7550E0B9-4C50-F74F-E110-A9F76BCDB103}"/>
              </a:ext>
            </a:extLst>
          </p:cNvPr>
          <p:cNvPicPr>
            <a:picLocks noChangeAspect="1"/>
          </p:cNvPicPr>
          <p:nvPr/>
        </p:nvPicPr>
        <p:blipFill>
          <a:blip r:embed="rId5"/>
          <a:srcRect b="32249"/>
          <a:stretch>
            <a:fillRect/>
          </a:stretch>
        </p:blipFill>
        <p:spPr>
          <a:xfrm>
            <a:off x="1627404" y="3429000"/>
            <a:ext cx="8937191" cy="2768420"/>
          </a:xfrm>
          <a:prstGeom prst="rect">
            <a:avLst/>
          </a:prstGeom>
        </p:spPr>
      </p:pic>
    </p:spTree>
    <p:extLst>
      <p:ext uri="{BB962C8B-B14F-4D97-AF65-F5344CB8AC3E}">
        <p14:creationId xmlns:p14="http://schemas.microsoft.com/office/powerpoint/2010/main" val="137839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53DA09F3-F74E-7727-97DD-D342791181B5}"/>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A9A7F16E-C457-D9AA-388C-C7A37979A759}"/>
              </a:ext>
            </a:extLst>
          </p:cNvPr>
          <p:cNvSpPr txBox="1"/>
          <p:nvPr/>
        </p:nvSpPr>
        <p:spPr>
          <a:xfrm>
            <a:off x="695525" y="390106"/>
            <a:ext cx="8772325" cy="5599964"/>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Cyber Security</a:t>
            </a:r>
          </a:p>
          <a:p>
            <a:pPr>
              <a:lnSpc>
                <a:spcPct val="115000"/>
              </a:lnSpc>
            </a:pPr>
            <a:endParaRPr lang="en-US" dirty="0">
              <a:latin typeface="Montserrat ExtraBold" panose="000009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Malware, Ransomware, Phishing - The Help Desk is here to help you!</a:t>
            </a:r>
          </a:p>
          <a:p>
            <a:pPr lvl="0">
              <a:lnSpc>
                <a:spcPct val="115000"/>
              </a:lnSpc>
            </a:pP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a:t>
            </a:r>
          </a:p>
          <a:p>
            <a:pPr lvl="0">
              <a:lnSpc>
                <a:spcPct val="115000"/>
              </a:lnSpc>
            </a:pPr>
            <a:r>
              <a:rPr lang="en-US" sz="1600" dirty="0">
                <a:solidFill>
                  <a:schemeClr val="dk1"/>
                </a:solidFill>
                <a:latin typeface="Montserrat" panose="00000500000000000000" pitchFamily="2" charset="0"/>
              </a:rPr>
              <a:t>	Contact the </a:t>
            </a:r>
            <a:r>
              <a:rPr lang="en-US" sz="1600" dirty="0">
                <a:solidFill>
                  <a:schemeClr val="dk1"/>
                </a:solidFill>
                <a:latin typeface="Montserrat" panose="00000500000000000000" pitchFamily="2" charset="0"/>
                <a:hlinkClick r:id="rId3"/>
              </a:rPr>
              <a:t>Help Desk</a:t>
            </a:r>
            <a:r>
              <a:rPr lang="en-US" sz="1600" dirty="0">
                <a:solidFill>
                  <a:schemeClr val="dk1"/>
                </a:solidFill>
                <a:latin typeface="Montserrat" panose="00000500000000000000" pitchFamily="2" charset="0"/>
              </a:rPr>
              <a:t> to report an IT security incident or concern.</a:t>
            </a:r>
          </a:p>
          <a:p>
            <a:pPr lvl="0">
              <a:lnSpc>
                <a:spcPct val="115000"/>
              </a:lnSpc>
            </a:pP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4"/>
              </a:rPr>
              <a:t>IT Security Training &amp; Initiatives</a:t>
            </a: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Email sending limits reduce the spread of phishing scams.  Contact the 	Help Desk to create a </a:t>
            </a:r>
            <a:r>
              <a:rPr lang="en-US" sz="1600" dirty="0">
                <a:solidFill>
                  <a:schemeClr val="dk1"/>
                </a:solidFill>
                <a:latin typeface="Montserrat" panose="00000500000000000000" pitchFamily="2" charset="0"/>
                <a:hlinkClick r:id="rId5"/>
              </a:rPr>
              <a:t>distribution list</a:t>
            </a:r>
            <a:r>
              <a:rPr lang="en-US" sz="1600" dirty="0">
                <a:solidFill>
                  <a:schemeClr val="dk1"/>
                </a:solidFill>
                <a:latin typeface="Montserrat" panose="00000500000000000000" pitchFamily="2" charset="0"/>
              </a:rPr>
              <a:t>. </a:t>
            </a:r>
          </a:p>
          <a:p>
            <a:pPr lvl="0">
              <a:lnSpc>
                <a:spcPct val="115000"/>
              </a:lnSpc>
            </a:pPr>
            <a:endParaRPr lang="en-US" sz="1600" dirty="0">
              <a:solidFill>
                <a:schemeClr val="dk1"/>
              </a:solidFill>
              <a:latin typeface="Montserrat" panose="00000500000000000000" pitchFamily="2" charset="0"/>
            </a:endParaRPr>
          </a:p>
        </p:txBody>
      </p:sp>
      <p:pic>
        <p:nvPicPr>
          <p:cNvPr id="3" name="Graphic 2" descr="Shield outline">
            <a:extLst>
              <a:ext uri="{FF2B5EF4-FFF2-40B4-BE49-F238E27FC236}">
                <a16:creationId xmlns:a16="http://schemas.microsoft.com/office/drawing/2014/main" id="{06EB7804-E86A-37F4-F598-63151F36307F}"/>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819350" y="1476375"/>
            <a:ext cx="641818" cy="641818"/>
          </a:xfrm>
          <a:prstGeom prst="rect">
            <a:avLst/>
          </a:prstGeom>
        </p:spPr>
      </p:pic>
      <p:pic>
        <p:nvPicPr>
          <p:cNvPr id="2" name="Graphic 1" descr="Chat outline">
            <a:extLst>
              <a:ext uri="{FF2B5EF4-FFF2-40B4-BE49-F238E27FC236}">
                <a16:creationId xmlns:a16="http://schemas.microsoft.com/office/drawing/2014/main" id="{1F728FF7-B07D-B7FF-3396-A1558C7DD667}"/>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819350" y="2562644"/>
            <a:ext cx="641818" cy="641818"/>
          </a:xfrm>
          <a:prstGeom prst="rect">
            <a:avLst/>
          </a:prstGeom>
        </p:spPr>
      </p:pic>
      <p:pic>
        <p:nvPicPr>
          <p:cNvPr id="4" name="Graphic 3" descr="Link outline">
            <a:extLst>
              <a:ext uri="{FF2B5EF4-FFF2-40B4-BE49-F238E27FC236}">
                <a16:creationId xmlns:a16="http://schemas.microsoft.com/office/drawing/2014/main" id="{E0C822AC-58F8-75C9-F707-BCE8CFB46A31}"/>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819350" y="3687426"/>
            <a:ext cx="641818" cy="641818"/>
          </a:xfrm>
          <a:prstGeom prst="rect">
            <a:avLst/>
          </a:prstGeom>
        </p:spPr>
      </p:pic>
      <p:pic>
        <p:nvPicPr>
          <p:cNvPr id="5" name="Graphic 4" descr="Email outline">
            <a:extLst>
              <a:ext uri="{FF2B5EF4-FFF2-40B4-BE49-F238E27FC236}">
                <a16:creationId xmlns:a16="http://schemas.microsoft.com/office/drawing/2014/main" id="{AAA80CA3-3424-68CF-7B2E-4326D8A5EABC}"/>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819350" y="4953419"/>
            <a:ext cx="641818" cy="641818"/>
          </a:xfrm>
          <a:prstGeom prst="rect">
            <a:avLst/>
          </a:prstGeom>
        </p:spPr>
      </p:pic>
    </p:spTree>
    <p:extLst>
      <p:ext uri="{BB962C8B-B14F-4D97-AF65-F5344CB8AC3E}">
        <p14:creationId xmlns:p14="http://schemas.microsoft.com/office/powerpoint/2010/main" val="364918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9629DC3C-2A12-93DE-E68B-ECAE6DFFC98E}"/>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00992265-CC68-4DDD-BB2F-9BDAB65086A6}"/>
              </a:ext>
            </a:extLst>
          </p:cNvPr>
          <p:cNvSpPr txBox="1"/>
          <p:nvPr/>
        </p:nvSpPr>
        <p:spPr>
          <a:xfrm>
            <a:off x="695525" y="390106"/>
            <a:ext cx="8772325" cy="5033655"/>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Additional Information</a:t>
            </a:r>
          </a:p>
          <a:p>
            <a:pPr>
              <a:lnSpc>
                <a:spcPct val="115000"/>
              </a:lnSpc>
            </a:pPr>
            <a:endParaRPr lang="en-US" dirty="0">
              <a:latin typeface="Montserrat ExtraBold" panose="000009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3"/>
              </a:rPr>
              <a:t>Classroom Technology</a:t>
            </a:r>
            <a:endParaRPr lang="en-US" sz="1600" dirty="0">
              <a:solidFill>
                <a:schemeClr val="dk1"/>
              </a:solidFill>
              <a:latin typeface="Montserrat" panose="00000500000000000000" pitchFamily="2" charset="0"/>
            </a:endParaRPr>
          </a:p>
          <a:p>
            <a:pPr marL="285750" lvl="0" indent="-285750">
              <a:lnSpc>
                <a:spcPct val="115000"/>
              </a:lnSpc>
              <a:buFontTx/>
              <a:buChar char="-"/>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4"/>
              </a:rPr>
              <a:t>Outlook - Saving time with tips and tricks</a:t>
            </a: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5"/>
              </a:rPr>
              <a:t>T:Drive Access</a:t>
            </a: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6"/>
              </a:rPr>
              <a:t>Offboarding Tips</a:t>
            </a: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7"/>
              </a:rPr>
              <a:t>Technology Purchasing</a:t>
            </a: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a:lnSpc>
                <a:spcPct val="115000"/>
              </a:lnSpc>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8"/>
              </a:rPr>
              <a:t>Onboarding Tips</a:t>
            </a:r>
            <a:endParaRPr lang="en-US" sz="1600" dirty="0">
              <a:solidFill>
                <a:schemeClr val="dk1"/>
              </a:solidFill>
              <a:latin typeface="Montserrat" panose="00000500000000000000" pitchFamily="2" charset="0"/>
            </a:endParaRPr>
          </a:p>
          <a:p>
            <a:pPr>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9"/>
              </a:rPr>
              <a:t>Canvas</a:t>
            </a:r>
            <a:endParaRPr lang="en-US" sz="1600" dirty="0">
              <a:solidFill>
                <a:schemeClr val="dk1"/>
              </a:solidFill>
              <a:latin typeface="Montserrat" panose="00000500000000000000" pitchFamily="2" charset="0"/>
            </a:endParaRPr>
          </a:p>
        </p:txBody>
      </p:sp>
    </p:spTree>
    <p:extLst>
      <p:ext uri="{BB962C8B-B14F-4D97-AF65-F5344CB8AC3E}">
        <p14:creationId xmlns:p14="http://schemas.microsoft.com/office/powerpoint/2010/main" val="156443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1B529C71-3DF9-2741-84CC-B16FA87F3430}"/>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2B3385AD-233C-6326-4643-7A477962B00B}"/>
              </a:ext>
            </a:extLst>
          </p:cNvPr>
          <p:cNvSpPr txBox="1"/>
          <p:nvPr/>
        </p:nvSpPr>
        <p:spPr>
          <a:xfrm>
            <a:off x="695525" y="390106"/>
            <a:ext cx="8772325" cy="3653278"/>
          </a:xfrm>
          <a:prstGeom prst="rect">
            <a:avLst/>
          </a:prstGeom>
          <a:noFill/>
          <a:ln>
            <a:noFill/>
          </a:ln>
        </p:spPr>
        <p:txBody>
          <a:bodyPr spcFirstLastPara="1" wrap="square" lIns="91425" tIns="91425" rIns="91425" bIns="91425" anchor="t" anchorCtr="0">
            <a:spAutoFit/>
          </a:bodyPr>
          <a:lstStyle/>
          <a:p>
            <a:pPr>
              <a:lnSpc>
                <a:spcPct val="115000"/>
              </a:lnSpc>
            </a:pPr>
            <a:endParaRPr lang="en-US" dirty="0">
              <a:latin typeface="Montserrat ExtraBold" panose="00000900000000000000" pitchFamily="2" charset="0"/>
            </a:endParaRPr>
          </a:p>
          <a:p>
            <a:pPr>
              <a:lnSpc>
                <a:spcPct val="115000"/>
              </a:lnSpc>
            </a:pPr>
            <a:endParaRPr lang="en-US" dirty="0">
              <a:latin typeface="Montserrat ExtraBold" panose="00000900000000000000" pitchFamily="2" charset="0"/>
            </a:endParaRPr>
          </a:p>
          <a:p>
            <a:pPr>
              <a:lnSpc>
                <a:spcPct val="115000"/>
              </a:lnSpc>
            </a:pPr>
            <a:endParaRPr lang="en-US" dirty="0">
              <a:latin typeface="Montserrat ExtraBold" panose="00000900000000000000" pitchFamily="2" charset="0"/>
            </a:endParaRPr>
          </a:p>
          <a:p>
            <a:pPr>
              <a:lnSpc>
                <a:spcPct val="115000"/>
              </a:lnSpc>
            </a:pPr>
            <a:endParaRPr lang="en-US" dirty="0">
              <a:latin typeface="Montserrat ExtraBold" panose="000009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a:t>
            </a:r>
            <a:endParaRPr lang="en-US" sz="4400" dirty="0">
              <a:solidFill>
                <a:schemeClr val="dk1"/>
              </a:solidFill>
              <a:latin typeface="Montserrat" panose="00000500000000000000" pitchFamily="2" charset="0"/>
            </a:endParaRPr>
          </a:p>
          <a:p>
            <a:pPr lvl="0">
              <a:lnSpc>
                <a:spcPct val="115000"/>
              </a:lnSpc>
            </a:pPr>
            <a:r>
              <a:rPr lang="en-US" sz="4400" dirty="0">
                <a:solidFill>
                  <a:schemeClr val="dk1"/>
                </a:solidFill>
                <a:latin typeface="Montserrat" panose="00000500000000000000" pitchFamily="2" charset="0"/>
              </a:rPr>
              <a:t>			  Questions?</a:t>
            </a:r>
          </a:p>
        </p:txBody>
      </p:sp>
    </p:spTree>
    <p:extLst>
      <p:ext uri="{BB962C8B-B14F-4D97-AF65-F5344CB8AC3E}">
        <p14:creationId xmlns:p14="http://schemas.microsoft.com/office/powerpoint/2010/main" val="407682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695525" y="390106"/>
            <a:ext cx="9147000" cy="6077787"/>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Session Overview</a:t>
            </a:r>
          </a:p>
          <a:p>
            <a:pPr marL="0" lvl="0" indent="0" algn="l" rtl="0">
              <a:lnSpc>
                <a:spcPct val="115000"/>
              </a:lnSpc>
              <a:spcBef>
                <a:spcPts val="0"/>
              </a:spcBef>
              <a:spcAft>
                <a:spcPts val="0"/>
              </a:spcAft>
              <a:buNone/>
            </a:pPr>
            <a:endParaRPr lang="en-US" dirty="0">
              <a:latin typeface="Montserrat ExtraBold" panose="000009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This session approaches IT Services through a professional development lens,</a:t>
            </a: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helping you-</a:t>
            </a: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Build the skills to navigate and use technology more effectively in your</a:t>
            </a:r>
            <a:r>
              <a:rPr lang="en-US" sz="1600" dirty="0">
                <a:solidFill>
                  <a:srgbClr val="C82613"/>
                </a:solidFill>
                <a:latin typeface="Montserrat" panose="00000500000000000000" pitchFamily="2" charset="0"/>
              </a:rPr>
              <a:t>		day-to-day work</a:t>
            </a:r>
            <a:r>
              <a:rPr lang="en-US" sz="1600" dirty="0">
                <a:solidFill>
                  <a:schemeClr val="dk1"/>
                </a:solidFill>
                <a:latin typeface="Montserrat" panose="00000500000000000000" pitchFamily="2" charset="0"/>
              </a:rPr>
              <a:t>.</a:t>
            </a: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Learn where to find key IT resources at UWW, how to access the right support 	when you need it</a:t>
            </a: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How to use LinkedIn Learning to strengthen your technical and professional 	skill set. </a:t>
            </a: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The session includes interactive discussion and Q&amp;A, with a focus on increasing your confidence, self-sufficiency, and ability to continue learning beyond the session.</a:t>
            </a:r>
          </a:p>
          <a:p>
            <a:pPr marL="0" lvl="0" indent="0" algn="l" rtl="0">
              <a:lnSpc>
                <a:spcPct val="115000"/>
              </a:lnSpc>
              <a:spcBef>
                <a:spcPts val="0"/>
              </a:spcBef>
              <a:spcAft>
                <a:spcPts val="0"/>
              </a:spcAft>
              <a:buNone/>
            </a:pPr>
            <a:endParaRPr sz="1100" dirty="0">
              <a:solidFill>
                <a:schemeClr val="dk1"/>
              </a:solidFill>
              <a:latin typeface="Montserrat" panose="00000500000000000000" pitchFamily="2" charset="0"/>
            </a:endParaRPr>
          </a:p>
        </p:txBody>
      </p:sp>
      <p:pic>
        <p:nvPicPr>
          <p:cNvPr id="4" name="Graphic 3" descr="Cloud Computing outline">
            <a:extLst>
              <a:ext uri="{FF2B5EF4-FFF2-40B4-BE49-F238E27FC236}">
                <a16:creationId xmlns:a16="http://schemas.microsoft.com/office/drawing/2014/main" id="{EC97F221-E16B-5438-2630-8BC3D5656F9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14562" y="2028168"/>
            <a:ext cx="914400" cy="914400"/>
          </a:xfrm>
          <a:prstGeom prst="rect">
            <a:avLst/>
          </a:prstGeom>
        </p:spPr>
      </p:pic>
      <p:pic>
        <p:nvPicPr>
          <p:cNvPr id="5" name="Graphic 4" descr="Storytelling outline">
            <a:extLst>
              <a:ext uri="{FF2B5EF4-FFF2-40B4-BE49-F238E27FC236}">
                <a16:creationId xmlns:a16="http://schemas.microsoft.com/office/drawing/2014/main" id="{254B276F-8CE9-7531-4436-54A4E6DF348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95522" y="3232759"/>
            <a:ext cx="752475" cy="752475"/>
          </a:xfrm>
          <a:prstGeom prst="rect">
            <a:avLst/>
          </a:prstGeom>
        </p:spPr>
      </p:pic>
      <p:pic>
        <p:nvPicPr>
          <p:cNvPr id="10" name="Picture 9">
            <a:extLst>
              <a:ext uri="{FF2B5EF4-FFF2-40B4-BE49-F238E27FC236}">
                <a16:creationId xmlns:a16="http://schemas.microsoft.com/office/drawing/2014/main" id="{DE8D96C3-59D1-F604-ED9E-8A28FB9332BC}"/>
              </a:ext>
            </a:extLst>
          </p:cNvPr>
          <p:cNvPicPr>
            <a:picLocks noChangeAspect="1"/>
          </p:cNvPicPr>
          <p:nvPr/>
        </p:nvPicPr>
        <p:blipFill>
          <a:blip r:embed="rId5"/>
          <a:stretch>
            <a:fillRect/>
          </a:stretch>
        </p:blipFill>
        <p:spPr>
          <a:xfrm>
            <a:off x="695522" y="4356388"/>
            <a:ext cx="752475" cy="752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B2D6C9E2-D1BB-983C-23FF-09DDDEF57EAF}"/>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95397AE5-1F8D-714C-800B-5180AFA0DE2D}"/>
              </a:ext>
            </a:extLst>
          </p:cNvPr>
          <p:cNvSpPr txBox="1"/>
          <p:nvPr/>
        </p:nvSpPr>
        <p:spPr>
          <a:xfrm>
            <a:off x="695525" y="390106"/>
            <a:ext cx="9147000" cy="4467347"/>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Understanding Your Needs</a:t>
            </a:r>
          </a:p>
          <a:p>
            <a:pPr>
              <a:lnSpc>
                <a:spcPct val="115000"/>
              </a:lnSpc>
            </a:pPr>
            <a:endParaRPr lang="en-US" dirty="0">
              <a:latin typeface="Montserrat ExtraBold" panose="000009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a:t>
            </a: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Who are you and what are your technology needs?</a:t>
            </a: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What skills do you want to grow?</a:t>
            </a: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How do you use technology to help others?</a:t>
            </a: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What are your pain points, questions, concerns, or problems?</a:t>
            </a:r>
            <a:endParaRPr sz="1100" dirty="0">
              <a:solidFill>
                <a:schemeClr val="dk1"/>
              </a:solidFill>
              <a:latin typeface="Montserrat" panose="00000500000000000000" pitchFamily="2" charset="0"/>
            </a:endParaRPr>
          </a:p>
        </p:txBody>
      </p:sp>
      <p:pic>
        <p:nvPicPr>
          <p:cNvPr id="4" name="Graphic 3" descr="User with solid fill">
            <a:extLst>
              <a:ext uri="{FF2B5EF4-FFF2-40B4-BE49-F238E27FC236}">
                <a16:creationId xmlns:a16="http://schemas.microsoft.com/office/drawing/2014/main" id="{B68A41FF-B577-883B-9CBB-FF5187CAB65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90760" y="1661430"/>
            <a:ext cx="752476" cy="752476"/>
          </a:xfrm>
          <a:prstGeom prst="rect">
            <a:avLst/>
          </a:prstGeom>
        </p:spPr>
      </p:pic>
      <p:pic>
        <p:nvPicPr>
          <p:cNvPr id="5" name="Graphic 4" descr="Arrow: Clockwise curve outline">
            <a:extLst>
              <a:ext uri="{FF2B5EF4-FFF2-40B4-BE49-F238E27FC236}">
                <a16:creationId xmlns:a16="http://schemas.microsoft.com/office/drawing/2014/main" id="{8AAB9E16-1E20-411E-60C9-4545F5F9CEB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90761" y="2516640"/>
            <a:ext cx="752475" cy="752475"/>
          </a:xfrm>
          <a:prstGeom prst="rect">
            <a:avLst/>
          </a:prstGeom>
        </p:spPr>
      </p:pic>
      <p:pic>
        <p:nvPicPr>
          <p:cNvPr id="2" name="Graphic 1" descr="Chat outline">
            <a:extLst>
              <a:ext uri="{FF2B5EF4-FFF2-40B4-BE49-F238E27FC236}">
                <a16:creationId xmlns:a16="http://schemas.microsoft.com/office/drawing/2014/main" id="{2AD96FFD-46D7-A1A9-C136-DF38EEF1EFFA}"/>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90761" y="4227059"/>
            <a:ext cx="752475" cy="752475"/>
          </a:xfrm>
          <a:prstGeom prst="rect">
            <a:avLst/>
          </a:prstGeom>
        </p:spPr>
      </p:pic>
      <p:pic>
        <p:nvPicPr>
          <p:cNvPr id="3" name="Graphic 2" descr="Chat outline">
            <a:extLst>
              <a:ext uri="{FF2B5EF4-FFF2-40B4-BE49-F238E27FC236}">
                <a16:creationId xmlns:a16="http://schemas.microsoft.com/office/drawing/2014/main" id="{8A92E4E5-F72D-87B0-7613-2A0169343B61}"/>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90761" y="3371849"/>
            <a:ext cx="752475" cy="752475"/>
          </a:xfrm>
          <a:prstGeom prst="rect">
            <a:avLst/>
          </a:prstGeom>
        </p:spPr>
      </p:pic>
    </p:spTree>
    <p:extLst>
      <p:ext uri="{BB962C8B-B14F-4D97-AF65-F5344CB8AC3E}">
        <p14:creationId xmlns:p14="http://schemas.microsoft.com/office/powerpoint/2010/main" val="177061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35DC4673-907F-2D4B-6477-5D236DC007BC}"/>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052A961C-A39C-D9A0-0F72-DDF1F25C451E}"/>
              </a:ext>
            </a:extLst>
          </p:cNvPr>
          <p:cNvSpPr txBox="1"/>
          <p:nvPr/>
        </p:nvSpPr>
        <p:spPr>
          <a:xfrm>
            <a:off x="695525" y="390106"/>
            <a:ext cx="9448600" cy="1458831"/>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On‑Demand Professional Development</a:t>
            </a:r>
            <a:endParaRPr lang="en-US" dirty="0">
              <a:latin typeface="Montserrat ExtraBold" panose="00000900000000000000" pitchFamily="2" charset="0"/>
            </a:endParaRPr>
          </a:p>
        </p:txBody>
      </p:sp>
      <p:graphicFrame>
        <p:nvGraphicFramePr>
          <p:cNvPr id="6" name="Table 5">
            <a:extLst>
              <a:ext uri="{FF2B5EF4-FFF2-40B4-BE49-F238E27FC236}">
                <a16:creationId xmlns:a16="http://schemas.microsoft.com/office/drawing/2014/main" id="{E4F39CE6-9E64-877D-EE0D-55A1343C8FA0}"/>
              </a:ext>
            </a:extLst>
          </p:cNvPr>
          <p:cNvGraphicFramePr>
            <a:graphicFrameLocks noGrp="1"/>
          </p:cNvGraphicFramePr>
          <p:nvPr>
            <p:extLst>
              <p:ext uri="{D42A27DB-BD31-4B8C-83A1-F6EECF244321}">
                <p14:modId xmlns:p14="http://schemas.microsoft.com/office/powerpoint/2010/main" val="3062657407"/>
              </p:ext>
            </p:extLst>
          </p:nvPr>
        </p:nvGraphicFramePr>
        <p:xfrm>
          <a:off x="695525" y="2157941"/>
          <a:ext cx="8800900" cy="1005840"/>
        </p:xfrm>
        <a:graphic>
          <a:graphicData uri="http://schemas.openxmlformats.org/drawingml/2006/table">
            <a:tbl>
              <a:tblPr firstRow="1" bandRow="1">
                <a:effectLst/>
                <a:tableStyleId>{5C22544A-7EE6-4342-B048-85BDC9FD1C3A}</a:tableStyleId>
              </a:tblPr>
              <a:tblGrid>
                <a:gridCol w="4400450">
                  <a:extLst>
                    <a:ext uri="{9D8B030D-6E8A-4147-A177-3AD203B41FA5}">
                      <a16:colId xmlns:a16="http://schemas.microsoft.com/office/drawing/2014/main" val="4078535666"/>
                    </a:ext>
                  </a:extLst>
                </a:gridCol>
                <a:gridCol w="4400450">
                  <a:extLst>
                    <a:ext uri="{9D8B030D-6E8A-4147-A177-3AD203B41FA5}">
                      <a16:colId xmlns:a16="http://schemas.microsoft.com/office/drawing/2014/main" val="513375452"/>
                    </a:ext>
                  </a:extLst>
                </a:gridCol>
              </a:tblGrid>
              <a:tr h="370840">
                <a:tc>
                  <a:txBody>
                    <a:bodyPr/>
                    <a:lstStyle/>
                    <a:p>
                      <a:pPr algn="ctr"/>
                      <a:r>
                        <a:rPr lang="en-US" sz="2000" b="0" i="0" u="none" strike="noStrike" cap="none" dirty="0">
                          <a:solidFill>
                            <a:schemeClr val="tx1"/>
                          </a:solidFill>
                          <a:effectLst/>
                          <a:latin typeface="Montserrat" panose="00000500000000000000" pitchFamily="2" charset="0"/>
                          <a:ea typeface="+mn-ea"/>
                          <a:cs typeface="+mn-cs"/>
                          <a:sym typeface="Arial"/>
                          <a:hlinkClick r:id="rId3"/>
                        </a:rPr>
                        <a:t>LinkedIn Learning </a:t>
                      </a:r>
                      <a:endParaRPr lang="en-US" sz="2000" b="0" i="0" u="none" strike="noStrike" cap="none" dirty="0">
                        <a:solidFill>
                          <a:schemeClr val="tx1"/>
                        </a:solidFill>
                        <a:effectLst/>
                        <a:latin typeface="Montserrat" panose="00000500000000000000" pitchFamily="2" charset="0"/>
                        <a:ea typeface="+mn-ea"/>
                        <a:cs typeface="+mn-cs"/>
                        <a:sym typeface="Arial"/>
                      </a:endParaRPr>
                    </a:p>
                    <a:p>
                      <a:pPr algn="ctr"/>
                      <a:endParaRPr lang="en-US" sz="2000" b="0" i="0" u="none" strike="noStrike" cap="none" dirty="0">
                        <a:solidFill>
                          <a:schemeClr val="tx1"/>
                        </a:solidFill>
                        <a:effectLst/>
                        <a:latin typeface="Montserrat" panose="00000500000000000000" pitchFamily="2" charset="0"/>
                        <a:ea typeface="+mn-ea"/>
                        <a:cs typeface="+mn-cs"/>
                        <a:sym typeface="Arial"/>
                      </a:endParaRPr>
                    </a:p>
                    <a:p>
                      <a:pPr algn="ctr"/>
                      <a:endParaRPr lang="en-US" sz="2000" b="0" dirty="0">
                        <a:solidFill>
                          <a:schemeClr val="tx1"/>
                        </a:solidFill>
                        <a:latin typeface="Montserrat" panose="000005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0" i="0" u="none" strike="noStrike" cap="none" dirty="0">
                          <a:solidFill>
                            <a:schemeClr val="tx1"/>
                          </a:solidFill>
                          <a:effectLst/>
                          <a:latin typeface="Montserrat" panose="00000500000000000000" pitchFamily="2" charset="0"/>
                          <a:ea typeface="+mn-ea"/>
                          <a:cs typeface="+mn-cs"/>
                          <a:sym typeface="Arial"/>
                          <a:hlinkClick r:id="rId4"/>
                        </a:rPr>
                        <a:t>Workday Learning Catalog </a:t>
                      </a:r>
                      <a:endParaRPr lang="en-US" sz="2000" b="0" dirty="0">
                        <a:solidFill>
                          <a:schemeClr val="tx1"/>
                        </a:solidFill>
                        <a:latin typeface="Montserrat" panose="000005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5113598"/>
                  </a:ext>
                </a:extLst>
              </a:tr>
            </a:tbl>
          </a:graphicData>
        </a:graphic>
      </p:graphicFrame>
      <p:pic>
        <p:nvPicPr>
          <p:cNvPr id="10" name="Picture 9">
            <a:extLst>
              <a:ext uri="{FF2B5EF4-FFF2-40B4-BE49-F238E27FC236}">
                <a16:creationId xmlns:a16="http://schemas.microsoft.com/office/drawing/2014/main" id="{85A3F119-9178-69CF-ADE5-5FE5624EC055}"/>
              </a:ext>
            </a:extLst>
          </p:cNvPr>
          <p:cNvPicPr>
            <a:picLocks noChangeAspect="1"/>
          </p:cNvPicPr>
          <p:nvPr/>
        </p:nvPicPr>
        <p:blipFill>
          <a:blip r:embed="rId5"/>
          <a:stretch>
            <a:fillRect/>
          </a:stretch>
        </p:blipFill>
        <p:spPr>
          <a:xfrm>
            <a:off x="1023159" y="2660861"/>
            <a:ext cx="4002304" cy="3867150"/>
          </a:xfrm>
          <a:prstGeom prst="rect">
            <a:avLst/>
          </a:prstGeom>
        </p:spPr>
      </p:pic>
      <p:pic>
        <p:nvPicPr>
          <p:cNvPr id="11" name="Picture 10">
            <a:extLst>
              <a:ext uri="{FF2B5EF4-FFF2-40B4-BE49-F238E27FC236}">
                <a16:creationId xmlns:a16="http://schemas.microsoft.com/office/drawing/2014/main" id="{25DA3695-E38F-3AD0-D46C-A173FF4528BD}"/>
              </a:ext>
            </a:extLst>
          </p:cNvPr>
          <p:cNvPicPr>
            <a:picLocks noChangeAspect="1"/>
          </p:cNvPicPr>
          <p:nvPr/>
        </p:nvPicPr>
        <p:blipFill>
          <a:blip r:embed="rId6"/>
          <a:srcRect/>
          <a:stretch/>
        </p:blipFill>
        <p:spPr>
          <a:xfrm>
            <a:off x="5419825" y="2660862"/>
            <a:ext cx="4404234" cy="3807032"/>
          </a:xfrm>
          <a:prstGeom prst="rect">
            <a:avLst/>
          </a:prstGeom>
        </p:spPr>
      </p:pic>
    </p:spTree>
    <p:extLst>
      <p:ext uri="{BB962C8B-B14F-4D97-AF65-F5344CB8AC3E}">
        <p14:creationId xmlns:p14="http://schemas.microsoft.com/office/powerpoint/2010/main" val="137415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76C42DA5-6838-11EB-20D3-959822ACD0AB}"/>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8089241E-E185-9FF5-672B-42E49714D5E4}"/>
              </a:ext>
            </a:extLst>
          </p:cNvPr>
          <p:cNvSpPr txBox="1"/>
          <p:nvPr/>
        </p:nvSpPr>
        <p:spPr>
          <a:xfrm>
            <a:off x="695525" y="390106"/>
            <a:ext cx="9147000" cy="5599964"/>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IT Services Overview </a:t>
            </a:r>
          </a:p>
          <a:p>
            <a:pPr>
              <a:lnSpc>
                <a:spcPct val="115000"/>
              </a:lnSpc>
            </a:pPr>
            <a:endParaRPr lang="en-US" dirty="0">
              <a:latin typeface="Montserrat ExtraBold" panose="00000900000000000000" pitchFamily="2" charset="0"/>
            </a:endParaRPr>
          </a:p>
          <a:p>
            <a:pPr lvl="0">
              <a:lnSpc>
                <a:spcPct val="115000"/>
              </a:lnSpc>
            </a:pPr>
            <a:r>
              <a:rPr lang="en-US" sz="1600" dirty="0">
                <a:solidFill>
                  <a:schemeClr val="dk1"/>
                </a:solidFill>
                <a:latin typeface="Montserrat" panose="00000500000000000000" pitchFamily="2" charset="0"/>
              </a:rPr>
              <a:t>Campus-supported technology tools and services</a:t>
            </a:r>
          </a:p>
          <a:p>
            <a:pPr lvl="0">
              <a:lnSpc>
                <a:spcPct val="115000"/>
              </a:lnSpc>
            </a:pPr>
            <a:r>
              <a:rPr lang="en-US" sz="1600" dirty="0">
                <a:solidFill>
                  <a:schemeClr val="dk1"/>
                </a:solidFill>
                <a:latin typeface="Montserrat" panose="00000500000000000000" pitchFamily="2" charset="0"/>
              </a:rPr>
              <a:t>	</a:t>
            </a: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Go to </a:t>
            </a:r>
            <a:r>
              <a:rPr lang="en-US" sz="1600" dirty="0">
                <a:solidFill>
                  <a:schemeClr val="dk1"/>
                </a:solidFill>
                <a:latin typeface="Montserrat" panose="00000500000000000000" pitchFamily="2" charset="0"/>
                <a:hlinkClick r:id="rId3"/>
              </a:rPr>
              <a:t>uww.edu</a:t>
            </a: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Search “ITS”</a:t>
            </a: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Click on “Services”</a:t>
            </a: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Working with the Help Desk</a:t>
            </a: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Click on “IT Services Help”</a:t>
            </a:r>
          </a:p>
        </p:txBody>
      </p:sp>
      <p:pic>
        <p:nvPicPr>
          <p:cNvPr id="4" name="Graphic 3" descr="Internet with solid fill">
            <a:extLst>
              <a:ext uri="{FF2B5EF4-FFF2-40B4-BE49-F238E27FC236}">
                <a16:creationId xmlns:a16="http://schemas.microsoft.com/office/drawing/2014/main" id="{37A9EE99-8277-F28F-15D4-39DBEF982488}"/>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90760" y="1661430"/>
            <a:ext cx="752476" cy="752476"/>
          </a:xfrm>
          <a:prstGeom prst="rect">
            <a:avLst/>
          </a:prstGeom>
        </p:spPr>
      </p:pic>
      <p:pic>
        <p:nvPicPr>
          <p:cNvPr id="5" name="Graphic 4" descr="Magnifying glass outline">
            <a:extLst>
              <a:ext uri="{FF2B5EF4-FFF2-40B4-BE49-F238E27FC236}">
                <a16:creationId xmlns:a16="http://schemas.microsoft.com/office/drawing/2014/main" id="{8E7889D3-5322-A136-337E-64438C0EE5A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90761" y="2516640"/>
            <a:ext cx="752475" cy="752475"/>
          </a:xfrm>
          <a:prstGeom prst="rect">
            <a:avLst/>
          </a:prstGeom>
        </p:spPr>
      </p:pic>
      <p:pic>
        <p:nvPicPr>
          <p:cNvPr id="2" name="Graphic 1" descr="Chat outline">
            <a:extLst>
              <a:ext uri="{FF2B5EF4-FFF2-40B4-BE49-F238E27FC236}">
                <a16:creationId xmlns:a16="http://schemas.microsoft.com/office/drawing/2014/main" id="{C7B31B22-8D24-1096-EB3D-62542743A883}"/>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690761" y="5340329"/>
            <a:ext cx="752475" cy="752475"/>
          </a:xfrm>
          <a:prstGeom prst="rect">
            <a:avLst/>
          </a:prstGeom>
        </p:spPr>
      </p:pic>
      <p:pic>
        <p:nvPicPr>
          <p:cNvPr id="3" name="Graphic 2" descr="Single gear outline">
            <a:extLst>
              <a:ext uri="{FF2B5EF4-FFF2-40B4-BE49-F238E27FC236}">
                <a16:creationId xmlns:a16="http://schemas.microsoft.com/office/drawing/2014/main" id="{1CE82EFE-4A0A-BAEE-B3A7-E88A5447AAB7}"/>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690761" y="3371849"/>
            <a:ext cx="752475" cy="752475"/>
          </a:xfrm>
          <a:prstGeom prst="rect">
            <a:avLst/>
          </a:prstGeom>
        </p:spPr>
      </p:pic>
      <p:pic>
        <p:nvPicPr>
          <p:cNvPr id="7" name="Picture 6">
            <a:extLst>
              <a:ext uri="{FF2B5EF4-FFF2-40B4-BE49-F238E27FC236}">
                <a16:creationId xmlns:a16="http://schemas.microsoft.com/office/drawing/2014/main" id="{A7559457-8FB6-6D9B-A52E-5DF672034E39}"/>
              </a:ext>
            </a:extLst>
          </p:cNvPr>
          <p:cNvPicPr>
            <a:picLocks noChangeAspect="1"/>
          </p:cNvPicPr>
          <p:nvPr/>
        </p:nvPicPr>
        <p:blipFill>
          <a:blip r:embed="rId8"/>
          <a:stretch>
            <a:fillRect/>
          </a:stretch>
        </p:blipFill>
        <p:spPr>
          <a:xfrm>
            <a:off x="4956944" y="1812390"/>
            <a:ext cx="4885581" cy="867679"/>
          </a:xfrm>
          <a:prstGeom prst="rect">
            <a:avLst/>
          </a:prstGeom>
        </p:spPr>
      </p:pic>
      <p:pic>
        <p:nvPicPr>
          <p:cNvPr id="9" name="Picture 8">
            <a:extLst>
              <a:ext uri="{FF2B5EF4-FFF2-40B4-BE49-F238E27FC236}">
                <a16:creationId xmlns:a16="http://schemas.microsoft.com/office/drawing/2014/main" id="{04C8F9AC-FA38-817B-004D-F51DC3E06DF8}"/>
              </a:ext>
            </a:extLst>
          </p:cNvPr>
          <p:cNvPicPr>
            <a:picLocks noChangeAspect="1"/>
          </p:cNvPicPr>
          <p:nvPr/>
        </p:nvPicPr>
        <p:blipFill>
          <a:blip r:embed="rId9"/>
          <a:stretch>
            <a:fillRect/>
          </a:stretch>
        </p:blipFill>
        <p:spPr>
          <a:xfrm>
            <a:off x="4956944" y="5491845"/>
            <a:ext cx="4885581" cy="867679"/>
          </a:xfrm>
          <a:prstGeom prst="rect">
            <a:avLst/>
          </a:prstGeom>
        </p:spPr>
      </p:pic>
      <p:pic>
        <p:nvPicPr>
          <p:cNvPr id="11" name="Picture 10">
            <a:extLst>
              <a:ext uri="{FF2B5EF4-FFF2-40B4-BE49-F238E27FC236}">
                <a16:creationId xmlns:a16="http://schemas.microsoft.com/office/drawing/2014/main" id="{DDE8861F-400C-BB22-91FD-A52D0C26092C}"/>
              </a:ext>
            </a:extLst>
          </p:cNvPr>
          <p:cNvPicPr>
            <a:picLocks noChangeAspect="1"/>
          </p:cNvPicPr>
          <p:nvPr/>
        </p:nvPicPr>
        <p:blipFill>
          <a:blip r:embed="rId10"/>
          <a:stretch>
            <a:fillRect/>
          </a:stretch>
        </p:blipFill>
        <p:spPr>
          <a:xfrm>
            <a:off x="4956944" y="2711070"/>
            <a:ext cx="2833524" cy="2122692"/>
          </a:xfrm>
          <a:prstGeom prst="rect">
            <a:avLst/>
          </a:prstGeom>
        </p:spPr>
      </p:pic>
    </p:spTree>
    <p:extLst>
      <p:ext uri="{BB962C8B-B14F-4D97-AF65-F5344CB8AC3E}">
        <p14:creationId xmlns:p14="http://schemas.microsoft.com/office/powerpoint/2010/main" val="206993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F6998036-AD26-A687-DB44-D6E667062174}"/>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30070FC9-BBFE-3987-42CC-EEC0246AC5FD}"/>
              </a:ext>
            </a:extLst>
          </p:cNvPr>
          <p:cNvSpPr txBox="1"/>
          <p:nvPr/>
        </p:nvSpPr>
        <p:spPr>
          <a:xfrm>
            <a:off x="695525" y="390106"/>
            <a:ext cx="9147000" cy="2202111"/>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Knowledge Facilitation</a:t>
            </a:r>
          </a:p>
          <a:p>
            <a:pPr>
              <a:lnSpc>
                <a:spcPct val="115000"/>
              </a:lnSpc>
            </a:pPr>
            <a:endParaRPr lang="en-US" dirty="0">
              <a:latin typeface="Montserrat ExtraBold" panose="00000900000000000000" pitchFamily="2" charset="0"/>
            </a:endParaRPr>
          </a:p>
          <a:p>
            <a:pPr lvl="0">
              <a:lnSpc>
                <a:spcPct val="115000"/>
              </a:lnSpc>
            </a:pPr>
            <a:r>
              <a:rPr lang="en-US" sz="1600" dirty="0">
                <a:solidFill>
                  <a:schemeClr val="dk1"/>
                </a:solidFill>
                <a:latin typeface="Montserrat" panose="00000500000000000000" pitchFamily="2" charset="0"/>
              </a:rPr>
              <a:t>IT Services Knowledge Base within ServiceNow</a:t>
            </a:r>
          </a:p>
          <a:p>
            <a:pPr lvl="0">
              <a:lnSpc>
                <a:spcPct val="115000"/>
              </a:lnSpc>
            </a:pPr>
            <a:r>
              <a:rPr lang="en-US" sz="1600" dirty="0">
                <a:solidFill>
                  <a:schemeClr val="dk1"/>
                </a:solidFill>
                <a:latin typeface="Montserrat" panose="00000500000000000000" pitchFamily="2" charset="0"/>
              </a:rPr>
              <a:t>	</a:t>
            </a:r>
          </a:p>
          <a:p>
            <a:pPr marL="0" lvl="0" indent="0" algn="l" rtl="0">
              <a:lnSpc>
                <a:spcPct val="115000"/>
              </a:lnSpc>
              <a:spcBef>
                <a:spcPts val="0"/>
              </a:spcBef>
              <a:spcAft>
                <a:spcPts val="0"/>
              </a:spcAft>
              <a:buNone/>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3"/>
              </a:rPr>
              <a:t>helpdesk.uww.edu</a:t>
            </a:r>
            <a:endParaRPr lang="en-US" sz="1600" dirty="0">
              <a:solidFill>
                <a:schemeClr val="dk1"/>
              </a:solidFill>
              <a:latin typeface="Montserrat" panose="00000500000000000000" pitchFamily="2" charset="0"/>
            </a:endParaRPr>
          </a:p>
          <a:p>
            <a:pPr marL="0" lvl="0" indent="0" algn="l" rtl="0">
              <a:lnSpc>
                <a:spcPct val="115000"/>
              </a:lnSpc>
              <a:spcBef>
                <a:spcPts val="0"/>
              </a:spcBef>
              <a:spcAft>
                <a:spcPts val="0"/>
              </a:spcAft>
              <a:buNone/>
            </a:pPr>
            <a:endParaRPr lang="en-US" sz="1600" dirty="0">
              <a:solidFill>
                <a:schemeClr val="dk1"/>
              </a:solidFill>
              <a:latin typeface="Montserrat" panose="00000500000000000000" pitchFamily="2" charset="0"/>
            </a:endParaRPr>
          </a:p>
        </p:txBody>
      </p:sp>
      <p:pic>
        <p:nvPicPr>
          <p:cNvPr id="4" name="Graphic 3" descr="Link outline">
            <a:extLst>
              <a:ext uri="{FF2B5EF4-FFF2-40B4-BE49-F238E27FC236}">
                <a16:creationId xmlns:a16="http://schemas.microsoft.com/office/drawing/2014/main" id="{05D65CA3-A5F2-03E4-CFB4-6592EC429C68}"/>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90760" y="1661430"/>
            <a:ext cx="752476" cy="752476"/>
          </a:xfrm>
          <a:prstGeom prst="rect">
            <a:avLst/>
          </a:prstGeom>
        </p:spPr>
      </p:pic>
      <p:pic>
        <p:nvPicPr>
          <p:cNvPr id="6" name="Google Shape;109;g3dde8b33ca1_0_161">
            <a:extLst>
              <a:ext uri="{FF2B5EF4-FFF2-40B4-BE49-F238E27FC236}">
                <a16:creationId xmlns:a16="http://schemas.microsoft.com/office/drawing/2014/main" id="{68661797-79DF-AD91-B9AF-0AC6E6E08075}"/>
              </a:ext>
            </a:extLst>
          </p:cNvPr>
          <p:cNvPicPr preferRelativeResize="0"/>
          <p:nvPr/>
        </p:nvPicPr>
        <p:blipFill rotWithShape="1">
          <a:blip r:embed="rId5">
            <a:alphaModFix/>
          </a:blip>
          <a:srcRect b="16234"/>
          <a:stretch/>
        </p:blipFill>
        <p:spPr>
          <a:xfrm>
            <a:off x="1714487" y="2592217"/>
            <a:ext cx="6105526" cy="3379775"/>
          </a:xfrm>
          <a:prstGeom prst="rect">
            <a:avLst/>
          </a:prstGeom>
          <a:noFill/>
          <a:ln w="19050" cap="flat" cmpd="sng">
            <a:solidFill>
              <a:srgbClr val="44546A"/>
            </a:solidFill>
            <a:prstDash val="solid"/>
            <a:round/>
            <a:headEnd type="none" w="sm" len="sm"/>
            <a:tailEnd type="none" w="sm" len="sm"/>
          </a:ln>
        </p:spPr>
      </p:pic>
    </p:spTree>
    <p:extLst>
      <p:ext uri="{BB962C8B-B14F-4D97-AF65-F5344CB8AC3E}">
        <p14:creationId xmlns:p14="http://schemas.microsoft.com/office/powerpoint/2010/main" val="389366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B48316D6-4817-FF34-8EE6-43FF891C64F7}"/>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8E8A67CC-3205-AD1F-20B4-21B52753A9D0}"/>
              </a:ext>
            </a:extLst>
          </p:cNvPr>
          <p:cNvSpPr txBox="1"/>
          <p:nvPr/>
        </p:nvSpPr>
        <p:spPr>
          <a:xfrm>
            <a:off x="695525" y="390106"/>
            <a:ext cx="8648500" cy="5281416"/>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On-Demand Help Resources</a:t>
            </a:r>
          </a:p>
          <a:p>
            <a:pPr>
              <a:lnSpc>
                <a:spcPct val="115000"/>
              </a:lnSpc>
            </a:pPr>
            <a:endParaRPr lang="en-US" dirty="0">
              <a:latin typeface="Montserrat ExtraBold" panose="00000900000000000000" pitchFamily="2" charset="0"/>
            </a:endParaRPr>
          </a:p>
          <a:p>
            <a:pPr>
              <a:lnSpc>
                <a:spcPct val="115000"/>
              </a:lnSpc>
            </a:pPr>
            <a:endParaRPr lang="en-US" dirty="0">
              <a:latin typeface="Montserrat ExtraBold" panose="00000900000000000000" pitchFamily="2" charset="0"/>
            </a:endParaRPr>
          </a:p>
          <a:p>
            <a:pPr lvl="0">
              <a:lnSpc>
                <a:spcPct val="115000"/>
              </a:lnSpc>
            </a:pPr>
            <a:r>
              <a:rPr lang="en-US" sz="1600" dirty="0">
                <a:solidFill>
                  <a:schemeClr val="dk1"/>
                </a:solidFill>
                <a:latin typeface="Montserrat" panose="00000500000000000000" pitchFamily="2" charset="0"/>
              </a:rPr>
              <a:t>	ServiceNow (SN): Self-service and on-demand resources for using and 	troubleshooting technology.</a:t>
            </a:r>
          </a:p>
          <a:p>
            <a:pPr lvl="0">
              <a:lnSpc>
                <a:spcPct val="115000"/>
              </a:lnSpc>
            </a:pPr>
            <a:r>
              <a:rPr lang="en-US" sz="1600" dirty="0">
                <a:solidFill>
                  <a:schemeClr val="dk1"/>
                </a:solidFill>
                <a:latin typeface="Montserrat" panose="00000500000000000000" pitchFamily="2" charset="0"/>
              </a:rPr>
              <a:t>	</a:t>
            </a: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3"/>
              </a:rPr>
              <a:t> uww.service-now.com/</a:t>
            </a:r>
            <a:r>
              <a:rPr lang="en-US" sz="1600" dirty="0" err="1">
                <a:solidFill>
                  <a:schemeClr val="dk1"/>
                </a:solidFill>
                <a:latin typeface="Montserrat" panose="00000500000000000000" pitchFamily="2" charset="0"/>
                <a:hlinkClick r:id="rId3"/>
              </a:rPr>
              <a:t>sp</a:t>
            </a:r>
            <a:r>
              <a:rPr lang="en-US" sz="1600" dirty="0">
                <a:solidFill>
                  <a:schemeClr val="dk1"/>
                </a:solidFill>
                <a:latin typeface="Montserrat" panose="00000500000000000000" pitchFamily="2" charset="0"/>
                <a:hlinkClick r:id="rId3"/>
              </a:rPr>
              <a:t>/ </a:t>
            </a: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Search by:</a:t>
            </a:r>
          </a:p>
          <a:p>
            <a:pPr lvl="0">
              <a:lnSpc>
                <a:spcPct val="115000"/>
              </a:lnSpc>
            </a:pPr>
            <a:r>
              <a:rPr lang="en-US" sz="1600" dirty="0">
                <a:solidFill>
                  <a:schemeClr val="dk1"/>
                </a:solidFill>
                <a:latin typeface="Montserrat" panose="00000500000000000000" pitchFamily="2" charset="0"/>
              </a:rPr>
              <a:t>	     - KB number </a:t>
            </a:r>
          </a:p>
          <a:p>
            <a:pPr lvl="0">
              <a:lnSpc>
                <a:spcPct val="115000"/>
              </a:lnSpc>
            </a:pPr>
            <a:r>
              <a:rPr lang="en-US" sz="1600" dirty="0">
                <a:solidFill>
                  <a:schemeClr val="dk1"/>
                </a:solidFill>
                <a:latin typeface="Montserrat" panose="00000500000000000000" pitchFamily="2" charset="0"/>
              </a:rPr>
              <a:t>	     - Keyword</a:t>
            </a:r>
          </a:p>
          <a:p>
            <a:pPr lvl="0">
              <a:lnSpc>
                <a:spcPct val="115000"/>
              </a:lnSpc>
            </a:pPr>
            <a:r>
              <a:rPr lang="en-US" sz="1600" dirty="0">
                <a:solidFill>
                  <a:schemeClr val="dk1"/>
                </a:solidFill>
                <a:latin typeface="Montserrat" panose="00000500000000000000" pitchFamily="2" charset="0"/>
              </a:rPr>
              <a:t>	     - Phrase</a:t>
            </a:r>
          </a:p>
          <a:p>
            <a:pPr lvl="0">
              <a:lnSpc>
                <a:spcPct val="115000"/>
              </a:lnSpc>
            </a:pPr>
            <a:endParaRPr lang="en-US" sz="1600" dirty="0">
              <a:solidFill>
                <a:schemeClr val="dk1"/>
              </a:solidFill>
              <a:latin typeface="Montserrat" panose="00000500000000000000" pitchFamily="2" charset="0"/>
            </a:endParaRPr>
          </a:p>
          <a:p>
            <a:pPr lvl="0">
              <a:lnSpc>
                <a:spcPct val="115000"/>
              </a:lnSpc>
            </a:pPr>
            <a:endParaRPr lang="en-US" sz="1600" dirty="0">
              <a:solidFill>
                <a:schemeClr val="dk1"/>
              </a:solidFill>
              <a:latin typeface="Montserrat" panose="00000500000000000000" pitchFamily="2" charset="0"/>
            </a:endParaRPr>
          </a:p>
          <a:p>
            <a:pPr lvl="0">
              <a:lnSpc>
                <a:spcPct val="115000"/>
              </a:lnSpc>
            </a:pPr>
            <a:r>
              <a:rPr lang="en-US" sz="1600" dirty="0">
                <a:solidFill>
                  <a:schemeClr val="dk1"/>
                </a:solidFill>
                <a:latin typeface="Montserrat" panose="00000500000000000000" pitchFamily="2" charset="0"/>
              </a:rPr>
              <a:t>	Repurposing equipment</a:t>
            </a:r>
          </a:p>
        </p:txBody>
      </p:sp>
      <p:pic>
        <p:nvPicPr>
          <p:cNvPr id="4" name="Graphic 3" descr="Link outline">
            <a:extLst>
              <a:ext uri="{FF2B5EF4-FFF2-40B4-BE49-F238E27FC236}">
                <a16:creationId xmlns:a16="http://schemas.microsoft.com/office/drawing/2014/main" id="{9DA90781-6FE2-4A17-E1A5-CE53CD8DC4D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710" y="2488065"/>
            <a:ext cx="641818" cy="641818"/>
          </a:xfrm>
          <a:prstGeom prst="rect">
            <a:avLst/>
          </a:prstGeom>
        </p:spPr>
      </p:pic>
      <p:pic>
        <p:nvPicPr>
          <p:cNvPr id="2" name="Graphic 1" descr="Wrench outline">
            <a:extLst>
              <a:ext uri="{FF2B5EF4-FFF2-40B4-BE49-F238E27FC236}">
                <a16:creationId xmlns:a16="http://schemas.microsoft.com/office/drawing/2014/main" id="{36D60875-8EE0-D7BC-E24A-41D9A07E5409}"/>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827710" y="1547130"/>
            <a:ext cx="641818" cy="641818"/>
          </a:xfrm>
          <a:prstGeom prst="rect">
            <a:avLst/>
          </a:prstGeom>
        </p:spPr>
      </p:pic>
      <p:pic>
        <p:nvPicPr>
          <p:cNvPr id="3" name="Graphic 2" descr="Monitor outline">
            <a:extLst>
              <a:ext uri="{FF2B5EF4-FFF2-40B4-BE49-F238E27FC236}">
                <a16:creationId xmlns:a16="http://schemas.microsoft.com/office/drawing/2014/main" id="{CFE8168D-942C-EF35-7E73-884CAB1C4949}"/>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827710" y="5059333"/>
            <a:ext cx="641818" cy="641818"/>
          </a:xfrm>
          <a:prstGeom prst="rect">
            <a:avLst/>
          </a:prstGeom>
        </p:spPr>
      </p:pic>
      <p:pic>
        <p:nvPicPr>
          <p:cNvPr id="5" name="Graphic 4" descr="Magnifying glass outline">
            <a:extLst>
              <a:ext uri="{FF2B5EF4-FFF2-40B4-BE49-F238E27FC236}">
                <a16:creationId xmlns:a16="http://schemas.microsoft.com/office/drawing/2014/main" id="{04B3BF9C-9E2B-8C23-E45D-AE3DCAEB54F7}"/>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827710" y="3581400"/>
            <a:ext cx="641818" cy="641818"/>
          </a:xfrm>
          <a:prstGeom prst="rect">
            <a:avLst/>
          </a:prstGeom>
        </p:spPr>
      </p:pic>
    </p:spTree>
    <p:extLst>
      <p:ext uri="{BB962C8B-B14F-4D97-AF65-F5344CB8AC3E}">
        <p14:creationId xmlns:p14="http://schemas.microsoft.com/office/powerpoint/2010/main" val="4056979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FCC36F60-C46C-4557-99B1-6DBDF13C8A62}"/>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C5A8FB71-5955-BE08-2D54-A70C659B74D4}"/>
              </a:ext>
            </a:extLst>
          </p:cNvPr>
          <p:cNvSpPr txBox="1"/>
          <p:nvPr/>
        </p:nvSpPr>
        <p:spPr>
          <a:xfrm>
            <a:off x="695525" y="390106"/>
            <a:ext cx="8648500" cy="3086969"/>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Perks for Personal Devices </a:t>
            </a:r>
          </a:p>
          <a:p>
            <a:pPr lvl="0">
              <a:lnSpc>
                <a:spcPct val="115000"/>
              </a:lnSpc>
            </a:pPr>
            <a:endParaRPr lang="en-US" sz="1600" dirty="0">
              <a:solidFill>
                <a:schemeClr val="dk1"/>
              </a:solidFill>
              <a:latin typeface="Montserrat" panose="00000500000000000000" pitchFamily="2" charset="0"/>
            </a:endParaRPr>
          </a:p>
          <a:p>
            <a:pPr marL="285750" lvl="0" indent="-285750">
              <a:lnSpc>
                <a:spcPct val="115000"/>
              </a:lnSpc>
              <a:buFontTx/>
              <a:buChar char="-"/>
            </a:pPr>
            <a:r>
              <a:rPr lang="en-US" sz="1600" dirty="0">
                <a:solidFill>
                  <a:schemeClr val="dk1"/>
                </a:solidFill>
                <a:latin typeface="Montserrat" panose="00000500000000000000" pitchFamily="2" charset="0"/>
                <a:hlinkClick r:id="rId3"/>
              </a:rPr>
              <a:t>Office 365 </a:t>
            </a:r>
            <a:endParaRPr lang="en-US" sz="1600" dirty="0">
              <a:solidFill>
                <a:schemeClr val="dk1"/>
              </a:solidFill>
              <a:latin typeface="Montserrat" panose="00000500000000000000" pitchFamily="2" charset="0"/>
            </a:endParaRPr>
          </a:p>
          <a:p>
            <a:pPr marL="285750" lvl="0" indent="-285750">
              <a:lnSpc>
                <a:spcPct val="115000"/>
              </a:lnSpc>
              <a:buFontTx/>
              <a:buChar char="-"/>
            </a:pPr>
            <a:endParaRPr lang="en-US" sz="1600" dirty="0">
              <a:solidFill>
                <a:schemeClr val="dk1"/>
              </a:solidFill>
              <a:latin typeface="Montserrat" panose="00000500000000000000" pitchFamily="2" charset="0"/>
            </a:endParaRPr>
          </a:p>
          <a:p>
            <a:pPr marL="285750" lvl="0" indent="-285750">
              <a:lnSpc>
                <a:spcPct val="115000"/>
              </a:lnSpc>
              <a:buFontTx/>
              <a:buChar char="-"/>
            </a:pPr>
            <a:r>
              <a:rPr lang="en-US" sz="1600" dirty="0">
                <a:solidFill>
                  <a:schemeClr val="dk1"/>
                </a:solidFill>
                <a:latin typeface="Montserrat" panose="00000500000000000000" pitchFamily="2" charset="0"/>
                <a:hlinkClick r:id="rId4"/>
              </a:rPr>
              <a:t>Adobe Creative Cloud </a:t>
            </a:r>
            <a:endParaRPr lang="en-US" sz="1600" dirty="0">
              <a:solidFill>
                <a:schemeClr val="dk1"/>
              </a:solidFill>
              <a:latin typeface="Montserrat" panose="00000500000000000000" pitchFamily="2" charset="0"/>
            </a:endParaRPr>
          </a:p>
          <a:p>
            <a:pPr marL="285750" lvl="0" indent="-285750">
              <a:lnSpc>
                <a:spcPct val="115000"/>
              </a:lnSpc>
              <a:buFontTx/>
              <a:buChar char="-"/>
            </a:pPr>
            <a:endParaRPr lang="en-US" sz="1600" dirty="0">
              <a:solidFill>
                <a:schemeClr val="dk1"/>
              </a:solidFill>
              <a:latin typeface="Montserrat" panose="00000500000000000000" pitchFamily="2" charset="0"/>
            </a:endParaRPr>
          </a:p>
          <a:p>
            <a:pPr marL="285750" lvl="0" indent="-285750">
              <a:lnSpc>
                <a:spcPct val="115000"/>
              </a:lnSpc>
              <a:buFontTx/>
              <a:buChar char="-"/>
            </a:pPr>
            <a:r>
              <a:rPr lang="en-US" sz="1600" dirty="0">
                <a:solidFill>
                  <a:schemeClr val="dk1"/>
                </a:solidFill>
                <a:latin typeface="Montserrat" panose="00000500000000000000" pitchFamily="2" charset="0"/>
                <a:hlinkClick r:id="rId5"/>
              </a:rPr>
              <a:t>Adobe Express </a:t>
            </a:r>
            <a:endParaRPr lang="en-US" sz="1600" dirty="0">
              <a:solidFill>
                <a:schemeClr val="dk1"/>
              </a:solidFill>
              <a:latin typeface="Montserrat" panose="00000500000000000000" pitchFamily="2" charset="0"/>
            </a:endParaRPr>
          </a:p>
          <a:p>
            <a:pPr marL="285750" lvl="0" indent="-285750">
              <a:lnSpc>
                <a:spcPct val="115000"/>
              </a:lnSpc>
              <a:buFontTx/>
              <a:buChar char="-"/>
            </a:pPr>
            <a:endParaRPr lang="en-US" sz="1600" dirty="0">
              <a:solidFill>
                <a:schemeClr val="dk1"/>
              </a:solidFill>
              <a:latin typeface="Montserrat" panose="00000500000000000000" pitchFamily="2" charset="0"/>
            </a:endParaRPr>
          </a:p>
          <a:p>
            <a:pPr marL="285750" lvl="0" indent="-285750">
              <a:lnSpc>
                <a:spcPct val="115000"/>
              </a:lnSpc>
              <a:buFontTx/>
              <a:buChar char="-"/>
            </a:pPr>
            <a:r>
              <a:rPr lang="en-US" sz="1600" dirty="0">
                <a:solidFill>
                  <a:schemeClr val="dk1"/>
                </a:solidFill>
                <a:latin typeface="Montserrat" panose="00000500000000000000" pitchFamily="2" charset="0"/>
                <a:hlinkClick r:id="rId6"/>
              </a:rPr>
              <a:t>Antivirus Options </a:t>
            </a:r>
            <a:endParaRPr lang="en-US" sz="1600" dirty="0">
              <a:solidFill>
                <a:schemeClr val="dk1"/>
              </a:solidFill>
              <a:latin typeface="Montserrat" panose="00000500000000000000" pitchFamily="2" charset="0"/>
            </a:endParaRPr>
          </a:p>
        </p:txBody>
      </p:sp>
      <p:pic>
        <p:nvPicPr>
          <p:cNvPr id="6" name="Google Shape;136;g3dde8b33ca1_0_43">
            <a:extLst>
              <a:ext uri="{FF2B5EF4-FFF2-40B4-BE49-F238E27FC236}">
                <a16:creationId xmlns:a16="http://schemas.microsoft.com/office/drawing/2014/main" id="{DD449FC0-73CF-597B-5A0B-A1CCF5DC0F11}"/>
              </a:ext>
            </a:extLst>
          </p:cNvPr>
          <p:cNvPicPr preferRelativeResize="0"/>
          <p:nvPr/>
        </p:nvPicPr>
        <p:blipFill>
          <a:blip r:embed="rId7">
            <a:alphaModFix/>
          </a:blip>
          <a:stretch>
            <a:fillRect/>
          </a:stretch>
        </p:blipFill>
        <p:spPr>
          <a:xfrm>
            <a:off x="670921" y="5082688"/>
            <a:ext cx="4303583" cy="1260957"/>
          </a:xfrm>
          <a:prstGeom prst="rect">
            <a:avLst/>
          </a:prstGeom>
          <a:noFill/>
          <a:ln>
            <a:noFill/>
          </a:ln>
        </p:spPr>
      </p:pic>
      <p:pic>
        <p:nvPicPr>
          <p:cNvPr id="7" name="Google Shape;137;g3dde8b33ca1_0_43">
            <a:extLst>
              <a:ext uri="{FF2B5EF4-FFF2-40B4-BE49-F238E27FC236}">
                <a16:creationId xmlns:a16="http://schemas.microsoft.com/office/drawing/2014/main" id="{66F79359-7101-D90F-71FC-3D9CA805F0CE}"/>
              </a:ext>
            </a:extLst>
          </p:cNvPr>
          <p:cNvPicPr preferRelativeResize="0"/>
          <p:nvPr/>
        </p:nvPicPr>
        <p:blipFill>
          <a:blip r:embed="rId8">
            <a:alphaModFix/>
          </a:blip>
          <a:stretch>
            <a:fillRect/>
          </a:stretch>
        </p:blipFill>
        <p:spPr>
          <a:xfrm>
            <a:off x="4997426" y="5082688"/>
            <a:ext cx="4346599" cy="1260962"/>
          </a:xfrm>
          <a:prstGeom prst="rect">
            <a:avLst/>
          </a:prstGeom>
          <a:noFill/>
          <a:ln>
            <a:noFill/>
          </a:ln>
        </p:spPr>
      </p:pic>
    </p:spTree>
    <p:extLst>
      <p:ext uri="{BB962C8B-B14F-4D97-AF65-F5344CB8AC3E}">
        <p14:creationId xmlns:p14="http://schemas.microsoft.com/office/powerpoint/2010/main" val="326470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3EE41ED6-2B25-A320-F038-5B6332D49BD9}"/>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24E15D6A-F9FD-C71F-C485-64F190F4058E}"/>
              </a:ext>
            </a:extLst>
          </p:cNvPr>
          <p:cNvSpPr txBox="1"/>
          <p:nvPr/>
        </p:nvSpPr>
        <p:spPr>
          <a:xfrm>
            <a:off x="695525" y="390106"/>
            <a:ext cx="8648500" cy="1954351"/>
          </a:xfrm>
          <a:prstGeom prst="rect">
            <a:avLst/>
          </a:prstGeom>
          <a:noFill/>
          <a:ln>
            <a:noFill/>
          </a:ln>
        </p:spPr>
        <p:txBody>
          <a:bodyPr spcFirstLastPara="1" wrap="square" lIns="91425" tIns="91425" rIns="91425" bIns="91425" anchor="t" anchorCtr="0">
            <a:spAutoFit/>
          </a:bodyPr>
          <a:lstStyle/>
          <a:p>
            <a:pPr>
              <a:lnSpc>
                <a:spcPct val="115000"/>
              </a:lnSpc>
            </a:pPr>
            <a:r>
              <a:rPr lang="en-US" sz="3600" dirty="0">
                <a:latin typeface="Montserrat ExtraBold" panose="00000900000000000000" pitchFamily="2" charset="0"/>
              </a:rPr>
              <a:t>Additional Perks</a:t>
            </a:r>
          </a:p>
          <a:p>
            <a:pPr>
              <a:lnSpc>
                <a:spcPct val="115000"/>
              </a:lnSpc>
            </a:pPr>
            <a:endParaRPr lang="en-US" sz="1600" dirty="0">
              <a:solidFill>
                <a:schemeClr val="dk1"/>
              </a:solidFill>
              <a:latin typeface="Montserrat" panose="00000500000000000000" pitchFamily="2" charset="0"/>
            </a:endParaRPr>
          </a:p>
          <a:p>
            <a:pPr>
              <a:lnSpc>
                <a:spcPct val="115000"/>
              </a:lnSpc>
            </a:pPr>
            <a:r>
              <a:rPr lang="en-US" sz="1600" dirty="0">
                <a:solidFill>
                  <a:schemeClr val="dk1"/>
                </a:solidFill>
                <a:latin typeface="Montserrat" panose="00000500000000000000" pitchFamily="2" charset="0"/>
              </a:rPr>
              <a:t>Discounted hardware, software, and cell service using 4U</a:t>
            </a:r>
          </a:p>
          <a:p>
            <a:pPr>
              <a:lnSpc>
                <a:spcPct val="115000"/>
              </a:lnSpc>
            </a:pPr>
            <a:endParaRPr lang="en-US" sz="1600" dirty="0">
              <a:solidFill>
                <a:schemeClr val="dk1"/>
              </a:solidFill>
              <a:latin typeface="Montserrat" panose="00000500000000000000" pitchFamily="2" charset="0"/>
            </a:endParaRPr>
          </a:p>
          <a:p>
            <a:pPr>
              <a:lnSpc>
                <a:spcPct val="115000"/>
              </a:lnSpc>
            </a:pPr>
            <a:r>
              <a:rPr lang="en-US" sz="1600" dirty="0">
                <a:solidFill>
                  <a:schemeClr val="dk1"/>
                </a:solidFill>
                <a:latin typeface="Montserrat" panose="00000500000000000000" pitchFamily="2" charset="0"/>
              </a:rPr>
              <a:t>	</a:t>
            </a:r>
            <a:r>
              <a:rPr lang="en-US" sz="1600" dirty="0">
                <a:solidFill>
                  <a:schemeClr val="dk1"/>
                </a:solidFill>
                <a:latin typeface="Montserrat" panose="00000500000000000000" pitchFamily="2" charset="0"/>
                <a:hlinkClick r:id="rId3"/>
              </a:rPr>
              <a:t>4U Program</a:t>
            </a:r>
            <a:endParaRPr lang="en-US" sz="1600" dirty="0">
              <a:solidFill>
                <a:schemeClr val="dk1"/>
              </a:solidFill>
              <a:latin typeface="Montserrat" panose="00000500000000000000" pitchFamily="2" charset="0"/>
            </a:endParaRPr>
          </a:p>
        </p:txBody>
      </p:sp>
      <p:pic>
        <p:nvPicPr>
          <p:cNvPr id="2" name="Graphic 1" descr="Link outline">
            <a:extLst>
              <a:ext uri="{FF2B5EF4-FFF2-40B4-BE49-F238E27FC236}">
                <a16:creationId xmlns:a16="http://schemas.microsoft.com/office/drawing/2014/main" id="{DBC90104-8B99-9D6D-4EF1-A54058A2670C}"/>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37235" y="1775312"/>
            <a:ext cx="641818" cy="641818"/>
          </a:xfrm>
          <a:prstGeom prst="rect">
            <a:avLst/>
          </a:prstGeom>
        </p:spPr>
      </p:pic>
      <p:pic>
        <p:nvPicPr>
          <p:cNvPr id="4" name="Picture 3">
            <a:extLst>
              <a:ext uri="{FF2B5EF4-FFF2-40B4-BE49-F238E27FC236}">
                <a16:creationId xmlns:a16="http://schemas.microsoft.com/office/drawing/2014/main" id="{E99D4B06-EE6F-38C9-E21D-4F7F798A0A34}"/>
              </a:ext>
            </a:extLst>
          </p:cNvPr>
          <p:cNvPicPr>
            <a:picLocks noChangeAspect="1"/>
          </p:cNvPicPr>
          <p:nvPr/>
        </p:nvPicPr>
        <p:blipFill>
          <a:blip r:embed="rId5"/>
          <a:stretch>
            <a:fillRect/>
          </a:stretch>
        </p:blipFill>
        <p:spPr>
          <a:xfrm>
            <a:off x="1564778" y="2508451"/>
            <a:ext cx="6007597" cy="4010186"/>
          </a:xfrm>
          <a:prstGeom prst="rect">
            <a:avLst/>
          </a:prstGeom>
        </p:spPr>
      </p:pic>
    </p:spTree>
    <p:extLst>
      <p:ext uri="{BB962C8B-B14F-4D97-AF65-F5344CB8AC3E}">
        <p14:creationId xmlns:p14="http://schemas.microsoft.com/office/powerpoint/2010/main" val="1159263696"/>
      </p:ext>
    </p:extLst>
  </p:cSld>
  <p:clrMapOvr>
    <a:masterClrMapping/>
  </p:clrMapOvr>
</p:sld>
</file>

<file path=ppt/theme/theme1.xml><?xml version="1.0" encoding="utf-8"?>
<a:theme xmlns:a="http://schemas.openxmlformats.org/drawingml/2006/main" name="UWW Theme">
  <a:themeElements>
    <a:clrScheme name="Custom 2">
      <a:dk1>
        <a:srgbClr val="000000"/>
      </a:dk1>
      <a:lt1>
        <a:srgbClr val="FFFFFF"/>
      </a:lt1>
      <a:dk2>
        <a:srgbClr val="501D6A"/>
      </a:dk2>
      <a:lt2>
        <a:srgbClr val="A2A9AD"/>
      </a:lt2>
      <a:accent1>
        <a:srgbClr val="3C1951"/>
      </a:accent1>
      <a:accent2>
        <a:srgbClr val="501D82"/>
      </a:accent2>
      <a:accent3>
        <a:srgbClr val="CFD2D3"/>
      </a:accent3>
      <a:accent4>
        <a:srgbClr val="E21569"/>
      </a:accent4>
      <a:accent5>
        <a:srgbClr val="FCB813"/>
      </a:accent5>
      <a:accent6>
        <a:srgbClr val="6FC7B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TotalTime>
  <Words>481</Words>
  <Application>Microsoft Office PowerPoint</Application>
  <PresentationFormat>Widescreen</PresentationFormat>
  <Paragraphs>142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vt:lpstr>
      <vt:lpstr>Calibri</vt:lpstr>
      <vt:lpstr>Montserrat</vt:lpstr>
      <vt:lpstr>Montserrat ExtraBold</vt:lpstr>
      <vt:lpstr>UWW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Mortimer, Kirsten</dc:creator>
  <cp:lastModifiedBy>Fu, Yu</cp:lastModifiedBy>
  <cp:revision>9</cp:revision>
  <dcterms:created xsi:type="dcterms:W3CDTF">2023-12-13T15:30:44Z</dcterms:created>
  <dcterms:modified xsi:type="dcterms:W3CDTF">2026-06-11T21:12:52Z</dcterms:modified>
</cp:coreProperties>
</file>