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4"/>
  </p:sldMasterIdLst>
  <p:notesMasterIdLst>
    <p:notesMasterId r:id="rId34"/>
  </p:notesMasterIdLst>
  <p:sldIdLst>
    <p:sldId id="256" r:id="rId5"/>
    <p:sldId id="297" r:id="rId6"/>
    <p:sldId id="320" r:id="rId7"/>
    <p:sldId id="263" r:id="rId8"/>
    <p:sldId id="264" r:id="rId9"/>
    <p:sldId id="322" r:id="rId10"/>
    <p:sldId id="323" r:id="rId11"/>
    <p:sldId id="354" r:id="rId12"/>
    <p:sldId id="317" r:id="rId13"/>
    <p:sldId id="336" r:id="rId14"/>
    <p:sldId id="337" r:id="rId15"/>
    <p:sldId id="324" r:id="rId16"/>
    <p:sldId id="357" r:id="rId17"/>
    <p:sldId id="375" r:id="rId18"/>
    <p:sldId id="360" r:id="rId19"/>
    <p:sldId id="358" r:id="rId20"/>
    <p:sldId id="361" r:id="rId21"/>
    <p:sldId id="362" r:id="rId22"/>
    <p:sldId id="364" r:id="rId23"/>
    <p:sldId id="318" r:id="rId24"/>
    <p:sldId id="366" r:id="rId25"/>
    <p:sldId id="325" r:id="rId26"/>
    <p:sldId id="367" r:id="rId27"/>
    <p:sldId id="368" r:id="rId28"/>
    <p:sldId id="307" r:id="rId29"/>
    <p:sldId id="285" r:id="rId30"/>
    <p:sldId id="309" r:id="rId31"/>
    <p:sldId id="304" r:id="rId32"/>
    <p:sldId id="312" r:id="rId33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8E3EBD-218F-4C47-8FE1-EFBB4E550580}" v="1185" dt="2026-05-04T14:21:31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7" autoAdjust="0"/>
    <p:restoredTop sz="76687" autoAdjust="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EE3A2-F9E9-4BF3-9FEF-245109A3C236}" type="datetimeFigureOut">
              <a:rPr lang="en-US" smtClean="0"/>
              <a:t>6/11/2026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28720-0E59-4767-B3E9-95D39D923A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6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28720-0E59-4767-B3E9-95D39D923A2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92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28720-0E59-4767-B3E9-95D39D923A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205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28720-0E59-4767-B3E9-95D39D923A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829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28720-0E59-4767-B3E9-95D39D923A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798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28720-0E59-4767-B3E9-95D39D923A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433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28720-0E59-4767-B3E9-95D39D923A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945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28720-0E59-4767-B3E9-95D39D923A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78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Participants bring up scenarios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28720-0E59-4767-B3E9-95D39D923A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039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Break out – 5 Minutes to work through this 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28720-0E59-4767-B3E9-95D39D923A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981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minute break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28720-0E59-4767-B3E9-95D39D923A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913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Chat: Roll over or Grace Period offered?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28720-0E59-4767-B3E9-95D39D923A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506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Wisconsin Family And Medical Leave Act</a:t>
            </a:r>
          </a:p>
          <a:p>
            <a:r>
              <a:rPr lang="en-US" b="1" dirty="0"/>
              <a:t>Overview</a:t>
            </a:r>
          </a:p>
          <a:p>
            <a:r>
              <a:rPr lang="en-US" dirty="0"/>
              <a:t>Family Medical Leave is a benefit available by state law to certain employees. The Family Medical Leave Act (FMLA) provides unpaid leave for an employee's serious health condition, the serious health condition of a parent, child or spouse, or for the birth or adoption of a child. A covered employer has at least 50 permanent employees during at least 6 of the last 12 months. Covered employees have worked for the employer for at least 52 consecutive weeks and for at least 1000 hours in the preceding 52 week period. </a:t>
            </a:r>
          </a:p>
          <a:p>
            <a:r>
              <a:rPr lang="en-US" b="1" dirty="0"/>
              <a:t>What is required of employers?</a:t>
            </a:r>
          </a:p>
          <a:p>
            <a:r>
              <a:rPr lang="en-US" dirty="0"/>
              <a:t>An employer must permit the employee to take up to 2 weeks of leave for their own serious health condition in a calendar year, up to 2 weeks for the serious health condition of a parent, child or spouse, and up to 6 weeks for the birth or adoption of a child. This leave may be taken as needed in blocks or intermittently as needed by the employee.</a:t>
            </a:r>
          </a:p>
          <a:p>
            <a:r>
              <a:rPr lang="en-US" dirty="0"/>
              <a:t>During the leave, the employee's health insurance must be continued under the same conditions as prior to leave. </a:t>
            </a:r>
          </a:p>
          <a:p>
            <a:r>
              <a:rPr lang="en-US" dirty="0"/>
              <a:t>The employee must be allowed to substitute accrued paid or unpaid leave of any other type the employer provides.</a:t>
            </a:r>
          </a:p>
          <a:p>
            <a:r>
              <a:rPr lang="en-US" dirty="0"/>
              <a:t>When an employee returns from leave, they must be restored to the same position or an equivalent position in all terms and conditions of employment. 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28720-0E59-4767-B3E9-95D39D923A2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17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28720-0E59-4767-B3E9-95D39D923A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4070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Steve- End of Program and thank you!</a:t>
            </a:r>
          </a:p>
          <a:p>
            <a:endParaRPr lang="en-US" dirty="0"/>
          </a:p>
          <a:p>
            <a:r>
              <a:rPr lang="en-US" dirty="0"/>
              <a:t>Lisa- Closing presentation and course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28720-0E59-4767-B3E9-95D39D923A2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359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Chat -Other Options?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28720-0E59-4767-B3E9-95D39D923A2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09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minute break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28720-0E59-4767-B3E9-95D39D923A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824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Chat-Conversion vs. Continuation</a:t>
            </a:r>
          </a:p>
          <a:p>
            <a:endParaRPr lang="en-US" dirty="0"/>
          </a:p>
          <a:p>
            <a:r>
              <a:rPr lang="en-US" dirty="0"/>
              <a:t>Conversion is usually to Whole life and pricing…..</a:t>
            </a:r>
          </a:p>
          <a:p>
            <a:endParaRPr lang="en-US" dirty="0"/>
          </a:p>
          <a:p>
            <a:r>
              <a:rPr lang="en-US" b="1" dirty="0"/>
              <a:t>If you do not have a designation on file, benefits will be paid in the order of “Statutory Standard Sequence” (a Wisconsin State law):</a:t>
            </a:r>
          </a:p>
          <a:p>
            <a:r>
              <a:rPr lang="en-US" dirty="0"/>
              <a:t>1-Surviving Spouse or Domestic Partner</a:t>
            </a:r>
          </a:p>
          <a:p>
            <a:r>
              <a:rPr lang="en-US" dirty="0"/>
              <a:t>2-Children (natural or legally adopted)-If one of your children dies before you, that child’s share is divided between the deceased child’s children.</a:t>
            </a:r>
          </a:p>
          <a:p>
            <a:r>
              <a:rPr lang="en-US" dirty="0"/>
              <a:t>3-Parent(s)</a:t>
            </a:r>
          </a:p>
          <a:p>
            <a:r>
              <a:rPr lang="en-US" dirty="0"/>
              <a:t>4-Brother(s) and Sister(s)-If one of your siblings dies before you, that sibling’s share is divided between the deceased sibling’s children.</a:t>
            </a:r>
          </a:p>
          <a:p>
            <a:r>
              <a:rPr lang="en-US" dirty="0"/>
              <a:t>5-Estate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28720-0E59-4767-B3E9-95D39D923A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449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Individual 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28720-0E59-4767-B3E9-95D39D923A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480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Individual 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28720-0E59-4767-B3E9-95D39D923A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34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Individual 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28720-0E59-4767-B3E9-95D39D923A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08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51 this was $6180 / $515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28720-0E59-4767-B3E9-95D39D923A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53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BE41261-6AE2-47D7-BDFF-CF9889E55A0F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4D4B031-C25B-416B-935B-3289C5DDA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58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43EB-8CB7-4794-9A41-BBEA3D158DC8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B031-C25B-416B-935B-3289C5DDA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2447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43EB-8CB7-4794-9A41-BBEA3D158DC8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B031-C25B-416B-935B-3289C5DDA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4559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43EB-8CB7-4794-9A41-BBEA3D158DC8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B031-C25B-416B-935B-3289C5DDA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0257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43EB-8CB7-4794-9A41-BBEA3D158DC8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B031-C25B-416B-935B-3289C5DDA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8806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43EB-8CB7-4794-9A41-BBEA3D158DC8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B031-C25B-416B-935B-3289C5DDA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02745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43EB-8CB7-4794-9A41-BBEA3D158DC8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B031-C25B-416B-935B-3289C5DDA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7515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18ADF2A-CBF9-4614-A177-59A201B50054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B031-C25B-416B-935B-3289C5DDA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071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09839E6-8DA3-4F36-A896-5EBC844F3AB2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B031-C25B-416B-935B-3289C5DDA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82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E091-839F-484E-BD8F-0173E9D9D5E8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B031-C25B-416B-935B-3289C5DDA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04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78A9-403F-472F-BF5F-AF4004BB39FB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B031-C25B-416B-935B-3289C5DDA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47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4A10-550F-4C74-91CF-CA1A367DAF90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B031-C25B-416B-935B-3289C5DDA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6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5D29-1E93-4520-AA63-4A73827CB4BD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B031-C25B-416B-935B-3289C5DDA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61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C9544-A73B-40D4-9303-4046957A0804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B031-C25B-416B-935B-3289C5DDA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43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3770-27EC-47BD-ADA2-A4F292329B9E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B031-C25B-416B-935B-3289C5DDA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5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FB17-5CA3-421D-B681-DA15158BA175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B031-C25B-416B-935B-3289C5DDA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02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792F-C418-4951-AA2E-4909F985C975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B031-C25B-416B-935B-3289C5DDA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34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30D43EB-8CB7-4794-9A41-BBEA3D158DC8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4D4B031-C25B-416B-935B-3289C5DDA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2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5024" y="574490"/>
            <a:ext cx="11027664" cy="135954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Total Rewards/Total Compensation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112908"/>
            <a:ext cx="10953750" cy="145934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/>
              <a:t>Presented By: Steve Marshall</a:t>
            </a:r>
          </a:p>
          <a:p>
            <a:r>
              <a:rPr lang="en-US" dirty="0"/>
              <a:t>Director of Human Resources - UW Whitewater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0E3B1-F194-4E4E-9B25-EACC09190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B031-C25B-416B-935B-3289C5DDA1B8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36" y="1184222"/>
            <a:ext cx="5054756" cy="24520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9B2ADA-2D80-AB9B-F5B4-83F6928BCEAB}"/>
              </a:ext>
            </a:extLst>
          </p:cNvPr>
          <p:cNvSpPr txBox="1"/>
          <p:nvPr/>
        </p:nvSpPr>
        <p:spPr>
          <a:xfrm>
            <a:off x="5129784" y="3811253"/>
            <a:ext cx="618134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u="sng" dirty="0">
                <a:solidFill>
                  <a:schemeClr val="bg1"/>
                </a:solidFill>
              </a:rPr>
              <a:t>Direct Compensation </a:t>
            </a:r>
            <a:r>
              <a:rPr lang="en-US" sz="1800" dirty="0">
                <a:solidFill>
                  <a:schemeClr val="bg1"/>
                </a:solidFill>
              </a:rPr>
              <a:t>= Your base salary or hourly rate. This may include overloads, stipends, etc.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b="1" u="sng" dirty="0">
                <a:solidFill>
                  <a:schemeClr val="bg1"/>
                </a:solidFill>
              </a:rPr>
              <a:t>Indirect Compensation </a:t>
            </a:r>
            <a:r>
              <a:rPr lang="en-US" sz="1800" dirty="0">
                <a:solidFill>
                  <a:schemeClr val="bg1"/>
                </a:solidFill>
              </a:rPr>
              <a:t>= (Fringe Cost/Benefits) consist of all compensation that is not paid directly to an employee and is calculated in addition to base salary, incentive pay, etc.,  </a:t>
            </a:r>
          </a:p>
        </p:txBody>
      </p:sp>
    </p:spTree>
    <p:extLst>
      <p:ext uri="{BB962C8B-B14F-4D97-AF65-F5344CB8AC3E}">
        <p14:creationId xmlns:p14="http://schemas.microsoft.com/office/powerpoint/2010/main" val="2583279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1451-9BF6-4F12-AD3E-5E6CF6E15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98660"/>
            <a:ext cx="11141204" cy="426952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Individual Exercise #1 - Group Life Insurance – Term Insurance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E407E-C7F4-4C5B-91B5-A408AA512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4B031-C25B-416B-935B-3289C5DDA1B8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37D0B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B3E5C2-C994-48D8-8EB1-B5FF3F136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68" y="598659"/>
            <a:ext cx="8846696" cy="59807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FF995F-88FF-4556-AAAB-94346F1773FF}"/>
              </a:ext>
            </a:extLst>
          </p:cNvPr>
          <p:cNvSpPr txBox="1"/>
          <p:nvPr/>
        </p:nvSpPr>
        <p:spPr>
          <a:xfrm>
            <a:off x="7401697" y="766119"/>
            <a:ext cx="1223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56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57480-E731-4AAC-8B22-C1B9F17F7FD0}"/>
              </a:ext>
            </a:extLst>
          </p:cNvPr>
          <p:cNvSpPr txBox="1"/>
          <p:nvPr/>
        </p:nvSpPr>
        <p:spPr>
          <a:xfrm>
            <a:off x="7364627" y="1193071"/>
            <a:ext cx="138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200,000.00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8108DD-73D4-49EF-B78A-4DF23F90D4C9}"/>
              </a:ext>
            </a:extLst>
          </p:cNvPr>
          <p:cNvSpPr txBox="1"/>
          <p:nvPr/>
        </p:nvSpPr>
        <p:spPr>
          <a:xfrm>
            <a:off x="7179276" y="1433384"/>
            <a:ext cx="210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200x.30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279A7-BCD6-443A-870C-C097BAF4A554}"/>
              </a:ext>
            </a:extLst>
          </p:cNvPr>
          <p:cNvSpPr txBox="1"/>
          <p:nvPr/>
        </p:nvSpPr>
        <p:spPr>
          <a:xfrm>
            <a:off x="7179276" y="1705232"/>
            <a:ext cx="222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$60.00 per month</a:t>
            </a:r>
          </a:p>
        </p:txBody>
      </p:sp>
    </p:spTree>
    <p:extLst>
      <p:ext uri="{BB962C8B-B14F-4D97-AF65-F5344CB8AC3E}">
        <p14:creationId xmlns:p14="http://schemas.microsoft.com/office/powerpoint/2010/main" val="1521875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21F26-811A-4BAF-8687-F2189473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492895"/>
            <a:ext cx="11753088" cy="98817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Exercise – Conversion Life Insurance-Whole Life Insurance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8E1C81-55AD-43DF-8619-EA031B3FC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9235" y="1286783"/>
            <a:ext cx="8960605" cy="538957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8A15B-EFD2-4F77-ABFF-1BC9842A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4B031-C25B-416B-935B-3289C5DDA1B8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37D0B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147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21F26-811A-4BAF-8687-F2189473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0"/>
            <a:ext cx="11611977" cy="56667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Exercise – Conversion Life Insurance-Whole Life Insurance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8E1C81-55AD-43DF-8619-EA031B3FC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1383" y="566671"/>
            <a:ext cx="7922812" cy="614247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8A15B-EFD2-4F77-ABFF-1BC9842A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4B031-C25B-416B-935B-3289C5DDA1B8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37D0B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E0FE5B-84C3-4DAC-91DE-F2C1B0E86B26}"/>
              </a:ext>
            </a:extLst>
          </p:cNvPr>
          <p:cNvSpPr txBox="1"/>
          <p:nvPr/>
        </p:nvSpPr>
        <p:spPr>
          <a:xfrm>
            <a:off x="7364627" y="685799"/>
            <a:ext cx="1000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56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5EF98B-45E4-47A2-956E-68E3EE28F2AB}"/>
              </a:ext>
            </a:extLst>
          </p:cNvPr>
          <p:cNvSpPr txBox="1"/>
          <p:nvPr/>
        </p:nvSpPr>
        <p:spPr>
          <a:xfrm>
            <a:off x="7364627" y="914400"/>
            <a:ext cx="133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200,000.00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C00897-3D9A-4595-8ED9-824F57664F41}"/>
              </a:ext>
            </a:extLst>
          </p:cNvPr>
          <p:cNvSpPr txBox="1"/>
          <p:nvPr/>
        </p:nvSpPr>
        <p:spPr>
          <a:xfrm>
            <a:off x="7265773" y="1090831"/>
            <a:ext cx="1532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$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40.57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E48183-6859-415B-B0B0-9AEF16DD096C}"/>
              </a:ext>
            </a:extLst>
          </p:cNvPr>
          <p:cNvSpPr txBox="1"/>
          <p:nvPr/>
        </p:nvSpPr>
        <p:spPr>
          <a:xfrm>
            <a:off x="7265773" y="1260108"/>
            <a:ext cx="1668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200 x 40.57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A9AB9F-485A-4D8D-8E72-3519A2A56257}"/>
              </a:ext>
            </a:extLst>
          </p:cNvPr>
          <p:cNvSpPr txBox="1"/>
          <p:nvPr/>
        </p:nvSpPr>
        <p:spPr>
          <a:xfrm>
            <a:off x="7265773" y="1429385"/>
            <a:ext cx="1841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$8114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.00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per yr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E4D68E-B782-4593-8E60-AA28F9BE58B5}"/>
              </a:ext>
            </a:extLst>
          </p:cNvPr>
          <p:cNvSpPr txBox="1"/>
          <p:nvPr/>
        </p:nvSpPr>
        <p:spPr>
          <a:xfrm>
            <a:off x="6672649" y="1767939"/>
            <a:ext cx="3101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$8114/12 months=$676.17 per month</a:t>
            </a:r>
          </a:p>
        </p:txBody>
      </p:sp>
    </p:spTree>
    <p:extLst>
      <p:ext uri="{BB962C8B-B14F-4D97-AF65-F5344CB8AC3E}">
        <p14:creationId xmlns:p14="http://schemas.microsoft.com/office/powerpoint/2010/main" val="843817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814DE9-26CA-4233-8D1F-393DC046F98F}"/>
              </a:ext>
            </a:extLst>
          </p:cNvPr>
          <p:cNvSpPr txBox="1"/>
          <p:nvPr/>
        </p:nvSpPr>
        <p:spPr>
          <a:xfrm>
            <a:off x="7007145" y="1241266"/>
            <a:ext cx="4535926" cy="3153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Health Insurance Terminology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2D86BB-893F-471B-AD66-50E01777C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3" y="396837"/>
            <a:ext cx="6451503" cy="6058999"/>
            <a:chOff x="423333" y="396837"/>
            <a:chExt cx="6451503" cy="60589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1E3F80D-79C6-468A-83E4-3FEA58556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3" y="402165"/>
              <a:ext cx="522933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09504C1-96CE-44B4-8DF0-613CF9D1D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3161515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1F299836-4C10-4395-B386-C0FA537C4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5004670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E71D2-9A1B-4B45-AE99-1014D098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 lvl="0" indent="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4D4B031-C25B-416B-935B-3289C5DDA1B8}" type="slidenum">
              <a:rPr kumimoji="0" lang="en-US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R="0" lvl="0" indent="0" defTabSz="91440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CB20F0-3A4A-4929-90F7-3CCD66DB4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63" y="1778137"/>
            <a:ext cx="4983737" cy="330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49444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D2D34-0FF3-4A0F-A10F-296312AA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30352"/>
            <a:ext cx="8761413" cy="1150280"/>
          </a:xfrm>
        </p:spPr>
        <p:txBody>
          <a:bodyPr>
            <a:normAutofit fontScale="90000"/>
          </a:bodyPr>
          <a:lstStyle/>
          <a:p>
            <a:r>
              <a:rPr lang="en-US" dirty="0"/>
              <a:t>Start at the base of the pyramid. The monthly premiums you pay….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94A6B5-E3C2-4D47-A84C-F4A011515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413" y="1690688"/>
            <a:ext cx="7642408" cy="43513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F9997-475D-4F6D-B556-D2064070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B031-C25B-416B-935B-3289C5DDA1B8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74680E6-1FB9-49CE-A04D-4DE3458F6B47}"/>
              </a:ext>
            </a:extLst>
          </p:cNvPr>
          <p:cNvSpPr/>
          <p:nvPr/>
        </p:nvSpPr>
        <p:spPr>
          <a:xfrm>
            <a:off x="2483541" y="5231423"/>
            <a:ext cx="978408" cy="4846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634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E8AD4F-76B7-475E-8469-C0826260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4B031-C25B-416B-935B-3289C5DDA1B8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37D0B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A232CC5-C03F-4159-9A05-34B5E7CD0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571" y="2503910"/>
            <a:ext cx="4900058" cy="37138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695D91-4B6B-4DF2-B2DC-16313FCD0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29" y="39389"/>
            <a:ext cx="5215910" cy="296976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52DDF06-A1FB-41B7-AB17-6D82979C77A9}"/>
              </a:ext>
            </a:extLst>
          </p:cNvPr>
          <p:cNvSpPr/>
          <p:nvPr/>
        </p:nvSpPr>
        <p:spPr>
          <a:xfrm>
            <a:off x="184529" y="1923053"/>
            <a:ext cx="978408" cy="4846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326806-816A-74A7-7C1E-782D706391D0}"/>
              </a:ext>
            </a:extLst>
          </p:cNvPr>
          <p:cNvSpPr txBox="1"/>
          <p:nvPr/>
        </p:nvSpPr>
        <p:spPr>
          <a:xfrm>
            <a:off x="6378901" y="804672"/>
            <a:ext cx="4681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Co-Payments</a:t>
            </a:r>
          </a:p>
        </p:txBody>
      </p:sp>
    </p:spTree>
    <p:extLst>
      <p:ext uri="{BB962C8B-B14F-4D97-AF65-F5344CB8AC3E}">
        <p14:creationId xmlns:p14="http://schemas.microsoft.com/office/powerpoint/2010/main" val="166142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4EF4D-9BBC-4921-807E-DD9D08599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4B031-C25B-416B-935B-3289C5DDA1B8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37D0B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72487B0-691D-41A7-A6F0-3B302149A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275" y="3429000"/>
            <a:ext cx="8272794" cy="25678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AA05A3-17BC-4A0B-A6CA-1A46C45A9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66" y="258281"/>
            <a:ext cx="5215910" cy="2969768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95C5D065-0B64-4D54-88B4-86BC9E814450}"/>
              </a:ext>
            </a:extLst>
          </p:cNvPr>
          <p:cNvSpPr/>
          <p:nvPr/>
        </p:nvSpPr>
        <p:spPr>
          <a:xfrm>
            <a:off x="203629" y="1573823"/>
            <a:ext cx="978408" cy="4846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283F8B-376E-8519-6DE6-074EA18EF8CF}"/>
              </a:ext>
            </a:extLst>
          </p:cNvPr>
          <p:cNvSpPr txBox="1"/>
          <p:nvPr/>
        </p:nvSpPr>
        <p:spPr>
          <a:xfrm>
            <a:off x="5779008" y="679572"/>
            <a:ext cx="4500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Deductible</a:t>
            </a:r>
          </a:p>
        </p:txBody>
      </p:sp>
    </p:spTree>
    <p:extLst>
      <p:ext uri="{BB962C8B-B14F-4D97-AF65-F5344CB8AC3E}">
        <p14:creationId xmlns:p14="http://schemas.microsoft.com/office/powerpoint/2010/main" val="485375152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timeline&#10;&#10;Description automatically generated">
            <a:extLst>
              <a:ext uri="{FF2B5EF4-FFF2-40B4-BE49-F238E27FC236}">
                <a16:creationId xmlns:a16="http://schemas.microsoft.com/office/drawing/2014/main" id="{2D0B47BD-4603-4409-BA50-9500FD9F7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38" y="3429000"/>
            <a:ext cx="6449325" cy="283884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75CEBF-B5D9-4874-95E4-6418A723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4B031-C25B-416B-935B-3289C5DDA1B8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37D0B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BA5D7B-051F-413F-86BC-4F73011DE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112"/>
            <a:ext cx="5215910" cy="296976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D58AC3ED-B374-4826-A332-35E5ACC8951A}"/>
              </a:ext>
            </a:extLst>
          </p:cNvPr>
          <p:cNvSpPr/>
          <p:nvPr/>
        </p:nvSpPr>
        <p:spPr>
          <a:xfrm>
            <a:off x="80185" y="889430"/>
            <a:ext cx="978408" cy="4846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E76CFC-9873-5413-E636-934A3E3EE43F}"/>
              </a:ext>
            </a:extLst>
          </p:cNvPr>
          <p:cNvSpPr txBox="1"/>
          <p:nvPr/>
        </p:nvSpPr>
        <p:spPr>
          <a:xfrm>
            <a:off x="5340096" y="679572"/>
            <a:ext cx="5012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Coinsurance</a:t>
            </a:r>
          </a:p>
        </p:txBody>
      </p:sp>
    </p:spTree>
    <p:extLst>
      <p:ext uri="{BB962C8B-B14F-4D97-AF65-F5344CB8AC3E}">
        <p14:creationId xmlns:p14="http://schemas.microsoft.com/office/powerpoint/2010/main" val="89657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776" y="553792"/>
            <a:ext cx="8717125" cy="17047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Out Of Pocket Limit(OOPL) / Maximum Out Of Pocket (MOOP)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44262"/>
            <a:ext cx="9601196" cy="1099038"/>
          </a:xfrm>
        </p:spPr>
        <p:txBody>
          <a:bodyPr>
            <a:normAutofit/>
          </a:bodyPr>
          <a:lstStyle/>
          <a:p>
            <a:r>
              <a:rPr lang="en-US" dirty="0"/>
              <a:t>The aggregate total you will pay out of your pocket in any plan year. Once your limit is met the health insurance company will pay 100% of the costs for covered medical expenses. Co payments may or may not be included in this amount.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1FD5C-85A5-428B-995A-9E2DDB6B9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4B031-C25B-416B-935B-3289C5DDA1B8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37D0B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71330B-E9A8-4410-AD20-4E7E2F5F3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149" y="3613638"/>
            <a:ext cx="5215910" cy="263476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3E1406A6-698B-456F-9124-37685E46EF08}"/>
              </a:ext>
            </a:extLst>
          </p:cNvPr>
          <p:cNvSpPr/>
          <p:nvPr/>
        </p:nvSpPr>
        <p:spPr>
          <a:xfrm>
            <a:off x="3824653" y="3754315"/>
            <a:ext cx="978408" cy="4846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97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1B02BA5-0D9E-44DD-A351-E39EFC59E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63B22-8D8D-4AC8-B02E-D7126813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4B031-C25B-416B-935B-3289C5DDA1B8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37D0B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04B8B5FF-EEDD-4DE9-B92A-189BF50CC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86" y="228600"/>
            <a:ext cx="10482324" cy="54513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B71C8F-3B6E-34B8-0784-980FC2F7457A}"/>
              </a:ext>
            </a:extLst>
          </p:cNvPr>
          <p:cNvSpPr txBox="1"/>
          <p:nvPr/>
        </p:nvSpPr>
        <p:spPr>
          <a:xfrm>
            <a:off x="1154954" y="5852160"/>
            <a:ext cx="886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UW Plan reference - Health Plan=HMO / Access Plan=PPO / HDHP=HDHP</a:t>
            </a:r>
          </a:p>
        </p:txBody>
      </p:sp>
    </p:spTree>
    <p:extLst>
      <p:ext uri="{BB962C8B-B14F-4D97-AF65-F5344CB8AC3E}">
        <p14:creationId xmlns:p14="http://schemas.microsoft.com/office/powerpoint/2010/main" val="365481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6FED22-58A1-4FFB-9AE4-8E6153264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607" y="1903022"/>
            <a:ext cx="6391533" cy="305195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860" y="731520"/>
            <a:ext cx="4010821" cy="528828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Our goal today is to get high level view of our indirect compensation offerings. This will help you plan for the future and make more informed decisions. 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2DDE6A-C830-45A4-8E61-A9FF77396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4D4B031-C25B-416B-935B-3289C5DDA1B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14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276FF-5014-4D68-A12E-3F8C13926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609601"/>
            <a:ext cx="11215867" cy="1747234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Coordination of Benefits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259E1FE2-DA28-4EDA-948C-A23ED6DC9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834" y="1769856"/>
            <a:ext cx="9105363" cy="488087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7683F-3DCF-41A8-8B55-5A2CCF20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4B031-C25B-416B-935B-3289C5DDA1B8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37D0B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681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7145" y="1241266"/>
            <a:ext cx="453592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Exercise Your Knowledge!</a:t>
            </a:r>
            <a:b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5400" b="0" i="0" kern="120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AE9B9B-E390-4237-B064-341DBF233B1D}"/>
              </a:ext>
            </a:extLst>
          </p:cNvPr>
          <p:cNvSpPr txBox="1"/>
          <p:nvPr/>
        </p:nvSpPr>
        <p:spPr>
          <a:xfrm>
            <a:off x="7007145" y="4591665"/>
            <a:ext cx="4535926" cy="16223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0" lvl="0" fontAlgn="auto">
              <a:spcBef>
                <a:spcPts val="1000"/>
              </a:spcBef>
              <a:buClr>
                <a:schemeClr val="accent1"/>
              </a:buClr>
              <a:buSzPct val="80000"/>
              <a:tabLst/>
              <a:defRPr/>
            </a:pPr>
            <a:r>
              <a:rPr kumimoji="0" lang="en-US" b="0" i="0" u="none" strike="noStrike" kern="1200" cap="all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Health insurance is like a snowflake, no two are exactly the same.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E2D86BB-893F-471B-AD66-50E01777C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3" y="396837"/>
            <a:ext cx="6451503" cy="6058999"/>
            <a:chOff x="423333" y="396837"/>
            <a:chExt cx="6451503" cy="605899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1E3F80D-79C6-468A-83E4-3FEA58556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3" y="402165"/>
              <a:ext cx="522933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009504C1-96CE-44B4-8DF0-613CF9D1D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3161515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1F299836-4C10-4395-B386-C0FA537C4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5004670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6CC6C0-CC51-4F96-8105-5AF295A04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 lvl="0" indent="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4D4B031-C25B-416B-935B-3289C5DDA1B8}" type="slidenum">
              <a:rPr kumimoji="0" lang="en-US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R="0" lvl="0" indent="0" defTabSz="91440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8" name="Content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4FCBA0C2-04F8-4849-9314-FA64E3A7C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9" y="1645920"/>
            <a:ext cx="5781977" cy="274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58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E6EA3-A484-4BED-AA14-E388EE0C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4B031-C25B-416B-935B-3289C5DDA1B8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37D0B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53C45B-BB9C-4EA8-9579-09AF1A60624B}"/>
              </a:ext>
            </a:extLst>
          </p:cNvPr>
          <p:cNvSpPr txBox="1"/>
          <p:nvPr/>
        </p:nvSpPr>
        <p:spPr>
          <a:xfrm>
            <a:off x="633736" y="117693"/>
            <a:ext cx="9718804" cy="67403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Our Plans for today's discussion. This scenario will be based on a “Family” plan in place.</a:t>
            </a:r>
          </a:p>
          <a:p>
            <a:endParaRPr lang="en-US" sz="2400" b="1" u="sng" dirty="0">
              <a:solidFill>
                <a:schemeClr val="bg1"/>
              </a:solidFill>
            </a:endParaRPr>
          </a:p>
          <a:p>
            <a:r>
              <a:rPr lang="en-US" sz="2400" b="1" u="sng" dirty="0">
                <a:solidFill>
                  <a:schemeClr val="bg1"/>
                </a:solidFill>
              </a:rPr>
              <a:t>HDHP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Monthly Premium=$122</a:t>
            </a:r>
          </a:p>
          <a:p>
            <a:r>
              <a:rPr lang="en-US" sz="2400" dirty="0">
                <a:solidFill>
                  <a:schemeClr val="bg1"/>
                </a:solidFill>
              </a:rPr>
              <a:t>Deductible=$3400</a:t>
            </a:r>
          </a:p>
          <a:p>
            <a:r>
              <a:rPr lang="en-US" sz="2400" dirty="0">
                <a:solidFill>
                  <a:schemeClr val="bg1"/>
                </a:solidFill>
              </a:rPr>
              <a:t>Coinsurance=10%</a:t>
            </a:r>
          </a:p>
          <a:p>
            <a:r>
              <a:rPr lang="en-US" sz="2400" dirty="0">
                <a:solidFill>
                  <a:schemeClr val="bg1"/>
                </a:solidFill>
              </a:rPr>
              <a:t>MOOP=$5000</a:t>
            </a:r>
          </a:p>
          <a:p>
            <a:r>
              <a:rPr lang="en-US" sz="2400" dirty="0">
                <a:solidFill>
                  <a:schemeClr val="bg1"/>
                </a:solidFill>
              </a:rPr>
              <a:t>Has HSA- $1704 employer contribution</a:t>
            </a:r>
          </a:p>
          <a:p>
            <a:endParaRPr lang="en-US" sz="2400" b="1" u="sng" dirty="0">
              <a:solidFill>
                <a:schemeClr val="bg1"/>
              </a:solidFill>
            </a:endParaRPr>
          </a:p>
          <a:p>
            <a:r>
              <a:rPr lang="en-US" sz="2400" b="1" u="sng" dirty="0">
                <a:solidFill>
                  <a:schemeClr val="bg1"/>
                </a:solidFill>
              </a:rPr>
              <a:t>HMO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Monthly Premium=$329</a:t>
            </a:r>
          </a:p>
          <a:p>
            <a:r>
              <a:rPr lang="en-US" sz="2400" dirty="0">
                <a:solidFill>
                  <a:schemeClr val="bg1"/>
                </a:solidFill>
              </a:rPr>
              <a:t>Deductible=$250 per person / $500 Family</a:t>
            </a:r>
          </a:p>
          <a:p>
            <a:r>
              <a:rPr lang="en-US" sz="2400" dirty="0">
                <a:solidFill>
                  <a:schemeClr val="bg1"/>
                </a:solidFill>
              </a:rPr>
              <a:t>Coinsurance=10%</a:t>
            </a:r>
          </a:p>
          <a:p>
            <a:r>
              <a:rPr lang="en-US" sz="2400" dirty="0">
                <a:solidFill>
                  <a:schemeClr val="bg1"/>
                </a:solidFill>
              </a:rPr>
              <a:t>MOOP=$1250 per person / $2500 family</a:t>
            </a:r>
          </a:p>
          <a:p>
            <a:r>
              <a:rPr lang="en-US" sz="2400" dirty="0">
                <a:solidFill>
                  <a:schemeClr val="bg1"/>
                </a:solidFill>
              </a:rPr>
              <a:t>Did not enroll is FSA</a:t>
            </a:r>
          </a:p>
        </p:txBody>
      </p:sp>
    </p:spTree>
    <p:extLst>
      <p:ext uri="{BB962C8B-B14F-4D97-AF65-F5344CB8AC3E}">
        <p14:creationId xmlns:p14="http://schemas.microsoft.com/office/powerpoint/2010/main" val="1133544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4087" y="1130603"/>
            <a:ext cx="3342442" cy="4596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en-US" sz="3200" u="none" strike="noStrike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Scenario #1 </a:t>
            </a:r>
            <a:r>
              <a:rPr lang="en-US" sz="3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W</a:t>
            </a:r>
            <a:r>
              <a:rPr kumimoji="0" lang="en-US" sz="3200" u="none" strike="noStrike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orksheet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3064" y="240801"/>
            <a:ext cx="7048005" cy="615103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000" dirty="0"/>
          </a:p>
          <a:p>
            <a:endParaRPr lang="en-US" sz="2000" dirty="0"/>
          </a:p>
          <a:p>
            <a:pPr marL="0" indent="0"/>
            <a:r>
              <a:rPr lang="en-US" sz="2000" dirty="0"/>
              <a:t>Health Insurance plan coverage: </a:t>
            </a:r>
          </a:p>
          <a:p>
            <a:pPr marL="0" indent="0"/>
            <a:r>
              <a:rPr lang="en-US" sz="2000" dirty="0"/>
              <a:t>Plan year runs from 1-1-26 to 12-31-26</a:t>
            </a:r>
          </a:p>
          <a:p>
            <a:pPr marL="0" indent="0"/>
            <a:endParaRPr lang="en-US" sz="2000" u="sng" dirty="0"/>
          </a:p>
          <a:p>
            <a:pPr marL="0" indent="0"/>
            <a:r>
              <a:rPr lang="en-US" sz="2000" u="sng" dirty="0"/>
              <a:t>Scenario #1</a:t>
            </a:r>
            <a:endParaRPr lang="en-US" sz="2000" dirty="0"/>
          </a:p>
          <a:p>
            <a:r>
              <a:rPr lang="en-US" sz="2000" dirty="0"/>
              <a:t>In February, Steve had a snowmobile accident and breaks his leg. His hospital/surgical visit will cost $50,000. Steve will have five(5) follow up sessions for therapy at $150 each session. </a:t>
            </a:r>
          </a:p>
          <a:p>
            <a:r>
              <a:rPr lang="en-US" sz="2000" dirty="0"/>
              <a:t>Apply the scenario to each plan, the HMO and HDHP and then discuss these topics at your table. Once finished we will talk about your findings and other scenarios.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23E8E-A777-4F7E-947A-9A321AD56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691" y="6391838"/>
            <a:ext cx="838199" cy="3047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r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4D4B031-C25B-416B-935B-3289C5DDA1B8}" type="slidenum">
              <a:rPr kumimoji="0" lang="en-US" sz="1000" u="none" strike="noStrike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pPr marR="0" lvl="0" indent="0" algn="r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u="none" strike="noStrike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25529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EAC3D-6476-435B-93CA-C4C76806B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4B031-C25B-416B-935B-3289C5DDA1B8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37D0B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58533" y="169333"/>
            <a:ext cx="7687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>
              <a:solidFill>
                <a:prstClr val="black"/>
              </a:solidFill>
              <a:latin typeface="Century Gothic" panose="020B0502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Results for scenario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#1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E388DA-DC37-497C-97F1-E2C6C681E302}"/>
              </a:ext>
            </a:extLst>
          </p:cNvPr>
          <p:cNvSpPr txBox="1"/>
          <p:nvPr/>
        </p:nvSpPr>
        <p:spPr>
          <a:xfrm>
            <a:off x="638786" y="471580"/>
            <a:ext cx="1048576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>
                <a:latin typeface="Century Gothic" panose="020B0502020202020204" pitchFamily="34" charset="0"/>
              </a:rPr>
              <a:t>HDHP</a:t>
            </a:r>
          </a:p>
          <a:p>
            <a:endParaRPr lang="en-US" b="1" i="1" u="sng" dirty="0">
              <a:latin typeface="Century Gothic" panose="020B0502020202020204" pitchFamily="34" charset="0"/>
            </a:endParaRPr>
          </a:p>
          <a:p>
            <a:r>
              <a:rPr lang="en-US" sz="1400" u="sng" dirty="0">
                <a:latin typeface="Century Gothic" panose="020B0502020202020204" pitchFamily="34" charset="0"/>
              </a:rPr>
              <a:t>Hospital bill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$50,000 </a:t>
            </a:r>
          </a:p>
          <a:p>
            <a:r>
              <a:rPr lang="en-US" sz="1400" u="sng" dirty="0">
                <a:latin typeface="Century Gothic" panose="020B0502020202020204" pitchFamily="34" charset="0"/>
              </a:rPr>
              <a:t>Therapy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5 visits @$150= $750.00</a:t>
            </a:r>
          </a:p>
          <a:p>
            <a:r>
              <a:rPr lang="en-US" sz="1400" u="sng" dirty="0">
                <a:latin typeface="Century Gothic" panose="020B0502020202020204" pitchFamily="34" charset="0"/>
              </a:rPr>
              <a:t>Total costs for this event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$50,000 hospital bills + $750 Therapy bill = $50,750. Will pay the first $3,400 for the deductible, then 10% of remaining $47,350 or $4,735. $3400 + $4735 = $8,135. This is greater than the MOOP of $5,000. Will only pay up to the MOOP and all other bills are covered at 100%  </a:t>
            </a:r>
          </a:p>
          <a:p>
            <a:r>
              <a:rPr lang="en-US" sz="1400" u="sng" dirty="0">
                <a:latin typeface="Century Gothic" panose="020B0502020202020204" pitchFamily="34" charset="0"/>
              </a:rPr>
              <a:t>Total costs for the year if only event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$5000 MOOP + $1,464 ($122 x 12) in annual premiums = $6,464 - UW establishes an HSA and contributes $1,704 toward a family plan. $6,464 - $1,704= $4,760 in total costs with annual policy premiums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HMO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r>
              <a:rPr lang="en-US" sz="1400" u="sng" dirty="0">
                <a:latin typeface="Century Gothic" panose="020B0502020202020204" pitchFamily="34" charset="0"/>
              </a:rPr>
              <a:t>Hospital bill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$50,000 </a:t>
            </a:r>
          </a:p>
          <a:p>
            <a:r>
              <a:rPr lang="en-US" sz="1400" u="sng" dirty="0">
                <a:latin typeface="Century Gothic" panose="020B0502020202020204" pitchFamily="34" charset="0"/>
              </a:rPr>
              <a:t>Therapy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5 visits @$150= $750.00</a:t>
            </a:r>
          </a:p>
          <a:p>
            <a:r>
              <a:rPr lang="en-US" sz="1400" u="sng" dirty="0">
                <a:latin typeface="Century Gothic" panose="020B0502020202020204" pitchFamily="34" charset="0"/>
              </a:rPr>
              <a:t>Total costs for this event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$50,000 hospital bills + $750 Therapy bill = $50,750. $50,750 -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$250 per person deductible = $50,500. $50,500 x 10% coinsurance = $5,050. This is greater than the $1250 per person MOOP.  Will pay max of $1250 and remaining bills are covered 100%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Total costs for the year if only event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$1250 MOOP + $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3948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(329x12) in annual premiums = $5,198 in total costs with annual policy premiums</a:t>
            </a:r>
          </a:p>
        </p:txBody>
      </p:sp>
    </p:spTree>
    <p:extLst>
      <p:ext uri="{BB962C8B-B14F-4D97-AF65-F5344CB8AC3E}">
        <p14:creationId xmlns:p14="http://schemas.microsoft.com/office/powerpoint/2010/main" val="164879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E57623-0243-4A61-8223-420F2891A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607" y="1759212"/>
            <a:ext cx="6391533" cy="33395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860" y="634701"/>
            <a:ext cx="3682821" cy="538509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Must have HDHP</a:t>
            </a:r>
          </a:p>
          <a:p>
            <a:r>
              <a:rPr lang="en-US" sz="2400" dirty="0">
                <a:solidFill>
                  <a:srgbClr val="FFFFFF"/>
                </a:solidFill>
              </a:rPr>
              <a:t>HSA balance rolls over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Can be changed anytime</a:t>
            </a:r>
          </a:p>
          <a:p>
            <a:r>
              <a:rPr lang="en-US" sz="2400" dirty="0">
                <a:solidFill>
                  <a:srgbClr val="FFFFFF"/>
                </a:solidFill>
              </a:rPr>
              <a:t>Any balances in account will follow employee if they leave employment</a:t>
            </a:r>
          </a:p>
          <a:p>
            <a:r>
              <a:rPr lang="en-US" sz="2400" dirty="0">
                <a:solidFill>
                  <a:srgbClr val="FFFFFF"/>
                </a:solidFill>
              </a:rPr>
              <a:t>Investment options</a:t>
            </a: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A3279-2F68-4940-B231-C75529E25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4D4B031-C25B-416B-935B-3289C5DDA1B8}" type="slidenum"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359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0F037D-85EC-476C-B2C3-4EC10A8B9E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854" r="1" b="8904"/>
          <a:stretch>
            <a:fillRect/>
          </a:stretch>
        </p:blipFill>
        <p:spPr>
          <a:xfrm>
            <a:off x="477085" y="466162"/>
            <a:ext cx="11237832" cy="3937502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1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128074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58392"/>
            <a:ext cx="12192000" cy="3033446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061" y="4110823"/>
            <a:ext cx="7391927" cy="237603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FSA may have limited roll over or Grace period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Must plan during Open Enrollment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Interim changes only for life events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Use it or lose it (limited Roll over $)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FDAC05-8859-4070-BD7D-71670FC2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1790" y="6335752"/>
            <a:ext cx="838199" cy="430853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4D4B031-C25B-416B-935B-3289C5DDA1B8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471737"/>
            <a:ext cx="10668000" cy="93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170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0A9EE0-1CE5-4672-BD59-3D3B7EBC9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721708" cy="12795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4B031-C25B-416B-935B-3289C5DDA1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ECC88F-499F-B41C-6843-F03A798C9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78" y="765164"/>
            <a:ext cx="4991797" cy="45916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F567B3-9EFA-015D-5321-D9786E432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816" y="765164"/>
            <a:ext cx="5144218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09C9C3-B1BC-421B-84CD-992DEF59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4B031-C25B-416B-935B-3289C5DDA1B8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37D0B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2E3BF1-701F-46E3-8AFE-C562B0945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817" y="4304558"/>
            <a:ext cx="3779028" cy="1866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C7A433-7384-44F6-B8E1-1DB4BC151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780" y="656966"/>
            <a:ext cx="7506748" cy="37152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75397A-CDE6-8224-0096-6FF84BC63FC5}"/>
              </a:ext>
            </a:extLst>
          </p:cNvPr>
          <p:cNvSpPr txBox="1"/>
          <p:nvPr/>
        </p:nvSpPr>
        <p:spPr>
          <a:xfrm>
            <a:off x="7484845" y="4591251"/>
            <a:ext cx="3006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These are our 403B (SRP) and WDC (457) Plans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55B57B-5727-EFE3-0EBE-C839E11F7615}"/>
              </a:ext>
            </a:extLst>
          </p:cNvPr>
          <p:cNvSpPr txBox="1"/>
          <p:nvPr/>
        </p:nvSpPr>
        <p:spPr>
          <a:xfrm>
            <a:off x="7484845" y="5313146"/>
            <a:ext cx="2785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This is the WRS plan (If eligible)</a:t>
            </a:r>
          </a:p>
        </p:txBody>
      </p:sp>
    </p:spTree>
    <p:extLst>
      <p:ext uri="{BB962C8B-B14F-4D97-AF65-F5344CB8AC3E}">
        <p14:creationId xmlns:p14="http://schemas.microsoft.com/office/powerpoint/2010/main" val="2175951388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D3AD74D-B7CD-D527-CCDC-9E4AB898EE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" b="6828"/>
          <a:stretch>
            <a:fillRect/>
          </a:stretch>
        </p:blipFill>
        <p:spPr>
          <a:xfrm>
            <a:off x="477086" y="466162"/>
            <a:ext cx="5615867" cy="3937502"/>
          </a:xfrm>
          <a:custGeom>
            <a:avLst/>
            <a:gdLst/>
            <a:ahLst/>
            <a:cxnLst/>
            <a:rect l="l" t="t" r="r" b="b"/>
            <a:pathLst>
              <a:path w="5615867" h="3937502">
                <a:moveTo>
                  <a:pt x="0" y="0"/>
                </a:moveTo>
                <a:lnTo>
                  <a:pt x="5615867" y="0"/>
                </a:lnTo>
                <a:lnTo>
                  <a:pt x="5615867" y="3592995"/>
                </a:lnTo>
                <a:lnTo>
                  <a:pt x="5526768" y="3592995"/>
                </a:lnTo>
                <a:lnTo>
                  <a:pt x="5297516" y="3589699"/>
                </a:lnTo>
                <a:lnTo>
                  <a:pt x="5072759" y="3584753"/>
                </a:lnTo>
                <a:lnTo>
                  <a:pt x="4850251" y="3580082"/>
                </a:lnTo>
                <a:lnTo>
                  <a:pt x="4632236" y="3574861"/>
                </a:lnTo>
                <a:lnTo>
                  <a:pt x="4415345" y="3566894"/>
                </a:lnTo>
                <a:lnTo>
                  <a:pt x="4201828" y="3558376"/>
                </a:lnTo>
                <a:lnTo>
                  <a:pt x="3992803" y="3550683"/>
                </a:lnTo>
                <a:lnTo>
                  <a:pt x="3584870" y="3528977"/>
                </a:lnTo>
                <a:lnTo>
                  <a:pt x="3193793" y="3505898"/>
                </a:lnTo>
                <a:lnTo>
                  <a:pt x="2818449" y="3481719"/>
                </a:lnTo>
                <a:lnTo>
                  <a:pt x="2463334" y="3455068"/>
                </a:lnTo>
                <a:lnTo>
                  <a:pt x="2123952" y="3427317"/>
                </a:lnTo>
                <a:lnTo>
                  <a:pt x="1809292" y="3397369"/>
                </a:lnTo>
                <a:lnTo>
                  <a:pt x="1513738" y="3367971"/>
                </a:lnTo>
                <a:lnTo>
                  <a:pt x="1241781" y="3338572"/>
                </a:lnTo>
                <a:lnTo>
                  <a:pt x="992302" y="3310822"/>
                </a:lnTo>
                <a:lnTo>
                  <a:pt x="770916" y="3284445"/>
                </a:lnTo>
                <a:lnTo>
                  <a:pt x="570883" y="3259442"/>
                </a:lnTo>
                <a:lnTo>
                  <a:pt x="402316" y="3238561"/>
                </a:lnTo>
                <a:lnTo>
                  <a:pt x="260719" y="3218778"/>
                </a:lnTo>
                <a:lnTo>
                  <a:pt x="66304" y="3190479"/>
                </a:lnTo>
                <a:lnTo>
                  <a:pt x="1" y="3180862"/>
                </a:lnTo>
                <a:lnTo>
                  <a:pt x="1" y="3937502"/>
                </a:lnTo>
                <a:lnTo>
                  <a:pt x="0" y="3937502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B025C7-DB82-355A-B0E9-F964AF5836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741" r="1801" b="-2"/>
          <a:stretch>
            <a:fillRect/>
          </a:stretch>
        </p:blipFill>
        <p:spPr>
          <a:xfrm>
            <a:off x="6089905" y="454911"/>
            <a:ext cx="5625013" cy="3594644"/>
          </a:xfrm>
          <a:custGeom>
            <a:avLst/>
            <a:gdLst/>
            <a:ahLst/>
            <a:cxnLst/>
            <a:rect l="l" t="t" r="r" b="b"/>
            <a:pathLst>
              <a:path w="5625013" h="3594644">
                <a:moveTo>
                  <a:pt x="0" y="0"/>
                </a:moveTo>
                <a:lnTo>
                  <a:pt x="5625013" y="0"/>
                </a:lnTo>
                <a:lnTo>
                  <a:pt x="5625013" y="3182785"/>
                </a:lnTo>
                <a:lnTo>
                  <a:pt x="5369916" y="3223724"/>
                </a:lnTo>
                <a:lnTo>
                  <a:pt x="5115940" y="3262739"/>
                </a:lnTo>
                <a:lnTo>
                  <a:pt x="4860842" y="3300930"/>
                </a:lnTo>
                <a:lnTo>
                  <a:pt x="4604619" y="3333626"/>
                </a:lnTo>
                <a:lnTo>
                  <a:pt x="4349520" y="3366596"/>
                </a:lnTo>
                <a:lnTo>
                  <a:pt x="4093297" y="3397369"/>
                </a:lnTo>
                <a:lnTo>
                  <a:pt x="3840446" y="3423746"/>
                </a:lnTo>
                <a:lnTo>
                  <a:pt x="3584223" y="3448748"/>
                </a:lnTo>
                <a:lnTo>
                  <a:pt x="3329125" y="3471553"/>
                </a:lnTo>
                <a:lnTo>
                  <a:pt x="3078521" y="3491336"/>
                </a:lnTo>
                <a:lnTo>
                  <a:pt x="2824547" y="3511118"/>
                </a:lnTo>
                <a:lnTo>
                  <a:pt x="2573942" y="3527604"/>
                </a:lnTo>
                <a:lnTo>
                  <a:pt x="2323339" y="3540517"/>
                </a:lnTo>
                <a:lnTo>
                  <a:pt x="2073860" y="3553980"/>
                </a:lnTo>
                <a:lnTo>
                  <a:pt x="1826627" y="3565245"/>
                </a:lnTo>
                <a:lnTo>
                  <a:pt x="1581642" y="3573213"/>
                </a:lnTo>
                <a:lnTo>
                  <a:pt x="1336657" y="3580082"/>
                </a:lnTo>
                <a:lnTo>
                  <a:pt x="1093921" y="3586676"/>
                </a:lnTo>
                <a:lnTo>
                  <a:pt x="854555" y="3589699"/>
                </a:lnTo>
                <a:lnTo>
                  <a:pt x="615189" y="3592995"/>
                </a:lnTo>
                <a:lnTo>
                  <a:pt x="379194" y="3594644"/>
                </a:lnTo>
                <a:lnTo>
                  <a:pt x="145448" y="3592995"/>
                </a:lnTo>
                <a:lnTo>
                  <a:pt x="0" y="3592995"/>
                </a:lnTo>
                <a:close/>
              </a:path>
            </a:pathLst>
          </a:custGeom>
        </p:spPr>
      </p:pic>
      <p:sp>
        <p:nvSpPr>
          <p:cNvPr id="14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128074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58392"/>
            <a:ext cx="12192000" cy="3033446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75894" y="4110824"/>
            <a:ext cx="4772509" cy="1908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/>
              <a:t>Steve Marshall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/>
              <a:t>marshals@uww.edu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777090-9529-475D-9C39-346550719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1790" y="6335752"/>
            <a:ext cx="838199" cy="4308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E4D4B031-C25B-416B-935B-3289C5DDA1B8}" type="slidenum">
              <a:rPr lang="en-US" sz="1800">
                <a:solidFill>
                  <a:schemeClr val="accent1"/>
                </a:solidFill>
              </a:rPr>
              <a:pPr algn="r">
                <a:spcAft>
                  <a:spcPts val="600"/>
                </a:spcAft>
              </a:pPr>
              <a:t>29</a:t>
            </a:fld>
            <a:endParaRPr lang="en-US" sz="18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97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DAD5046-7A54-451C-B5DF-1B35CBA57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97" y="298304"/>
            <a:ext cx="9902952" cy="503577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DBA9B-FF2F-4DEE-AA87-709F0D3B3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4B031-C25B-416B-935B-3289C5DDA1B8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37D0B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0936E5-0FFE-4A8F-B0BC-B077A84540D6}"/>
              </a:ext>
            </a:extLst>
          </p:cNvPr>
          <p:cNvSpPr txBox="1"/>
          <p:nvPr/>
        </p:nvSpPr>
        <p:spPr>
          <a:xfrm>
            <a:off x="1241854" y="1219568"/>
            <a:ext cx="1643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Vacation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2C7775-1E58-4CD2-8AC9-127D2094B544}"/>
              </a:ext>
            </a:extLst>
          </p:cNvPr>
          <p:cNvSpPr txBox="1"/>
          <p:nvPr/>
        </p:nvSpPr>
        <p:spPr>
          <a:xfrm>
            <a:off x="6795932" y="1063416"/>
            <a:ext cx="1482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Life Insurance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9FA93E-28D5-4666-8D52-ADE21BC33782}"/>
              </a:ext>
            </a:extLst>
          </p:cNvPr>
          <p:cNvSpPr txBox="1"/>
          <p:nvPr/>
        </p:nvSpPr>
        <p:spPr>
          <a:xfrm>
            <a:off x="5048309" y="915771"/>
            <a:ext cx="1482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Health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Insurance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1CB8-74D4-4308-811C-24D63C10D492}"/>
              </a:ext>
            </a:extLst>
          </p:cNvPr>
          <p:cNvSpPr txBox="1"/>
          <p:nvPr/>
        </p:nvSpPr>
        <p:spPr>
          <a:xfrm>
            <a:off x="2947398" y="946548"/>
            <a:ext cx="1323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/>
              </a:rPr>
              <a:t>Dental Insurance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F6EB3A-36FF-43EB-B440-59330A99338F}"/>
              </a:ext>
            </a:extLst>
          </p:cNvPr>
          <p:cNvSpPr txBox="1"/>
          <p:nvPr/>
        </p:nvSpPr>
        <p:spPr>
          <a:xfrm>
            <a:off x="8415540" y="1219568"/>
            <a:ext cx="136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entury Gothic" panose="020B0502020202020204"/>
              </a:rPr>
              <a:t>Vision Insurance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29DF08-CC3A-48D3-B236-4433BA42B3DD}"/>
              </a:ext>
            </a:extLst>
          </p:cNvPr>
          <p:cNvSpPr txBox="1"/>
          <p:nvPr/>
        </p:nvSpPr>
        <p:spPr>
          <a:xfrm>
            <a:off x="686555" y="5010913"/>
            <a:ext cx="10505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Let’s talk about Indirect Compensation……… </a:t>
            </a:r>
          </a:p>
        </p:txBody>
      </p:sp>
    </p:spTree>
    <p:extLst>
      <p:ext uri="{BB962C8B-B14F-4D97-AF65-F5344CB8AC3E}">
        <p14:creationId xmlns:p14="http://schemas.microsoft.com/office/powerpoint/2010/main" val="2822693920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en-US" b="1" u="sng">
                <a:solidFill>
                  <a:srgbClr val="EBEBEB"/>
                </a:solidFill>
              </a:rPr>
              <a:t>Paid Leave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2FED9B-F121-4C7F-8680-90CED63B0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607" y="1527519"/>
            <a:ext cx="6391533" cy="380296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Vacation</a:t>
            </a:r>
          </a:p>
          <a:p>
            <a:r>
              <a:rPr lang="en-US" dirty="0">
                <a:solidFill>
                  <a:srgbClr val="FFFFFF"/>
                </a:solidFill>
              </a:rPr>
              <a:t>Sick Leave</a:t>
            </a:r>
          </a:p>
          <a:p>
            <a:r>
              <a:rPr lang="en-US" dirty="0">
                <a:solidFill>
                  <a:srgbClr val="FFFFFF"/>
                </a:solidFill>
              </a:rPr>
              <a:t>Personal Holiday</a:t>
            </a:r>
          </a:p>
          <a:p>
            <a:r>
              <a:rPr lang="en-US" dirty="0">
                <a:solidFill>
                  <a:srgbClr val="FFFFFF"/>
                </a:solidFill>
              </a:rPr>
              <a:t>Paid Holiday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B4CEB-B5AB-4B18-B55E-11A4B14E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4D4B031-C25B-416B-935B-3289C5DDA1B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37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24" y="803751"/>
            <a:ext cx="5250498" cy="525049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Flexible work hours</a:t>
            </a:r>
          </a:p>
          <a:p>
            <a:r>
              <a:rPr lang="en-US">
                <a:solidFill>
                  <a:srgbClr val="FFFFFF"/>
                </a:solidFill>
              </a:rPr>
              <a:t>Telecommute</a:t>
            </a:r>
          </a:p>
          <a:p>
            <a:r>
              <a:rPr lang="en-US">
                <a:solidFill>
                  <a:srgbClr val="FFFFFF"/>
                </a:solidFill>
              </a:rPr>
              <a:t>Keep in mind it is up to the managing unit and unique job specifics that help guide a departments flexibility. Not all positions will have the same options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A18377-E4A5-47C3-9BBE-33631AEE5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4D4B031-C25B-416B-935B-3289C5DDA1B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01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9B96BFF-2015-4AC9-97F7-6AD4577C4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929" y="626305"/>
            <a:ext cx="2869871" cy="1456047"/>
          </a:xfrm>
        </p:spPr>
        <p:txBody>
          <a:bodyPr>
            <a:normAutofit fontScale="85000" lnSpcReduction="1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Dental </a:t>
            </a: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 Insurance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3BF7D-1DE9-46A9-8AD2-77169E9E3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828800" cy="12795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4B031-C25B-416B-935B-3289C5DDA1B8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37D0B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F0D947-4EA1-0263-6C17-975DD33E1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536" y="196537"/>
            <a:ext cx="6622744" cy="6414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624745-AF5E-9103-0016-2F17A86BE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91" y="2655788"/>
            <a:ext cx="5046963" cy="339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54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85CA454-0241-49AE-9FB1-7E6398232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78" y="683394"/>
            <a:ext cx="3516081" cy="161230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18676-E36F-468E-BEC2-D0DA12212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4B031-C25B-416B-935B-3289C5DDA1B8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37D0B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551A0A-06B5-04C7-F2A1-9BBA6139D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78" y="2532723"/>
            <a:ext cx="3420827" cy="22221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FE208D-2A2C-8883-452F-342A21E80D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8232" y="136525"/>
            <a:ext cx="8135271" cy="19782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870E90-EB49-0A0D-EF68-73321A3C3B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8232" y="2114789"/>
            <a:ext cx="8018590" cy="29660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58DBEB-5988-347B-53D5-58C3DF2D62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8232" y="5080804"/>
            <a:ext cx="8018590" cy="179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17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888" y="2624328"/>
            <a:ext cx="11106912" cy="41696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r>
              <a:rPr lang="en-US" sz="2400" b="1" dirty="0"/>
              <a:t>Group Rates</a:t>
            </a:r>
          </a:p>
          <a:p>
            <a:r>
              <a:rPr lang="en-US" sz="2400" b="1" dirty="0"/>
              <a:t>Supplemented Insurance</a:t>
            </a:r>
          </a:p>
          <a:p>
            <a:r>
              <a:rPr lang="en-US" sz="2400" b="1" dirty="0"/>
              <a:t>Types of insurance (Term Life, Whole Life)</a:t>
            </a:r>
          </a:p>
          <a:p>
            <a:r>
              <a:rPr lang="en-US" sz="2400" b="1" dirty="0"/>
              <a:t>What happens when an employee leaves employment (continuation/conversion)?</a:t>
            </a:r>
          </a:p>
          <a:p>
            <a:r>
              <a:rPr lang="en-US" sz="2400" b="1" dirty="0"/>
              <a:t>Standard Sequence/Order of Precedence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/>
              <a:t>Beneficiary form completed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97A7D1-A665-4CE2-89D2-D2F655671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4B031-C25B-416B-935B-3289C5DDA1B8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37D0B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D9C8F33-336B-409B-9115-C890C4C08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88" y="91440"/>
            <a:ext cx="5654040" cy="2920545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FAEAA5AE-A371-4087-A0F3-204A8E7AE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549" y="4143332"/>
            <a:ext cx="3085563" cy="249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5307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1451-9BF6-4F12-AD3E-5E6CF6E15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98660"/>
            <a:ext cx="11141204" cy="426952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Individual Exercise #1 - Group Life Insurance – Term Insurance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E407E-C7F4-4C5B-91B5-A408AA512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4B031-C25B-416B-935B-3289C5DDA1B8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37D0B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B3E5C2-C994-48D8-8EB1-B5FF3F136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69" y="598659"/>
            <a:ext cx="8748582" cy="59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28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7725DEBB6BC54B953DD141FD166642" ma:contentTypeVersion="9" ma:contentTypeDescription="Create a new document." ma:contentTypeScope="" ma:versionID="acd286af1c361bd584803cf8d35d7119">
  <xsd:schema xmlns:xsd="http://www.w3.org/2001/XMLSchema" xmlns:xs="http://www.w3.org/2001/XMLSchema" xmlns:p="http://schemas.microsoft.com/office/2006/metadata/properties" xmlns:ns3="9938e143-7174-4baf-a719-4bbf9161dd72" targetNamespace="http://schemas.microsoft.com/office/2006/metadata/properties" ma:root="true" ma:fieldsID="54d2d97de3f697855532d3158075f9e6" ns3:_="">
    <xsd:import namespace="9938e143-7174-4baf-a719-4bbf9161dd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8e143-7174-4baf-a719-4bbf9161dd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6F4AF3-B565-45D2-B531-63009F75418A}">
  <ds:schemaRefs>
    <ds:schemaRef ds:uri="http://schemas.microsoft.com/office/2006/metadata/properties"/>
    <ds:schemaRef ds:uri="9938e143-7174-4baf-a719-4bbf9161dd7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D54D5CD-11CF-4524-B156-78A6842B1B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38e143-7174-4baf-a719-4bbf9161dd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E999B3-A3D6-44FE-9E18-D9D0E30907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49378</TotalTime>
  <Words>1364</Words>
  <Application>Microsoft Office PowerPoint</Application>
  <PresentationFormat>Widescreen</PresentationFormat>
  <Paragraphs>207</Paragraphs>
  <Slides>29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Gothic</vt:lpstr>
      <vt:lpstr>Wingdings</vt:lpstr>
      <vt:lpstr>Wingdings 3</vt:lpstr>
      <vt:lpstr>Ion Boardroom</vt:lpstr>
      <vt:lpstr>Total Rewards/Total Compensation  </vt:lpstr>
      <vt:lpstr>PowerPoint Presentation</vt:lpstr>
      <vt:lpstr>PowerPoint Presentation</vt:lpstr>
      <vt:lpstr>Paid Leave</vt:lpstr>
      <vt:lpstr>PowerPoint Presentation</vt:lpstr>
      <vt:lpstr>PowerPoint Presentation</vt:lpstr>
      <vt:lpstr>PowerPoint Presentation</vt:lpstr>
      <vt:lpstr>PowerPoint Presentation</vt:lpstr>
      <vt:lpstr>Individual Exercise #1 - Group Life Insurance – Term Insurance  </vt:lpstr>
      <vt:lpstr>Individual Exercise #1 - Group Life Insurance – Term Insurance  </vt:lpstr>
      <vt:lpstr>Exercise – Conversion Life Insurance-Whole Life Insurance</vt:lpstr>
      <vt:lpstr>Exercise – Conversion Life Insurance-Whole Life Insurance</vt:lpstr>
      <vt:lpstr>PowerPoint Presentation</vt:lpstr>
      <vt:lpstr>Start at the base of the pyramid. The monthly premiums you pay….</vt:lpstr>
      <vt:lpstr>PowerPoint Presentation</vt:lpstr>
      <vt:lpstr>PowerPoint Presentation</vt:lpstr>
      <vt:lpstr>PowerPoint Presentation</vt:lpstr>
      <vt:lpstr>Out Of Pocket Limit(OOPL) / Maximum Out Of Pocket (MOOP)</vt:lpstr>
      <vt:lpstr>PowerPoint Presentation</vt:lpstr>
      <vt:lpstr>Coordination of Benefits </vt:lpstr>
      <vt:lpstr>Exercise Your Knowledge!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UW-Superior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 Structure</dc:title>
  <dc:creator>Marshall,Steven A</dc:creator>
  <cp:lastModifiedBy>Fu, Yu</cp:lastModifiedBy>
  <cp:revision>246</cp:revision>
  <cp:lastPrinted>2017-10-14T17:07:46Z</cp:lastPrinted>
  <dcterms:created xsi:type="dcterms:W3CDTF">2017-07-14T16:25:43Z</dcterms:created>
  <dcterms:modified xsi:type="dcterms:W3CDTF">2026-06-11T20:40:16Z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0x010100A07725DEBB6BC54B953DD141FD166642</vt:lpwstr>
  </property>
</Properties>
</file>