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notesMaster+xml" PartName="/ppt/notesMasters/notesMaster1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5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slide+xml" PartName="/ppt/slides/slide17.xml"/>
  <Override ContentType="application/vnd.openxmlformats-officedocument.presentationml.slide+xml" PartName="/ppt/slides/slide18.xml"/>
  <Override ContentType="application/vnd.openxmlformats-officedocument.presentationml.slide+xml" PartName="/ppt/slides/slide19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22.xml"/>
  <Override ContentType="application/vnd.openxmlformats-officedocument.presentationml.slide+xml" PartName="/ppt/slides/slide23.xml"/>
  <Override ContentType="application/vnd.openxmlformats-officedocument.presentationml.slide+xml" PartName="/ppt/slides/slide24.xml"/>
  <Override ContentType="application/vnd.openxmlformats-officedocument.presentationml.slide+xml" PartName="/ppt/slides/slide25.xml"/>
  <Override ContentType="application/vnd.openxmlformats-officedocument.presentationml.slide+xml" PartName="/ppt/slides/slide26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notesMasterIdLst>
    <p:notesMasterId r:id="rId40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</p:sldIdLst>
  <p:sldSz cx="18288000" cy="10287000"/>
  <p:notesSz cx="6858000" cy="9144000"/>
  <p:embeddedFontLst>
    <p:embeddedFont>
      <p:font typeface="Agrandir Bold" charset="1" panose="00000800000000000000"/>
      <p:regular r:id="rId32"/>
    </p:embeddedFont>
    <p:embeddedFont>
      <p:font typeface="Agrandir" charset="1" panose="00000500000000000000"/>
      <p:regular r:id="rId33"/>
    </p:embeddedFont>
    <p:embeddedFont>
      <p:font typeface="Open Sans 1 Bold" charset="1" panose="00000000000000000000"/>
      <p:regular r:id="rId34"/>
    </p:embeddedFont>
    <p:embeddedFont>
      <p:font typeface="Open Sans 1" charset="1" panose="00000000000000000000"/>
      <p:regular r:id="rId35"/>
    </p:embeddedFont>
    <p:embeddedFont>
      <p:font typeface="Open Sans 2 Bold" charset="1" panose="020B0806030504020204"/>
      <p:regular r:id="rId36"/>
    </p:embeddedFont>
    <p:embeddedFont>
      <p:font typeface="Open Sans 2" charset="1" panose="020B0606030504020204"/>
      <p:regular r:id="rId37"/>
    </p:embeddedFont>
    <p:embeddedFont>
      <p:font typeface="Montserrat Bold" charset="1" panose="00000800000000000000"/>
      <p:regular r:id="rId38"/>
    </p:embeddedFont>
    <p:embeddedFont>
      <p:font typeface="Open Sans 1 Italics" charset="1" panose="00000000000000000000"/>
      <p:regular r:id="rId39"/>
    </p:embeddedFont>
    <p:embeddedFont>
      <p:font typeface="Agrandir Bold Italics" charset="1" panose="00000800000000000000"/>
      <p:regular r:id="rId43"/>
    </p:embeddedFont>
    <p:embeddedFont>
      <p:font typeface="Poppins" charset="1" panose="00000500000000000000"/>
      <p:regular r:id="rId44"/>
    </p:embeddedFont>
    <p:embeddedFont>
      <p:font typeface="Poppins Bold Italics" charset="1" panose="00000800000000000000"/>
      <p:regular r:id="rId45"/>
    </p:embeddedFont>
    <p:embeddedFont>
      <p:font typeface="Poppins Bold" charset="1" panose="00000800000000000000"/>
      <p:regular r:id="rId46"/>
    </p:embeddedFont>
    <p:embeddedFont>
      <p:font typeface="Montserrat" charset="1" panose="00000500000000000000"/>
      <p:regular r:id="rId4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slides/slide11.xml" Type="http://schemas.openxmlformats.org/officeDocument/2006/relationships/slide"/><Relationship Id="rId17" Target="slides/slide12.xml" Type="http://schemas.openxmlformats.org/officeDocument/2006/relationships/slide"/><Relationship Id="rId18" Target="slides/slide13.xml" Type="http://schemas.openxmlformats.org/officeDocument/2006/relationships/slide"/><Relationship Id="rId19" Target="slides/slide14.xml" Type="http://schemas.openxmlformats.org/officeDocument/2006/relationships/slide"/><Relationship Id="rId2" Target="presProps.xml" Type="http://schemas.openxmlformats.org/officeDocument/2006/relationships/presProps"/><Relationship Id="rId20" Target="slides/slide15.xml" Type="http://schemas.openxmlformats.org/officeDocument/2006/relationships/slide"/><Relationship Id="rId21" Target="slides/slide16.xml" Type="http://schemas.openxmlformats.org/officeDocument/2006/relationships/slide"/><Relationship Id="rId22" Target="slides/slide17.xml" Type="http://schemas.openxmlformats.org/officeDocument/2006/relationships/slide"/><Relationship Id="rId23" Target="slides/slide18.xml" Type="http://schemas.openxmlformats.org/officeDocument/2006/relationships/slide"/><Relationship Id="rId24" Target="slides/slide19.xml" Type="http://schemas.openxmlformats.org/officeDocument/2006/relationships/slide"/><Relationship Id="rId25" Target="slides/slide20.xml" Type="http://schemas.openxmlformats.org/officeDocument/2006/relationships/slide"/><Relationship Id="rId26" Target="slides/slide21.xml" Type="http://schemas.openxmlformats.org/officeDocument/2006/relationships/slide"/><Relationship Id="rId27" Target="slides/slide22.xml" Type="http://schemas.openxmlformats.org/officeDocument/2006/relationships/slide"/><Relationship Id="rId28" Target="slides/slide23.xml" Type="http://schemas.openxmlformats.org/officeDocument/2006/relationships/slide"/><Relationship Id="rId29" Target="slides/slide24.xml" Type="http://schemas.openxmlformats.org/officeDocument/2006/relationships/slide"/><Relationship Id="rId3" Target="viewProps.xml" Type="http://schemas.openxmlformats.org/officeDocument/2006/relationships/viewProps"/><Relationship Id="rId30" Target="slides/slide25.xml" Type="http://schemas.openxmlformats.org/officeDocument/2006/relationships/slide"/><Relationship Id="rId31" Target="slides/slide26.xml" Type="http://schemas.openxmlformats.org/officeDocument/2006/relationships/slide"/><Relationship Id="rId32" Target="fonts/font32.fntdata" Type="http://schemas.openxmlformats.org/officeDocument/2006/relationships/font"/><Relationship Id="rId33" Target="fonts/font33.fntdata" Type="http://schemas.openxmlformats.org/officeDocument/2006/relationships/font"/><Relationship Id="rId34" Target="fonts/font34.fntdata" Type="http://schemas.openxmlformats.org/officeDocument/2006/relationships/font"/><Relationship Id="rId35" Target="fonts/font35.fntdata" Type="http://schemas.openxmlformats.org/officeDocument/2006/relationships/font"/><Relationship Id="rId36" Target="fonts/font36.fntdata" Type="http://schemas.openxmlformats.org/officeDocument/2006/relationships/font"/><Relationship Id="rId37" Target="fonts/font37.fntdata" Type="http://schemas.openxmlformats.org/officeDocument/2006/relationships/font"/><Relationship Id="rId38" Target="fonts/font38.fntdata" Type="http://schemas.openxmlformats.org/officeDocument/2006/relationships/font"/><Relationship Id="rId39" Target="fonts/font39.fntdata" Type="http://schemas.openxmlformats.org/officeDocument/2006/relationships/font"/><Relationship Id="rId4" Target="theme/theme1.xml" Type="http://schemas.openxmlformats.org/officeDocument/2006/relationships/theme"/><Relationship Id="rId40" Target="notesMasters/notesMaster1.xml" Type="http://schemas.openxmlformats.org/officeDocument/2006/relationships/notesMaster"/><Relationship Id="rId41" Target="theme/theme2.xml" Type="http://schemas.openxmlformats.org/officeDocument/2006/relationships/theme"/><Relationship Id="rId42" Target="notesSlides/notesSlide1.xml" Type="http://schemas.openxmlformats.org/officeDocument/2006/relationships/notesSlide"/><Relationship Id="rId43" Target="fonts/font43.fntdata" Type="http://schemas.openxmlformats.org/officeDocument/2006/relationships/font"/><Relationship Id="rId44" Target="fonts/font44.fntdata" Type="http://schemas.openxmlformats.org/officeDocument/2006/relationships/font"/><Relationship Id="rId45" Target="fonts/font45.fntdata" Type="http://schemas.openxmlformats.org/officeDocument/2006/relationships/font"/><Relationship Id="rId46" Target="fonts/font46.fntdata" Type="http://schemas.openxmlformats.org/officeDocument/2006/relationships/font"/><Relationship Id="rId47" Target="notesSlides/notesSlide2.xml" Type="http://schemas.openxmlformats.org/officeDocument/2006/relationships/notesSlide"/><Relationship Id="rId48" Target="notesSlides/notesSlide3.xml" Type="http://schemas.openxmlformats.org/officeDocument/2006/relationships/notesSlide"/><Relationship Id="rId49" Target="fonts/font49.fntdata" Type="http://schemas.openxmlformats.org/officeDocument/2006/relationships/font"/><Relationship Id="rId5" Target="tableStyles.xml" Type="http://schemas.openxmlformats.org/officeDocument/2006/relationships/tableStyles"/><Relationship Id="rId50" Target="notesSlides/notesSlide4.xml" Type="http://schemas.openxmlformats.org/officeDocument/2006/relationships/notesSlide"/><Relationship Id="rId51" Target="notesSlides/notesSlide5.xml" Type="http://schemas.openxmlformats.org/officeDocument/2006/relationships/notesSlide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notesMasters/_rels/notesMaster1.xml.rels><?xml version="1.0" encoding="UTF-8" standalone="yes"?><Relationships xmlns="http://schemas.openxmlformats.org/package/2006/relationships"><Relationship Id="rId1" Target="../theme/theme2.xml" Type="http://schemas.openxmlformats.org/officeDocument/2006/relationships/theme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1.7.2013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88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13.xml" Type="http://schemas.openxmlformats.org/officeDocument/2006/relationships/slide"/></Relationships>
</file>

<file path=ppt/notesSlides/_rels/notesSlide2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18.xml" Type="http://schemas.openxmlformats.org/officeDocument/2006/relationships/slide"/></Relationships>
</file>

<file path=ppt/notesSlides/_rels/notesSlide3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20.xml" Type="http://schemas.openxmlformats.org/officeDocument/2006/relationships/slide"/></Relationships>
</file>

<file path=ppt/notesSlides/_rels/notesSlide4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21.xml" Type="http://schemas.openxmlformats.org/officeDocument/2006/relationships/slide"/></Relationships>
</file>

<file path=ppt/notesSlides/_rels/notesSlide5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22.xml" Type="http://schemas.openxmlformats.org/officeDocument/2006/relationships/slide"/></Relationships>
</file>

<file path=ppt/notesSlides/notesSlide1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“Now, this lens is operating all the time. But under stress, it becomes harder to notice. Stress narrows our perspective. It makes our old patterns feel urgent, necessary, and true.”</a:t>
            </a:r>
          </a:p>
          <a:p>
            <a:r>
              <a:rPr lang="en-US"/>
              <a:t/>
            </a:r>
          </a:p>
          <a:p>
            <a:r>
              <a:rPr lang="en-US"/>
              <a:t/>
            </a:r>
          </a:p>
          <a:p>
            <a:r>
              <a:rPr lang="en-US"/>
              <a:t>“So if my normal pattern is to over-function, stress will tell me, ‘You have to handle this.’ </a:t>
            </a:r>
          </a:p>
          <a:p>
            <a:r>
              <a:rPr lang="en-US"/>
              <a:t/>
            </a:r>
          </a:p>
          <a:p>
            <a:r>
              <a:rPr lang="en-US"/>
              <a:t>If my normal pattern is to people-please, stress will tell me, ‘You can’t disappoint them.’</a:t>
            </a:r>
          </a:p>
          <a:p>
            <a:r>
              <a:rPr lang="en-US"/>
              <a:t/>
            </a:r>
          </a:p>
          <a:p>
            <a:r>
              <a:rPr lang="en-US"/>
              <a:t>If my normal pattern is to push through, stress will tell me, ‘You don’t have time to stop</a:t>
            </a:r>
          </a:p>
          <a:p>
            <a:r>
              <a:rPr lang="en-US"/>
              <a:t/>
            </a:r>
          </a:p>
          <a:p>
            <a:r>
              <a:rPr lang="en-US"/>
              <a:t/>
            </a:r>
          </a:p>
          <a:p>
            <a:r>
              <a:rPr lang="en-US"/>
              <a:t>Under stress, the brain does not usually ask, ‘What is the most aligned response?’ It asks, ‘What will relieve the pressure right now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Confidence at work is not pretending you have no limits. Confidence is being grounded enough to tell the truth about your strengths, your scope, and your current capacity</a:t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“This is what metacognition looks like in real time. It does not mean we stop and analyze everything for twenty minutes. It means we create a small pause before our pattern becomes our decision.”</a:t>
            </a:r>
          </a:p>
          <a:p>
            <a:r>
              <a:rPr lang="en-US"/>
              <a:t>Then:</a:t>
            </a:r>
          </a:p>
          <a:p>
            <a:r>
              <a:rPr lang="en-US"/>
              <a:t>“First, I notice what is happening in me. Am I anxious? Defensive? Overwhelmed? Rushing to fix? Then I name what might be shaping my interpretation. Is this my stress lens? My people-pleasing lens? My responsibility lens? Then I choose a response that reflects clarity instead of autopilot. And afterward, I check in: did that response actually align with the kind of person, leader, coworker, or communicator I want to be?”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/>
            </a:r>
          </a:p>
          <a:p>
            <a:r>
              <a:rPr lang="en-US"/>
              <a:t>“Regulation is where metacognition becomes action. </a:t>
            </a:r>
          </a:p>
          <a:p>
            <a:r>
              <a:rPr lang="en-US"/>
              <a:t/>
            </a:r>
          </a:p>
          <a:p>
            <a:r>
              <a:rPr lang="en-US"/>
              <a:t>It’s not just noticing that I’m thinking a certain way — it’s choosing what to do with that awareness.”</a:t>
            </a:r>
          </a:p>
          <a:p>
            <a:r>
              <a:rPr lang="en-US"/>
              <a:t/>
            </a:r>
          </a:p>
          <a:p>
            <a:r>
              <a:rPr lang="en-US"/>
              <a:t/>
            </a:r>
          </a:p>
          <a:p>
            <a:r>
              <a:rPr lang="en-US"/>
              <a:t>“If my lens is telling me, ‘I have to say yes or I’ll disappoint people,’ regulation helps me slow down and ask, ‘Is that true? What actually happened? What am I assuming? </a:t>
            </a:r>
          </a:p>
          <a:p>
            <a:r>
              <a:rPr lang="en-US"/>
              <a:t/>
            </a:r>
          </a:p>
          <a:p>
            <a:r>
              <a:rPr lang="en-US"/>
              <a:t>What response would protect both my professionalism and my capacity?’</a:t>
            </a:r>
          </a:p>
          <a:p>
            <a:r>
              <a:rPr lang="en-US"/>
              <a:t/>
            </a:r>
          </a:p>
          <a:p>
            <a:r>
              <a:rPr lang="en-US"/>
              <a:t>“This is where boundaries become possible. Because once I can regulate my thinking, I’m not just reacting to pressure. I’m choosing a response that reflects clarity.”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Confidence at work is not pretending you have no limits. Confidence is being grounded enough to tell the truth about your strengths, your scope, and your current capacity</a:t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2.png" Type="http://schemas.openxmlformats.org/officeDocument/2006/relationships/image"/><Relationship Id="rId4" Target="../media/image3.jpeg" Type="http://schemas.openxmlformats.org/officeDocument/2006/relationships/image"/><Relationship Id="rId5" Target="../media/image4.pn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2.png" Type="http://schemas.openxmlformats.org/officeDocument/2006/relationships/image"/><Relationship Id="rId4" Target="../media/image23.pn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png" Type="http://schemas.openxmlformats.org/officeDocument/2006/relationships/image"/><Relationship Id="rId3" Target="../media/image24.png" Type="http://schemas.openxmlformats.org/officeDocument/2006/relationships/image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png" Type="http://schemas.openxmlformats.org/officeDocument/2006/relationships/image"/></Relationships>
</file>

<file path=ppt/slides/_rels/slide1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1.xml" Type="http://schemas.openxmlformats.org/officeDocument/2006/relationships/notesSlide"/><Relationship Id="rId3" Target="../media/image2.png" Type="http://schemas.openxmlformats.org/officeDocument/2006/relationships/image"/><Relationship Id="rId4" Target="../media/image25.png" Type="http://schemas.openxmlformats.org/officeDocument/2006/relationships/image"/></Relationships>
</file>

<file path=ppt/slides/_rels/slide1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png" Type="http://schemas.openxmlformats.org/officeDocument/2006/relationships/image"/></Relationships>
</file>

<file path=ppt/slides/_rels/slide1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png" Type="http://schemas.openxmlformats.org/officeDocument/2006/relationships/image"/><Relationship Id="rId3" Target="../media/image7.png" Type="http://schemas.openxmlformats.org/officeDocument/2006/relationships/image"/></Relationships>
</file>

<file path=ppt/slides/_rels/slide1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png" Type="http://schemas.openxmlformats.org/officeDocument/2006/relationships/image"/><Relationship Id="rId3" Target="../media/image23.png" Type="http://schemas.openxmlformats.org/officeDocument/2006/relationships/image"/></Relationships>
</file>

<file path=ppt/slides/_rels/slide1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png" Type="http://schemas.openxmlformats.org/officeDocument/2006/relationships/image"/><Relationship Id="rId3" Target="../media/image26.jpeg" Type="http://schemas.openxmlformats.org/officeDocument/2006/relationships/image"/></Relationships>
</file>

<file path=ppt/slides/_rels/slide1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2.xml" Type="http://schemas.openxmlformats.org/officeDocument/2006/relationships/notesSlide"/></Relationships>
</file>

<file path=ppt/slides/_rels/slide1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png" Type="http://schemas.openxmlformats.org/officeDocument/2006/relationships/image"/><Relationship Id="rId3" Target="../media/image7.pn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png" Type="http://schemas.openxmlformats.org/officeDocument/2006/relationships/image"/><Relationship Id="rId3" Target="../media/image2.png" Type="http://schemas.openxmlformats.org/officeDocument/2006/relationships/image"/><Relationship Id="rId4" Target="../media/image6.jpeg" Type="http://schemas.openxmlformats.org/officeDocument/2006/relationships/image"/><Relationship Id="rId5" Target="https://www.youtube.com/watch?v=yLHhleZfxtA" TargetMode="External" Type="http://schemas.openxmlformats.org/officeDocument/2006/relationships/video"/></Relationships>
</file>

<file path=ppt/slides/_rels/slide2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3.xml" Type="http://schemas.openxmlformats.org/officeDocument/2006/relationships/notesSlide"/><Relationship Id="rId3" Target="../media/image2.png" Type="http://schemas.openxmlformats.org/officeDocument/2006/relationships/image"/></Relationships>
</file>

<file path=ppt/slides/_rels/slide2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4.xml" Type="http://schemas.openxmlformats.org/officeDocument/2006/relationships/notesSlide"/><Relationship Id="rId3" Target="../media/image2.png" Type="http://schemas.openxmlformats.org/officeDocument/2006/relationships/image"/><Relationship Id="rId4" Target="../media/image27.png" Type="http://schemas.openxmlformats.org/officeDocument/2006/relationships/image"/></Relationships>
</file>

<file path=ppt/slides/_rels/slide2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5.xml" Type="http://schemas.openxmlformats.org/officeDocument/2006/relationships/notesSlide"/></Relationships>
</file>

<file path=ppt/slides/_rels/slide2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/Relationships>
</file>

<file path=ppt/slides/_rels/slide2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8.png" Type="http://schemas.openxmlformats.org/officeDocument/2006/relationships/image"/><Relationship Id="rId3" Target="../media/image29.jpeg" Type="http://schemas.openxmlformats.org/officeDocument/2006/relationships/image"/></Relationships>
</file>

<file path=ppt/slides/_rels/slide2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0.png" Type="http://schemas.openxmlformats.org/officeDocument/2006/relationships/image"/><Relationship Id="rId3" Target="../media/image31.jpeg" Type="http://schemas.openxmlformats.org/officeDocument/2006/relationships/image"/><Relationship Id="rId4" Target="../media/image32.png" Type="http://schemas.openxmlformats.org/officeDocument/2006/relationships/image"/><Relationship Id="rId5" Target="../media/image33.png" Type="http://schemas.openxmlformats.org/officeDocument/2006/relationships/image"/></Relationships>
</file>

<file path=ppt/slides/_rels/slide2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4.png" Type="http://schemas.openxmlformats.org/officeDocument/2006/relationships/image"/><Relationship Id="rId3" Target="../media/image35.sv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2.png" Type="http://schemas.openxmlformats.org/officeDocument/2006/relationships/image"/><Relationship Id="rId4" Target="../media/image7.pn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4.svg" Type="http://schemas.openxmlformats.org/officeDocument/2006/relationships/image"/><Relationship Id="rId11" Target="../media/image15.png" Type="http://schemas.openxmlformats.org/officeDocument/2006/relationships/image"/><Relationship Id="rId12" Target="../media/image16.svg" Type="http://schemas.openxmlformats.org/officeDocument/2006/relationships/image"/><Relationship Id="rId2" Target="../media/image1.jpeg" Type="http://schemas.openxmlformats.org/officeDocument/2006/relationships/image"/><Relationship Id="rId3" Target="../media/image2.png" Type="http://schemas.openxmlformats.org/officeDocument/2006/relationships/image"/><Relationship Id="rId4" Target="../media/image8.jpeg" Type="http://schemas.openxmlformats.org/officeDocument/2006/relationships/image"/><Relationship Id="rId5" Target="../media/image9.png" Type="http://schemas.openxmlformats.org/officeDocument/2006/relationships/image"/><Relationship Id="rId6" Target="../media/image10.svg" Type="http://schemas.openxmlformats.org/officeDocument/2006/relationships/image"/><Relationship Id="rId7" Target="../media/image11.png" Type="http://schemas.openxmlformats.org/officeDocument/2006/relationships/image"/><Relationship Id="rId8" Target="../media/image12.svg" Type="http://schemas.openxmlformats.org/officeDocument/2006/relationships/image"/><Relationship Id="rId9" Target="../media/image13.pn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2.png" Type="http://schemas.openxmlformats.org/officeDocument/2006/relationships/image"/><Relationship Id="rId4" Target="../media/image17.jpeg" Type="http://schemas.openxmlformats.org/officeDocument/2006/relationships/image"/><Relationship Id="rId5" Target="../media/image7.pn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8.png" Type="http://schemas.openxmlformats.org/officeDocument/2006/relationships/image"/><Relationship Id="rId3" Target="../media/image2.png" Type="http://schemas.openxmlformats.org/officeDocument/2006/relationships/image"/><Relationship Id="rId4" Target="../media/image7.pn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8.png" Type="http://schemas.openxmlformats.org/officeDocument/2006/relationships/image"/><Relationship Id="rId3" Target="../media/image2.png" Type="http://schemas.openxmlformats.org/officeDocument/2006/relationships/image"/><Relationship Id="rId4" Target="../media/image7.png" Type="http://schemas.openxmlformats.org/officeDocument/2006/relationships/image"/><Relationship Id="rId5" Target="../media/image19.jpe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20.png" Type="http://schemas.openxmlformats.org/officeDocument/2006/relationships/image"/><Relationship Id="rId4" Target="../media/image2.pn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21.png" Type="http://schemas.openxmlformats.org/officeDocument/2006/relationships/image"/><Relationship Id="rId4" Target="../media/image2.png" Type="http://schemas.openxmlformats.org/officeDocument/2006/relationships/image"/><Relationship Id="rId5" Target="../media/image22.pn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13666" r="0" b="-13666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90500" y="381000"/>
            <a:ext cx="17907000" cy="9906000"/>
            <a:chOff x="0" y="0"/>
            <a:chExt cx="23876000" cy="132080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23876000" cy="13208000"/>
            </a:xfrm>
            <a:custGeom>
              <a:avLst/>
              <a:gdLst/>
              <a:ahLst/>
              <a:cxnLst/>
              <a:rect r="r" b="b" t="t" l="l"/>
              <a:pathLst>
                <a:path h="13208000" w="23876000">
                  <a:moveTo>
                    <a:pt x="1320800" y="0"/>
                  </a:moveTo>
                  <a:lnTo>
                    <a:pt x="22555200" y="0"/>
                  </a:lnTo>
                  <a:cubicBezTo>
                    <a:pt x="23284658" y="0"/>
                    <a:pt x="23876000" y="591342"/>
                    <a:pt x="23876000" y="1320800"/>
                  </a:cubicBezTo>
                  <a:lnTo>
                    <a:pt x="23876000" y="11887200"/>
                  </a:lnTo>
                  <a:cubicBezTo>
                    <a:pt x="23876000" y="12616658"/>
                    <a:pt x="23284658" y="13208000"/>
                    <a:pt x="22555200" y="13208000"/>
                  </a:cubicBezTo>
                  <a:lnTo>
                    <a:pt x="1320800" y="13208000"/>
                  </a:lnTo>
                  <a:cubicBezTo>
                    <a:pt x="591342" y="13208000"/>
                    <a:pt x="0" y="12616658"/>
                    <a:pt x="0" y="11887200"/>
                  </a:cubicBezTo>
                  <a:lnTo>
                    <a:pt x="0" y="1320800"/>
                  </a:lnTo>
                  <a:cubicBezTo>
                    <a:pt x="0" y="591342"/>
                    <a:pt x="591342" y="0"/>
                    <a:pt x="1320800" y="0"/>
                  </a:cubicBezTo>
                  <a:close/>
                </a:path>
              </a:pathLst>
            </a:custGeom>
            <a:solidFill>
              <a:srgbClr val="F6F7E7"/>
            </a:solidFill>
            <a:ln w="28575" cap="sq">
              <a:solidFill>
                <a:srgbClr val="96B75B"/>
              </a:solidFill>
              <a:prstDash val="solid"/>
              <a:miter/>
            </a:ln>
          </p:spPr>
        </p:sp>
      </p:grpSp>
      <p:sp>
        <p:nvSpPr>
          <p:cNvPr name="Freeform 5" id="5"/>
          <p:cNvSpPr/>
          <p:nvPr/>
        </p:nvSpPr>
        <p:spPr>
          <a:xfrm flipH="false" flipV="false" rot="0">
            <a:off x="10338141" y="-906211"/>
            <a:ext cx="9356080" cy="11918573"/>
          </a:xfrm>
          <a:custGeom>
            <a:avLst/>
            <a:gdLst/>
            <a:ahLst/>
            <a:cxnLst/>
            <a:rect r="r" b="b" t="t" l="l"/>
            <a:pathLst>
              <a:path h="11918573" w="9356080">
                <a:moveTo>
                  <a:pt x="0" y="0"/>
                </a:moveTo>
                <a:lnTo>
                  <a:pt x="9356079" y="0"/>
                </a:lnTo>
                <a:lnTo>
                  <a:pt x="9356079" y="11918573"/>
                </a:lnTo>
                <a:lnTo>
                  <a:pt x="0" y="1191857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32999"/>
            </a:blip>
            <a:stretch>
              <a:fillRect l="0" t="0" r="0" b="0"/>
            </a:stretch>
          </a:blipFill>
        </p:spPr>
      </p:sp>
      <p:grpSp>
        <p:nvGrpSpPr>
          <p:cNvPr name="Group 6" id="6"/>
          <p:cNvGrpSpPr/>
          <p:nvPr/>
        </p:nvGrpSpPr>
        <p:grpSpPr>
          <a:xfrm rot="0">
            <a:off x="1028700" y="6385981"/>
            <a:ext cx="10322614" cy="1984185"/>
            <a:chOff x="0" y="0"/>
            <a:chExt cx="2358008" cy="45325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2358008" cy="453250"/>
            </a:xfrm>
            <a:custGeom>
              <a:avLst/>
              <a:gdLst/>
              <a:ahLst/>
              <a:cxnLst/>
              <a:rect r="r" b="b" t="t" l="l"/>
              <a:pathLst>
                <a:path h="453250" w="2358008">
                  <a:moveTo>
                    <a:pt x="75000" y="0"/>
                  </a:moveTo>
                  <a:lnTo>
                    <a:pt x="2283008" y="0"/>
                  </a:lnTo>
                  <a:cubicBezTo>
                    <a:pt x="2302899" y="0"/>
                    <a:pt x="2321976" y="7902"/>
                    <a:pt x="2336041" y="21967"/>
                  </a:cubicBezTo>
                  <a:cubicBezTo>
                    <a:pt x="2350106" y="36032"/>
                    <a:pt x="2358008" y="55108"/>
                    <a:pt x="2358008" y="75000"/>
                  </a:cubicBezTo>
                  <a:lnTo>
                    <a:pt x="2358008" y="378250"/>
                  </a:lnTo>
                  <a:cubicBezTo>
                    <a:pt x="2358008" y="419671"/>
                    <a:pt x="2324429" y="453250"/>
                    <a:pt x="2283008" y="453250"/>
                  </a:cubicBezTo>
                  <a:lnTo>
                    <a:pt x="75000" y="453250"/>
                  </a:lnTo>
                  <a:cubicBezTo>
                    <a:pt x="55108" y="453250"/>
                    <a:pt x="36032" y="445348"/>
                    <a:pt x="21967" y="431283"/>
                  </a:cubicBezTo>
                  <a:cubicBezTo>
                    <a:pt x="7902" y="417218"/>
                    <a:pt x="0" y="398141"/>
                    <a:pt x="0" y="378250"/>
                  </a:cubicBezTo>
                  <a:lnTo>
                    <a:pt x="0" y="75000"/>
                  </a:lnTo>
                  <a:cubicBezTo>
                    <a:pt x="0" y="55108"/>
                    <a:pt x="7902" y="36032"/>
                    <a:pt x="21967" y="21967"/>
                  </a:cubicBezTo>
                  <a:cubicBezTo>
                    <a:pt x="36032" y="7902"/>
                    <a:pt x="55108" y="0"/>
                    <a:pt x="75000" y="0"/>
                  </a:cubicBezTo>
                  <a:close/>
                </a:path>
              </a:pathLst>
            </a:custGeom>
            <a:solidFill>
              <a:srgbClr val="FFFFFF"/>
            </a:solidFill>
            <a:ln cap="rnd">
              <a:noFill/>
              <a:prstDash val="solid"/>
              <a:round/>
            </a:ln>
          </p:spPr>
        </p:sp>
        <p:sp>
          <p:nvSpPr>
            <p:cNvPr name="TextBox 8" id="8"/>
            <p:cNvSpPr txBox="true"/>
            <p:nvPr/>
          </p:nvSpPr>
          <p:spPr>
            <a:xfrm>
              <a:off x="0" y="-66675"/>
              <a:ext cx="2358008" cy="5199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240"/>
                </a:lnSpc>
              </a:pPr>
            </a:p>
          </p:txBody>
        </p:sp>
      </p:grpSp>
      <p:grpSp>
        <p:nvGrpSpPr>
          <p:cNvPr name="Group 9" id="9"/>
          <p:cNvGrpSpPr/>
          <p:nvPr/>
        </p:nvGrpSpPr>
        <p:grpSpPr>
          <a:xfrm rot="0">
            <a:off x="12858611" y="7004138"/>
            <a:ext cx="3619500" cy="1143000"/>
            <a:chOff x="0" y="0"/>
            <a:chExt cx="826807" cy="261097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826807" cy="261097"/>
            </a:xfrm>
            <a:custGeom>
              <a:avLst/>
              <a:gdLst/>
              <a:ahLst/>
              <a:cxnLst/>
              <a:rect r="r" b="b" t="t" l="l"/>
              <a:pathLst>
                <a:path h="261097" w="826807">
                  <a:moveTo>
                    <a:pt x="130548" y="0"/>
                  </a:moveTo>
                  <a:lnTo>
                    <a:pt x="696258" y="0"/>
                  </a:lnTo>
                  <a:cubicBezTo>
                    <a:pt x="768358" y="0"/>
                    <a:pt x="826807" y="58449"/>
                    <a:pt x="826807" y="130548"/>
                  </a:cubicBezTo>
                  <a:lnTo>
                    <a:pt x="826807" y="130548"/>
                  </a:lnTo>
                  <a:cubicBezTo>
                    <a:pt x="826807" y="202648"/>
                    <a:pt x="768358" y="261097"/>
                    <a:pt x="696258" y="261097"/>
                  </a:cubicBezTo>
                  <a:lnTo>
                    <a:pt x="130548" y="261097"/>
                  </a:lnTo>
                  <a:cubicBezTo>
                    <a:pt x="58449" y="261097"/>
                    <a:pt x="0" y="202648"/>
                    <a:pt x="0" y="130548"/>
                  </a:cubicBezTo>
                  <a:lnTo>
                    <a:pt x="0" y="130548"/>
                  </a:lnTo>
                  <a:cubicBezTo>
                    <a:pt x="0" y="58449"/>
                    <a:pt x="58449" y="0"/>
                    <a:pt x="130548" y="0"/>
                  </a:cubicBezTo>
                  <a:close/>
                </a:path>
              </a:pathLst>
            </a:custGeom>
            <a:solidFill>
              <a:srgbClr val="2C876F"/>
            </a:solidFill>
            <a:ln w="28575" cap="rnd">
              <a:solidFill>
                <a:srgbClr val="2C876F"/>
              </a:solidFill>
              <a:prstDash val="solid"/>
              <a:round/>
            </a:ln>
          </p:spPr>
        </p:sp>
        <p:sp>
          <p:nvSpPr>
            <p:cNvPr name="TextBox 11" id="11"/>
            <p:cNvSpPr txBox="true"/>
            <p:nvPr/>
          </p:nvSpPr>
          <p:spPr>
            <a:xfrm>
              <a:off x="0" y="-142875"/>
              <a:ext cx="826807" cy="403972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ctr" marL="0" indent="0" lvl="0">
                <a:lnSpc>
                  <a:spcPts val="4480"/>
                </a:lnSpc>
                <a:spcBef>
                  <a:spcPct val="0"/>
                </a:spcBef>
              </a:pPr>
              <a:r>
                <a:rPr lang="en-US" b="true" sz="3200" strike="noStrike" u="none">
                  <a:solidFill>
                    <a:srgbClr val="FFFFFF"/>
                  </a:solidFill>
                  <a:latin typeface="Agrandir Bold"/>
                  <a:ea typeface="Agrandir Bold"/>
                  <a:cs typeface="Agrandir Bold"/>
                  <a:sym typeface="Agrandir Bold"/>
                </a:rPr>
                <a:t>Strong Culture</a:t>
              </a:r>
            </a:p>
          </p:txBody>
        </p:sp>
      </p:grpSp>
      <p:grpSp>
        <p:nvGrpSpPr>
          <p:cNvPr name="Group 12" id="12"/>
          <p:cNvGrpSpPr/>
          <p:nvPr/>
        </p:nvGrpSpPr>
        <p:grpSpPr>
          <a:xfrm rot="0">
            <a:off x="1392761" y="6715734"/>
            <a:ext cx="1431404" cy="1431404"/>
            <a:chOff x="0" y="0"/>
            <a:chExt cx="812800" cy="812800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4"/>
              <a:stretch>
                <a:fillRect l="0" t="-16747" r="0" b="-16747"/>
              </a:stretch>
            </a:blipFill>
          </p:spPr>
        </p:sp>
      </p:grpSp>
      <p:sp>
        <p:nvSpPr>
          <p:cNvPr name="TextBox 14" id="14"/>
          <p:cNvSpPr txBox="true"/>
          <p:nvPr/>
        </p:nvSpPr>
        <p:spPr>
          <a:xfrm rot="0">
            <a:off x="1028700" y="5105400"/>
            <a:ext cx="10525912" cy="5194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199"/>
              </a:lnSpc>
            </a:pPr>
            <a:r>
              <a:rPr lang="en-US" sz="3199" b="true">
                <a:solidFill>
                  <a:srgbClr val="103E37"/>
                </a:solidFill>
                <a:latin typeface="Agrandir Bold"/>
                <a:ea typeface="Agrandir Bold"/>
                <a:cs typeface="Agrandir Bold"/>
                <a:sym typeface="Agrandir Bold"/>
              </a:rPr>
              <a:t>Harnessing Metacognition for Clear Self-Leadership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933450" y="2355701"/>
            <a:ext cx="11665792" cy="24520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8276"/>
              </a:lnSpc>
            </a:pPr>
            <a:r>
              <a:rPr lang="en-US" sz="9299" b="true">
                <a:solidFill>
                  <a:srgbClr val="96B75B"/>
                </a:solidFill>
                <a:latin typeface="Agrandir Bold"/>
                <a:ea typeface="Agrandir Bold"/>
                <a:cs typeface="Agrandir Bold"/>
                <a:sym typeface="Agrandir Bold"/>
              </a:rPr>
              <a:t>Boundaries &amp; </a:t>
            </a:r>
          </a:p>
          <a:p>
            <a:pPr algn="l">
              <a:lnSpc>
                <a:spcPts val="8276"/>
              </a:lnSpc>
            </a:pPr>
            <a:r>
              <a:rPr lang="en-US" sz="9299" b="true">
                <a:solidFill>
                  <a:srgbClr val="96B75B"/>
                </a:solidFill>
                <a:latin typeface="Agrandir Bold"/>
                <a:ea typeface="Agrandir Bold"/>
                <a:cs typeface="Agrandir Bold"/>
                <a:sym typeface="Agrandir Bold"/>
              </a:rPr>
              <a:t>Self-Understanding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3257550" y="7362825"/>
            <a:ext cx="7143750" cy="7334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2697"/>
              </a:lnSpc>
              <a:spcBef>
                <a:spcPct val="0"/>
              </a:spcBef>
            </a:pPr>
            <a:r>
              <a:rPr lang="en-US" b="true" sz="2247" strike="noStrike" u="none">
                <a:solidFill>
                  <a:srgbClr val="18263D"/>
                </a:solidFill>
                <a:latin typeface="Agrandir Bold"/>
                <a:ea typeface="Agrandir Bold"/>
                <a:cs typeface="Agrandir Bold"/>
                <a:sym typeface="Agrandir Bold"/>
              </a:rPr>
              <a:t>Laura Newman</a:t>
            </a:r>
          </a:p>
          <a:p>
            <a:pPr algn="l" marL="0" indent="0" lvl="0">
              <a:lnSpc>
                <a:spcPts val="2697"/>
              </a:lnSpc>
              <a:spcBef>
                <a:spcPct val="0"/>
              </a:spcBef>
            </a:pPr>
            <a:r>
              <a:rPr lang="en-US" b="true" sz="2247" strike="noStrike" u="none">
                <a:solidFill>
                  <a:srgbClr val="18263D"/>
                </a:solidFill>
                <a:latin typeface="Agrandir Bold"/>
                <a:ea typeface="Agrandir Bold"/>
                <a:cs typeface="Agrandir Bold"/>
                <a:sym typeface="Agrandir Bold"/>
              </a:rPr>
              <a:t>Founder of Strong Culture | MSCJ, MHFA, CPT, GFI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3253557" y="6946036"/>
            <a:ext cx="2547763" cy="29784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780"/>
              </a:lnSpc>
            </a:pPr>
            <a:r>
              <a:rPr lang="en-US" sz="2000" spc="40">
                <a:solidFill>
                  <a:srgbClr val="18263D"/>
                </a:solidFill>
                <a:latin typeface="Agrandir"/>
                <a:ea typeface="Agrandir"/>
                <a:cs typeface="Agrandir"/>
                <a:sym typeface="Agrandir"/>
              </a:rPr>
              <a:t>Presented by</a:t>
            </a:r>
          </a:p>
        </p:txBody>
      </p:sp>
      <p:sp>
        <p:nvSpPr>
          <p:cNvPr name="Freeform 18" id="18"/>
          <p:cNvSpPr/>
          <p:nvPr/>
        </p:nvSpPr>
        <p:spPr>
          <a:xfrm flipH="false" flipV="false" rot="0">
            <a:off x="13795093" y="1741672"/>
            <a:ext cx="2087075" cy="2087075"/>
          </a:xfrm>
          <a:custGeom>
            <a:avLst/>
            <a:gdLst/>
            <a:ahLst/>
            <a:cxnLst/>
            <a:rect r="r" b="b" t="t" l="l"/>
            <a:pathLst>
              <a:path h="2087075" w="2087075">
                <a:moveTo>
                  <a:pt x="0" y="0"/>
                </a:moveTo>
                <a:lnTo>
                  <a:pt x="2087075" y="0"/>
                </a:lnTo>
                <a:lnTo>
                  <a:pt x="2087075" y="2087075"/>
                </a:lnTo>
                <a:lnTo>
                  <a:pt x="0" y="208707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13666" r="0" b="-13666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381000" y="381000"/>
            <a:ext cx="17526000" cy="9525000"/>
            <a:chOff x="0" y="0"/>
            <a:chExt cx="23368000" cy="127000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23368000" cy="12700000"/>
            </a:xfrm>
            <a:custGeom>
              <a:avLst/>
              <a:gdLst/>
              <a:ahLst/>
              <a:cxnLst/>
              <a:rect r="r" b="b" t="t" l="l"/>
              <a:pathLst>
                <a:path h="12700000" w="23368000">
                  <a:moveTo>
                    <a:pt x="1270000" y="0"/>
                  </a:moveTo>
                  <a:lnTo>
                    <a:pt x="22098000" y="0"/>
                  </a:lnTo>
                  <a:cubicBezTo>
                    <a:pt x="22799402" y="0"/>
                    <a:pt x="23368000" y="568598"/>
                    <a:pt x="23368000" y="1270000"/>
                  </a:cubicBezTo>
                  <a:lnTo>
                    <a:pt x="23368000" y="11430000"/>
                  </a:lnTo>
                  <a:cubicBezTo>
                    <a:pt x="23368000" y="12131401"/>
                    <a:pt x="22799402" y="12700000"/>
                    <a:pt x="22098000" y="12700000"/>
                  </a:cubicBezTo>
                  <a:lnTo>
                    <a:pt x="1270000" y="12700000"/>
                  </a:lnTo>
                  <a:cubicBezTo>
                    <a:pt x="568598" y="12700000"/>
                    <a:pt x="0" y="12131401"/>
                    <a:pt x="0" y="11430000"/>
                  </a:cubicBezTo>
                  <a:lnTo>
                    <a:pt x="0" y="1270000"/>
                  </a:lnTo>
                  <a:cubicBezTo>
                    <a:pt x="0" y="568598"/>
                    <a:pt x="568598" y="0"/>
                    <a:pt x="1270000" y="0"/>
                  </a:cubicBezTo>
                  <a:close/>
                </a:path>
              </a:pathLst>
            </a:custGeom>
            <a:solidFill>
              <a:srgbClr val="FFFFFF"/>
            </a:solidFill>
            <a:ln w="28575" cap="sq">
              <a:solidFill>
                <a:srgbClr val="33565A"/>
              </a:solidFill>
              <a:prstDash val="solid"/>
              <a:miter/>
            </a:ln>
          </p:spPr>
        </p:sp>
      </p:grpSp>
      <p:sp>
        <p:nvSpPr>
          <p:cNvPr name="TextBox 5" id="5"/>
          <p:cNvSpPr txBox="true"/>
          <p:nvPr/>
        </p:nvSpPr>
        <p:spPr>
          <a:xfrm rot="0">
            <a:off x="790575" y="1266825"/>
            <a:ext cx="16764000" cy="9810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6000"/>
              </a:lnSpc>
              <a:spcBef>
                <a:spcPct val="0"/>
              </a:spcBef>
            </a:pPr>
            <a:r>
              <a:rPr lang="en-US" b="true" sz="6000" strike="noStrike" u="none">
                <a:solidFill>
                  <a:srgbClr val="103E37"/>
                </a:solidFill>
                <a:latin typeface="Agrandir Bold"/>
                <a:ea typeface="Agrandir Bold"/>
                <a:cs typeface="Agrandir Bold"/>
                <a:sym typeface="Agrandir Bold"/>
              </a:rPr>
              <a:t>What is Metacognition?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2476500" y="2729949"/>
            <a:ext cx="13335000" cy="176403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4799"/>
              </a:lnSpc>
              <a:spcBef>
                <a:spcPct val="0"/>
              </a:spcBef>
            </a:pPr>
            <a:r>
              <a:rPr lang="en-US" sz="3199" strike="noStrike" u="none">
                <a:solidFill>
                  <a:srgbClr val="33565A"/>
                </a:solidFill>
                <a:latin typeface="Open Sans 2"/>
                <a:ea typeface="Open Sans 2"/>
                <a:cs typeface="Open Sans 2"/>
                <a:sym typeface="Open Sans 2"/>
              </a:rPr>
              <a:t>Metacognition is "thinking about thinking.</a:t>
            </a:r>
            <a:r>
              <a:rPr lang="en-US" sz="3199" strike="noStrike" u="none">
                <a:solidFill>
                  <a:srgbClr val="33565A"/>
                </a:solidFill>
                <a:latin typeface="Open Sans 2"/>
                <a:ea typeface="Open Sans 2"/>
                <a:cs typeface="Open Sans 2"/>
                <a:sym typeface="Open Sans 2"/>
              </a:rPr>
              <a:t>" I</a:t>
            </a:r>
            <a:r>
              <a:rPr lang="en-US" sz="3199" strike="noStrike" u="none">
                <a:solidFill>
                  <a:srgbClr val="33565A"/>
                </a:solidFill>
                <a:latin typeface="Open Sans 2"/>
                <a:ea typeface="Open Sans 2"/>
                <a:cs typeface="Open Sans 2"/>
                <a:sym typeface="Open Sans 2"/>
              </a:rPr>
              <a:t>t allows us to pause, recognize our thinking patterns, and make more intentional decisions rather than reacting on autopilot.</a:t>
            </a:r>
          </a:p>
        </p:txBody>
      </p:sp>
      <p:sp>
        <p:nvSpPr>
          <p:cNvPr name="Freeform 7" id="7"/>
          <p:cNvSpPr/>
          <p:nvPr/>
        </p:nvSpPr>
        <p:spPr>
          <a:xfrm flipH="false" flipV="false" rot="0">
            <a:off x="-4074226" y="-1465306"/>
            <a:ext cx="9356080" cy="11918573"/>
          </a:xfrm>
          <a:custGeom>
            <a:avLst/>
            <a:gdLst/>
            <a:ahLst/>
            <a:cxnLst/>
            <a:rect r="r" b="b" t="t" l="l"/>
            <a:pathLst>
              <a:path h="11918573" w="9356080">
                <a:moveTo>
                  <a:pt x="0" y="0"/>
                </a:moveTo>
                <a:lnTo>
                  <a:pt x="9356079" y="0"/>
                </a:lnTo>
                <a:lnTo>
                  <a:pt x="9356079" y="11918572"/>
                </a:lnTo>
                <a:lnTo>
                  <a:pt x="0" y="1191857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19999"/>
            </a:blip>
            <a:stretch>
              <a:fillRect l="0" t="0" r="0" b="0"/>
            </a:stretch>
          </a:blipFill>
        </p:spPr>
      </p:sp>
      <p:grpSp>
        <p:nvGrpSpPr>
          <p:cNvPr name="Group 8" id="8"/>
          <p:cNvGrpSpPr/>
          <p:nvPr/>
        </p:nvGrpSpPr>
        <p:grpSpPr>
          <a:xfrm rot="0">
            <a:off x="603814" y="5749835"/>
            <a:ext cx="5143500" cy="1714500"/>
            <a:chOff x="0" y="0"/>
            <a:chExt cx="6858000" cy="2286000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6858000" cy="2286000"/>
            </a:xfrm>
            <a:custGeom>
              <a:avLst/>
              <a:gdLst/>
              <a:ahLst/>
              <a:cxnLst/>
              <a:rect r="r" b="b" t="t" l="l"/>
              <a:pathLst>
                <a:path h="2286000" w="6858000">
                  <a:moveTo>
                    <a:pt x="228600" y="0"/>
                  </a:moveTo>
                  <a:lnTo>
                    <a:pt x="6629400" y="0"/>
                  </a:lnTo>
                  <a:cubicBezTo>
                    <a:pt x="6755652" y="0"/>
                    <a:pt x="6858000" y="102348"/>
                    <a:pt x="6858000" y="228600"/>
                  </a:cubicBezTo>
                  <a:lnTo>
                    <a:pt x="6858000" y="2057400"/>
                  </a:lnTo>
                  <a:cubicBezTo>
                    <a:pt x="6858000" y="2183652"/>
                    <a:pt x="6755652" y="2286000"/>
                    <a:pt x="6629400" y="2286000"/>
                  </a:cubicBezTo>
                  <a:lnTo>
                    <a:pt x="228600" y="2286000"/>
                  </a:lnTo>
                  <a:cubicBezTo>
                    <a:pt x="102348" y="2286000"/>
                    <a:pt x="0" y="2183652"/>
                    <a:pt x="0" y="2057400"/>
                  </a:cubicBezTo>
                  <a:lnTo>
                    <a:pt x="0" y="228600"/>
                  </a:lnTo>
                  <a:cubicBezTo>
                    <a:pt x="0" y="102348"/>
                    <a:pt x="102348" y="0"/>
                    <a:pt x="228600" y="0"/>
                  </a:cubicBezTo>
                  <a:close/>
                </a:path>
              </a:pathLst>
            </a:custGeom>
            <a:solidFill>
              <a:srgbClr val="FFFFFF">
                <a:alpha val="84706"/>
              </a:srgbClr>
            </a:solidFill>
            <a:ln w="19050" cap="sq">
              <a:solidFill>
                <a:srgbClr val="000000">
                  <a:alpha val="84706"/>
                </a:srgbClr>
              </a:solidFill>
              <a:prstDash val="solid"/>
              <a:miter/>
            </a:ln>
          </p:spPr>
        </p:sp>
      </p:grpSp>
      <p:grpSp>
        <p:nvGrpSpPr>
          <p:cNvPr name="Group 10" id="10"/>
          <p:cNvGrpSpPr/>
          <p:nvPr/>
        </p:nvGrpSpPr>
        <p:grpSpPr>
          <a:xfrm rot="0">
            <a:off x="6604564" y="5749835"/>
            <a:ext cx="5143500" cy="1714500"/>
            <a:chOff x="0" y="0"/>
            <a:chExt cx="6858000" cy="2286000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6858000" cy="2286000"/>
            </a:xfrm>
            <a:custGeom>
              <a:avLst/>
              <a:gdLst/>
              <a:ahLst/>
              <a:cxnLst/>
              <a:rect r="r" b="b" t="t" l="l"/>
              <a:pathLst>
                <a:path h="2286000" w="6858000">
                  <a:moveTo>
                    <a:pt x="228600" y="0"/>
                  </a:moveTo>
                  <a:lnTo>
                    <a:pt x="6629400" y="0"/>
                  </a:lnTo>
                  <a:cubicBezTo>
                    <a:pt x="6755652" y="0"/>
                    <a:pt x="6858000" y="102348"/>
                    <a:pt x="6858000" y="228600"/>
                  </a:cubicBezTo>
                  <a:lnTo>
                    <a:pt x="6858000" y="2057400"/>
                  </a:lnTo>
                  <a:cubicBezTo>
                    <a:pt x="6858000" y="2183652"/>
                    <a:pt x="6755652" y="2286000"/>
                    <a:pt x="6629400" y="2286000"/>
                  </a:cubicBezTo>
                  <a:lnTo>
                    <a:pt x="228600" y="2286000"/>
                  </a:lnTo>
                  <a:cubicBezTo>
                    <a:pt x="102348" y="2286000"/>
                    <a:pt x="0" y="2183652"/>
                    <a:pt x="0" y="2057400"/>
                  </a:cubicBezTo>
                  <a:lnTo>
                    <a:pt x="0" y="228600"/>
                  </a:lnTo>
                  <a:cubicBezTo>
                    <a:pt x="0" y="102348"/>
                    <a:pt x="102348" y="0"/>
                    <a:pt x="228600" y="0"/>
                  </a:cubicBezTo>
                  <a:close/>
                </a:path>
              </a:pathLst>
            </a:custGeom>
            <a:solidFill>
              <a:srgbClr val="FFFFFF">
                <a:alpha val="84706"/>
              </a:srgbClr>
            </a:solidFill>
            <a:ln w="19050" cap="sq">
              <a:solidFill>
                <a:srgbClr val="000000">
                  <a:alpha val="84706"/>
                </a:srgbClr>
              </a:solidFill>
              <a:prstDash val="solid"/>
              <a:miter/>
            </a:ln>
          </p:spPr>
        </p:sp>
      </p:grpSp>
      <p:grpSp>
        <p:nvGrpSpPr>
          <p:cNvPr name="Group 12" id="12"/>
          <p:cNvGrpSpPr/>
          <p:nvPr/>
        </p:nvGrpSpPr>
        <p:grpSpPr>
          <a:xfrm rot="0">
            <a:off x="12605314" y="5749835"/>
            <a:ext cx="5143500" cy="1714500"/>
            <a:chOff x="0" y="0"/>
            <a:chExt cx="6858000" cy="2286000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6858000" cy="2286000"/>
            </a:xfrm>
            <a:custGeom>
              <a:avLst/>
              <a:gdLst/>
              <a:ahLst/>
              <a:cxnLst/>
              <a:rect r="r" b="b" t="t" l="l"/>
              <a:pathLst>
                <a:path h="2286000" w="6858000">
                  <a:moveTo>
                    <a:pt x="228600" y="0"/>
                  </a:moveTo>
                  <a:lnTo>
                    <a:pt x="6629400" y="0"/>
                  </a:lnTo>
                  <a:cubicBezTo>
                    <a:pt x="6755652" y="0"/>
                    <a:pt x="6858000" y="102348"/>
                    <a:pt x="6858000" y="228600"/>
                  </a:cubicBezTo>
                  <a:lnTo>
                    <a:pt x="6858000" y="2057400"/>
                  </a:lnTo>
                  <a:cubicBezTo>
                    <a:pt x="6858000" y="2183652"/>
                    <a:pt x="6755652" y="2286000"/>
                    <a:pt x="6629400" y="2286000"/>
                  </a:cubicBezTo>
                  <a:lnTo>
                    <a:pt x="228600" y="2286000"/>
                  </a:lnTo>
                  <a:cubicBezTo>
                    <a:pt x="102348" y="2286000"/>
                    <a:pt x="0" y="2183652"/>
                    <a:pt x="0" y="2057400"/>
                  </a:cubicBezTo>
                  <a:lnTo>
                    <a:pt x="0" y="228600"/>
                  </a:lnTo>
                  <a:cubicBezTo>
                    <a:pt x="0" y="102348"/>
                    <a:pt x="102348" y="0"/>
                    <a:pt x="228600" y="0"/>
                  </a:cubicBezTo>
                  <a:close/>
                </a:path>
              </a:pathLst>
            </a:custGeom>
            <a:solidFill>
              <a:srgbClr val="FFFFFF">
                <a:alpha val="84706"/>
              </a:srgbClr>
            </a:solidFill>
            <a:ln w="19050" cap="sq">
              <a:solidFill>
                <a:srgbClr val="000000">
                  <a:alpha val="84706"/>
                </a:srgbClr>
              </a:solidFill>
              <a:prstDash val="solid"/>
              <a:miter/>
            </a:ln>
          </p:spPr>
        </p:sp>
      </p:grpSp>
      <p:sp>
        <p:nvSpPr>
          <p:cNvPr name="TextBox 14" id="14"/>
          <p:cNvSpPr txBox="true"/>
          <p:nvPr/>
        </p:nvSpPr>
        <p:spPr>
          <a:xfrm rot="0">
            <a:off x="6318814" y="5078323"/>
            <a:ext cx="5715000" cy="4381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599"/>
              </a:lnSpc>
              <a:spcBef>
                <a:spcPct val="0"/>
              </a:spcBef>
            </a:pPr>
            <a:r>
              <a:rPr lang="en-US" b="true" sz="2999" strike="noStrike" u="none">
                <a:solidFill>
                  <a:srgbClr val="4A6741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Key Contributors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794314" y="5892710"/>
            <a:ext cx="4762500" cy="3048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2400"/>
              </a:lnSpc>
              <a:spcBef>
                <a:spcPct val="0"/>
              </a:spcBef>
            </a:pPr>
            <a:r>
              <a:rPr lang="en-US" b="true" sz="2000">
                <a:solidFill>
                  <a:srgbClr val="96B75B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Joh</a:t>
            </a:r>
            <a:r>
              <a:rPr lang="en-US" b="true" sz="2000" strike="noStrike" u="none">
                <a:solidFill>
                  <a:srgbClr val="96B75B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n</a:t>
            </a:r>
            <a:r>
              <a:rPr lang="en-US" b="true" sz="2000" strike="noStrike" u="none">
                <a:solidFill>
                  <a:srgbClr val="96B75B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Flavell &amp;</a:t>
            </a:r>
            <a:r>
              <a:rPr lang="en-US" b="true" sz="2000" strike="noStrike" u="none">
                <a:solidFill>
                  <a:srgbClr val="96B75B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Ann Brown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794314" y="6321335"/>
            <a:ext cx="4762500" cy="7359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1960"/>
              </a:lnSpc>
              <a:spcBef>
                <a:spcPct val="0"/>
              </a:spcBef>
            </a:pPr>
            <a:r>
              <a:rPr lang="en-US" sz="1400">
                <a:solidFill>
                  <a:srgbClr val="33565A"/>
                </a:solidFill>
                <a:latin typeface="Open Sans 2"/>
                <a:ea typeface="Open Sans 2"/>
                <a:cs typeface="Open Sans 2"/>
                <a:sym typeface="Open Sans 2"/>
              </a:rPr>
              <a:t>proposed and made significant </a:t>
            </a:r>
            <a:r>
              <a:rPr lang="en-US" sz="1400" strike="noStrike" u="none">
                <a:solidFill>
                  <a:srgbClr val="33565A"/>
                </a:solidFill>
                <a:latin typeface="Open Sans 2"/>
                <a:ea typeface="Open Sans 2"/>
                <a:cs typeface="Open Sans 2"/>
                <a:sym typeface="Open Sans 2"/>
              </a:rPr>
              <a:t>contributions to how metacognition and self-regulation are applied in learning and education.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6795064" y="5892710"/>
            <a:ext cx="4762500" cy="3048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2400"/>
              </a:lnSpc>
              <a:spcBef>
                <a:spcPct val="0"/>
              </a:spcBef>
            </a:pPr>
            <a:r>
              <a:rPr lang="en-US" b="true" sz="2000" strike="noStrike" u="none">
                <a:solidFill>
                  <a:srgbClr val="96B75B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Thomas O. Nelson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6795064" y="6321335"/>
            <a:ext cx="4762500" cy="4883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1960"/>
              </a:lnSpc>
              <a:spcBef>
                <a:spcPct val="0"/>
              </a:spcBef>
            </a:pPr>
            <a:r>
              <a:rPr lang="en-US" sz="1400" strike="noStrike" u="none">
                <a:solidFill>
                  <a:srgbClr val="33565A"/>
                </a:solidFill>
                <a:latin typeface="Open Sans 2"/>
                <a:ea typeface="Open Sans 2"/>
                <a:cs typeface="Open Sans 2"/>
                <a:sym typeface="Open Sans 2"/>
              </a:rPr>
              <a:t>Further developed research surrounding computational models of metacognition and memory monitoring.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12795814" y="5892710"/>
            <a:ext cx="4762500" cy="3048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2400"/>
              </a:lnSpc>
              <a:spcBef>
                <a:spcPct val="0"/>
              </a:spcBef>
            </a:pPr>
            <a:r>
              <a:rPr lang="en-US" b="true" sz="2000" strike="noStrike" u="none">
                <a:solidFill>
                  <a:srgbClr val="96B75B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Lev Vygotsky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12795814" y="6321335"/>
            <a:ext cx="4762500" cy="7359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1960"/>
              </a:lnSpc>
              <a:spcBef>
                <a:spcPct val="0"/>
              </a:spcBef>
            </a:pPr>
            <a:r>
              <a:rPr lang="en-US" sz="1400" strike="noStrike" u="none">
                <a:solidFill>
                  <a:srgbClr val="33565A"/>
                </a:solidFill>
                <a:latin typeface="Open Sans 2"/>
                <a:ea typeface="Open Sans 2"/>
                <a:cs typeface="Open Sans 2"/>
                <a:sym typeface="Open Sans 2"/>
              </a:rPr>
              <a:t>Often credited as an earlier historical influence whose foundational work in developmental psychology paved the way for metacognitive research.</a:t>
            </a:r>
          </a:p>
        </p:txBody>
      </p:sp>
      <p:sp>
        <p:nvSpPr>
          <p:cNvPr name="Freeform 21" id="21"/>
          <p:cNvSpPr/>
          <p:nvPr/>
        </p:nvSpPr>
        <p:spPr>
          <a:xfrm flipH="false" flipV="false" rot="0">
            <a:off x="8403908" y="7778115"/>
            <a:ext cx="1480185" cy="1480185"/>
          </a:xfrm>
          <a:custGeom>
            <a:avLst/>
            <a:gdLst/>
            <a:ahLst/>
            <a:cxnLst/>
            <a:rect r="r" b="b" t="t" l="l"/>
            <a:pathLst>
              <a:path h="1480185" w="1480185">
                <a:moveTo>
                  <a:pt x="0" y="0"/>
                </a:moveTo>
                <a:lnTo>
                  <a:pt x="1480184" y="0"/>
                </a:lnTo>
                <a:lnTo>
                  <a:pt x="1480184" y="1480185"/>
                </a:lnTo>
                <a:lnTo>
                  <a:pt x="0" y="148018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6F7E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381000" y="381000"/>
            <a:ext cx="17526000" cy="9525000"/>
            <a:chOff x="0" y="0"/>
            <a:chExt cx="23368000" cy="12700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3368000" cy="12700000"/>
            </a:xfrm>
            <a:custGeom>
              <a:avLst/>
              <a:gdLst/>
              <a:ahLst/>
              <a:cxnLst/>
              <a:rect r="r" b="b" t="t" l="l"/>
              <a:pathLst>
                <a:path h="12700000" w="23368000">
                  <a:moveTo>
                    <a:pt x="1270000" y="0"/>
                  </a:moveTo>
                  <a:lnTo>
                    <a:pt x="22098000" y="0"/>
                  </a:lnTo>
                  <a:cubicBezTo>
                    <a:pt x="22799402" y="0"/>
                    <a:pt x="23368000" y="568598"/>
                    <a:pt x="23368000" y="1270000"/>
                  </a:cubicBezTo>
                  <a:lnTo>
                    <a:pt x="23368000" y="11430000"/>
                  </a:lnTo>
                  <a:cubicBezTo>
                    <a:pt x="23368000" y="12131401"/>
                    <a:pt x="22799402" y="12700000"/>
                    <a:pt x="22098000" y="12700000"/>
                  </a:cubicBezTo>
                  <a:lnTo>
                    <a:pt x="1270000" y="12700000"/>
                  </a:lnTo>
                  <a:cubicBezTo>
                    <a:pt x="568598" y="12700000"/>
                    <a:pt x="0" y="12131401"/>
                    <a:pt x="0" y="11430000"/>
                  </a:cubicBezTo>
                  <a:lnTo>
                    <a:pt x="0" y="1270000"/>
                  </a:lnTo>
                  <a:cubicBezTo>
                    <a:pt x="0" y="568598"/>
                    <a:pt x="568598" y="0"/>
                    <a:pt x="1270000" y="0"/>
                  </a:cubicBezTo>
                  <a:close/>
                </a:path>
              </a:pathLst>
            </a:custGeom>
            <a:solidFill>
              <a:srgbClr val="FFFFFF"/>
            </a:solidFill>
            <a:ln w="28575" cap="sq">
              <a:solidFill>
                <a:srgbClr val="33565A"/>
              </a:solidFill>
              <a:prstDash val="solid"/>
              <a:miter/>
            </a:ln>
          </p:spPr>
        </p:sp>
      </p:grpSp>
      <p:sp>
        <p:nvSpPr>
          <p:cNvPr name="Freeform 4" id="4"/>
          <p:cNvSpPr/>
          <p:nvPr/>
        </p:nvSpPr>
        <p:spPr>
          <a:xfrm flipH="false" flipV="false" rot="-863754">
            <a:off x="-3744397" y="553442"/>
            <a:ext cx="8795254" cy="11204145"/>
          </a:xfrm>
          <a:custGeom>
            <a:avLst/>
            <a:gdLst/>
            <a:ahLst/>
            <a:cxnLst/>
            <a:rect r="r" b="b" t="t" l="l"/>
            <a:pathLst>
              <a:path h="11204145" w="8795254">
                <a:moveTo>
                  <a:pt x="0" y="0"/>
                </a:moveTo>
                <a:lnTo>
                  <a:pt x="8795253" y="0"/>
                </a:lnTo>
                <a:lnTo>
                  <a:pt x="8795253" y="11204145"/>
                </a:lnTo>
                <a:lnTo>
                  <a:pt x="0" y="1120414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0000"/>
            </a:blip>
            <a:stretch>
              <a:fillRect l="0" t="0" r="0" b="0"/>
            </a:stretch>
          </a:blipFill>
        </p:spPr>
      </p:sp>
      <p:grpSp>
        <p:nvGrpSpPr>
          <p:cNvPr name="Group 5" id="5"/>
          <p:cNvGrpSpPr/>
          <p:nvPr/>
        </p:nvGrpSpPr>
        <p:grpSpPr>
          <a:xfrm rot="0">
            <a:off x="762000" y="2667000"/>
            <a:ext cx="4762500" cy="5905500"/>
            <a:chOff x="0" y="0"/>
            <a:chExt cx="6350000" cy="787400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6350000" cy="7874000"/>
            </a:xfrm>
            <a:custGeom>
              <a:avLst/>
              <a:gdLst/>
              <a:ahLst/>
              <a:cxnLst/>
              <a:rect r="r" b="b" t="t" l="l"/>
              <a:pathLst>
                <a:path h="7874000" w="6350000">
                  <a:moveTo>
                    <a:pt x="635000" y="0"/>
                  </a:moveTo>
                  <a:lnTo>
                    <a:pt x="5715000" y="0"/>
                  </a:lnTo>
                  <a:cubicBezTo>
                    <a:pt x="6065701" y="0"/>
                    <a:pt x="6350000" y="284299"/>
                    <a:pt x="6350000" y="635000"/>
                  </a:cubicBezTo>
                  <a:lnTo>
                    <a:pt x="6350000" y="7239000"/>
                  </a:lnTo>
                  <a:cubicBezTo>
                    <a:pt x="6350000" y="7589701"/>
                    <a:pt x="6065701" y="7874000"/>
                    <a:pt x="5715000" y="7874000"/>
                  </a:cubicBezTo>
                  <a:lnTo>
                    <a:pt x="635000" y="7874000"/>
                  </a:lnTo>
                  <a:cubicBezTo>
                    <a:pt x="284299" y="7874000"/>
                    <a:pt x="0" y="7589701"/>
                    <a:pt x="0" y="7239000"/>
                  </a:cubicBezTo>
                  <a:lnTo>
                    <a:pt x="0" y="635000"/>
                  </a:lnTo>
                  <a:cubicBezTo>
                    <a:pt x="0" y="284299"/>
                    <a:pt x="284299" y="0"/>
                    <a:pt x="635000" y="0"/>
                  </a:cubicBezTo>
                  <a:close/>
                </a:path>
              </a:pathLst>
            </a:custGeom>
            <a:solidFill>
              <a:srgbClr val="FFFFFF">
                <a:alpha val="69804"/>
              </a:srgbClr>
            </a:solidFill>
            <a:ln w="19050" cap="sq">
              <a:solidFill>
                <a:srgbClr val="000000">
                  <a:alpha val="69804"/>
                </a:srgbClr>
              </a:solidFill>
              <a:prstDash val="solid"/>
              <a:miter/>
            </a:ln>
          </p:spPr>
        </p:sp>
      </p:grpSp>
      <p:grpSp>
        <p:nvGrpSpPr>
          <p:cNvPr name="Group 7" id="7"/>
          <p:cNvGrpSpPr/>
          <p:nvPr/>
        </p:nvGrpSpPr>
        <p:grpSpPr>
          <a:xfrm rot="0">
            <a:off x="6762750" y="2667000"/>
            <a:ext cx="4762500" cy="5905500"/>
            <a:chOff x="0" y="0"/>
            <a:chExt cx="6350000" cy="787400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6350000" cy="7874000"/>
            </a:xfrm>
            <a:custGeom>
              <a:avLst/>
              <a:gdLst/>
              <a:ahLst/>
              <a:cxnLst/>
              <a:rect r="r" b="b" t="t" l="l"/>
              <a:pathLst>
                <a:path h="7874000" w="6350000">
                  <a:moveTo>
                    <a:pt x="635000" y="0"/>
                  </a:moveTo>
                  <a:lnTo>
                    <a:pt x="5715000" y="0"/>
                  </a:lnTo>
                  <a:cubicBezTo>
                    <a:pt x="6065701" y="0"/>
                    <a:pt x="6350000" y="284299"/>
                    <a:pt x="6350000" y="635000"/>
                  </a:cubicBezTo>
                  <a:lnTo>
                    <a:pt x="6350000" y="7239000"/>
                  </a:lnTo>
                  <a:cubicBezTo>
                    <a:pt x="6350000" y="7589701"/>
                    <a:pt x="6065701" y="7874000"/>
                    <a:pt x="5715000" y="7874000"/>
                  </a:cubicBezTo>
                  <a:lnTo>
                    <a:pt x="635000" y="7874000"/>
                  </a:lnTo>
                  <a:cubicBezTo>
                    <a:pt x="284299" y="7874000"/>
                    <a:pt x="0" y="7589701"/>
                    <a:pt x="0" y="7239000"/>
                  </a:cubicBezTo>
                  <a:lnTo>
                    <a:pt x="0" y="635000"/>
                  </a:lnTo>
                  <a:cubicBezTo>
                    <a:pt x="0" y="284299"/>
                    <a:pt x="284299" y="0"/>
                    <a:pt x="635000" y="0"/>
                  </a:cubicBezTo>
                  <a:close/>
                </a:path>
              </a:pathLst>
            </a:custGeom>
            <a:solidFill>
              <a:srgbClr val="FFFFFF">
                <a:alpha val="69804"/>
              </a:srgbClr>
            </a:solidFill>
            <a:ln w="19050" cap="sq">
              <a:solidFill>
                <a:srgbClr val="000000">
                  <a:alpha val="69804"/>
                </a:srgbClr>
              </a:solidFill>
              <a:prstDash val="solid"/>
              <a:miter/>
            </a:ln>
          </p:spPr>
        </p:sp>
      </p:grpSp>
      <p:grpSp>
        <p:nvGrpSpPr>
          <p:cNvPr name="Group 9" id="9"/>
          <p:cNvGrpSpPr/>
          <p:nvPr/>
        </p:nvGrpSpPr>
        <p:grpSpPr>
          <a:xfrm rot="0">
            <a:off x="12763500" y="2728912"/>
            <a:ext cx="4762500" cy="5905500"/>
            <a:chOff x="0" y="0"/>
            <a:chExt cx="6350000" cy="7874000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6350000" cy="7874000"/>
            </a:xfrm>
            <a:custGeom>
              <a:avLst/>
              <a:gdLst/>
              <a:ahLst/>
              <a:cxnLst/>
              <a:rect r="r" b="b" t="t" l="l"/>
              <a:pathLst>
                <a:path h="7874000" w="6350000">
                  <a:moveTo>
                    <a:pt x="635000" y="0"/>
                  </a:moveTo>
                  <a:lnTo>
                    <a:pt x="5715000" y="0"/>
                  </a:lnTo>
                  <a:cubicBezTo>
                    <a:pt x="6065701" y="0"/>
                    <a:pt x="6350000" y="284299"/>
                    <a:pt x="6350000" y="635000"/>
                  </a:cubicBezTo>
                  <a:lnTo>
                    <a:pt x="6350000" y="7239000"/>
                  </a:lnTo>
                  <a:cubicBezTo>
                    <a:pt x="6350000" y="7589701"/>
                    <a:pt x="6065701" y="7874000"/>
                    <a:pt x="5715000" y="7874000"/>
                  </a:cubicBezTo>
                  <a:lnTo>
                    <a:pt x="635000" y="7874000"/>
                  </a:lnTo>
                  <a:cubicBezTo>
                    <a:pt x="284299" y="7874000"/>
                    <a:pt x="0" y="7589701"/>
                    <a:pt x="0" y="7239000"/>
                  </a:cubicBezTo>
                  <a:lnTo>
                    <a:pt x="0" y="635000"/>
                  </a:lnTo>
                  <a:cubicBezTo>
                    <a:pt x="0" y="284299"/>
                    <a:pt x="284299" y="0"/>
                    <a:pt x="635000" y="0"/>
                  </a:cubicBezTo>
                  <a:close/>
                </a:path>
              </a:pathLst>
            </a:custGeom>
            <a:solidFill>
              <a:srgbClr val="FFFFFF">
                <a:alpha val="69804"/>
              </a:srgbClr>
            </a:solidFill>
            <a:ln w="19050" cap="sq">
              <a:solidFill>
                <a:srgbClr val="000000">
                  <a:alpha val="69804"/>
                </a:srgbClr>
              </a:solidFill>
              <a:prstDash val="solid"/>
              <a:miter/>
            </a:ln>
          </p:spPr>
        </p:sp>
      </p:grpSp>
      <p:sp>
        <p:nvSpPr>
          <p:cNvPr name="TextBox 11" id="11"/>
          <p:cNvSpPr txBox="true"/>
          <p:nvPr/>
        </p:nvSpPr>
        <p:spPr>
          <a:xfrm rot="0">
            <a:off x="762000" y="933450"/>
            <a:ext cx="16764000" cy="10953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7200"/>
              </a:lnSpc>
              <a:spcBef>
                <a:spcPct val="0"/>
              </a:spcBef>
            </a:pPr>
            <a:r>
              <a:rPr lang="en-US" b="true" sz="6000" strike="noStrike" u="none">
                <a:solidFill>
                  <a:srgbClr val="103E37"/>
                </a:solidFill>
                <a:latin typeface="Agrandir Bold"/>
                <a:ea typeface="Agrandir Bold"/>
                <a:cs typeface="Agrandir Bold"/>
                <a:sym typeface="Agrandir Bold"/>
              </a:rPr>
              <a:t>The Three Components of Metacognition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1047750" y="2971800"/>
            <a:ext cx="4191000" cy="3333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2656"/>
              </a:lnSpc>
              <a:spcBef>
                <a:spcPct val="0"/>
              </a:spcBef>
            </a:pPr>
            <a:r>
              <a:rPr lang="en-US" b="true" sz="2213" strike="noStrike" u="none">
                <a:solidFill>
                  <a:srgbClr val="3C6E71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Knowledge of Your Thinking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7048500" y="2952750"/>
            <a:ext cx="4191000" cy="3714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2950"/>
              </a:lnSpc>
              <a:spcBef>
                <a:spcPct val="0"/>
              </a:spcBef>
            </a:pPr>
            <a:r>
              <a:rPr lang="en-US" b="true" sz="2458" strike="noStrike" u="none">
                <a:solidFill>
                  <a:srgbClr val="3C6E71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Monitoring Your Thinking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13049250" y="2971800"/>
            <a:ext cx="4191000" cy="3333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2693"/>
              </a:lnSpc>
              <a:spcBef>
                <a:spcPct val="0"/>
              </a:spcBef>
            </a:pPr>
            <a:r>
              <a:rPr lang="en-US" b="true" sz="2244" strike="noStrike" u="none">
                <a:solidFill>
                  <a:srgbClr val="3C6E71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Regulation of Your Thinking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7048500" y="3600450"/>
            <a:ext cx="4191000" cy="379651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369642" indent="-184821" lvl="1">
              <a:lnSpc>
                <a:spcPts val="2396"/>
              </a:lnSpc>
              <a:buFont typeface="Arial"/>
              <a:buChar char="•"/>
            </a:pPr>
            <a:r>
              <a:rPr lang="en-US" sz="1712" strike="noStrike" u="none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Noticing your thoughts while they are happening.</a:t>
            </a:r>
          </a:p>
          <a:p>
            <a:pPr algn="l">
              <a:lnSpc>
                <a:spcPts val="2396"/>
              </a:lnSpc>
            </a:pPr>
          </a:p>
          <a:p>
            <a:pPr algn="l" marL="369642" indent="-184821" lvl="1">
              <a:lnSpc>
                <a:spcPts val="2396"/>
              </a:lnSpc>
              <a:buFont typeface="Arial"/>
              <a:buChar char="•"/>
            </a:pPr>
            <a:r>
              <a:rPr lang="en-US" sz="1712" strike="noStrike" u="none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Catching yourself in real time before reacting</a:t>
            </a:r>
          </a:p>
          <a:p>
            <a:pPr algn="l">
              <a:lnSpc>
                <a:spcPts val="2396"/>
              </a:lnSpc>
            </a:pPr>
          </a:p>
          <a:p>
            <a:pPr algn="l" marL="369642" indent="-184821" lvl="1">
              <a:lnSpc>
                <a:spcPts val="2396"/>
              </a:lnSpc>
              <a:buFont typeface="Arial"/>
              <a:buChar char="•"/>
            </a:pPr>
            <a:r>
              <a:rPr lang="en-US" sz="1712" strike="noStrike" u="none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Asking, “What am I assuming right now?”</a:t>
            </a:r>
          </a:p>
          <a:p>
            <a:pPr algn="l">
              <a:lnSpc>
                <a:spcPts val="2396"/>
              </a:lnSpc>
            </a:pPr>
          </a:p>
          <a:p>
            <a:pPr algn="l" marL="369642" indent="-184821" lvl="1">
              <a:lnSpc>
                <a:spcPts val="2396"/>
              </a:lnSpc>
              <a:buFont typeface="Arial"/>
              <a:buChar char="•"/>
            </a:pPr>
            <a:r>
              <a:rPr lang="en-US" sz="1712" strike="noStrike" u="none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Noticing when stress is narrowing your focus or speeding up your interpretation</a:t>
            </a:r>
          </a:p>
          <a:p>
            <a:pPr algn="l">
              <a:lnSpc>
                <a:spcPts val="2239"/>
              </a:lnSpc>
            </a:pPr>
          </a:p>
        </p:txBody>
      </p:sp>
      <p:sp>
        <p:nvSpPr>
          <p:cNvPr name="TextBox 16" id="16"/>
          <p:cNvSpPr txBox="true"/>
          <p:nvPr/>
        </p:nvSpPr>
        <p:spPr>
          <a:xfrm rot="0">
            <a:off x="1047750" y="3600450"/>
            <a:ext cx="4191000" cy="409178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369642" indent="-184821" lvl="1">
              <a:lnSpc>
                <a:spcPts val="2396"/>
              </a:lnSpc>
              <a:buFont typeface="Arial"/>
              <a:buChar char="•"/>
            </a:pPr>
            <a:r>
              <a:rPr lang="en-US" sz="1712" strike="noStrike" u="none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Understanding how your mind tends to process information.</a:t>
            </a:r>
          </a:p>
          <a:p>
            <a:pPr algn="l">
              <a:lnSpc>
                <a:spcPts val="2396"/>
              </a:lnSpc>
            </a:pPr>
          </a:p>
          <a:p>
            <a:pPr algn="l" marL="369642" indent="-184821" lvl="1">
              <a:lnSpc>
                <a:spcPts val="2396"/>
              </a:lnSpc>
              <a:buFont typeface="Arial"/>
              <a:buChar char="•"/>
            </a:pPr>
            <a:r>
              <a:rPr lang="en-US" sz="1712" strike="noStrike" u="none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Recognizing your thought patterns, assumptions, and mental habits</a:t>
            </a:r>
          </a:p>
          <a:p>
            <a:pPr algn="l">
              <a:lnSpc>
                <a:spcPts val="2396"/>
              </a:lnSpc>
            </a:pPr>
          </a:p>
          <a:p>
            <a:pPr algn="l" marL="369642" indent="-184821" lvl="1">
              <a:lnSpc>
                <a:spcPts val="2396"/>
              </a:lnSpc>
              <a:buFont typeface="Arial"/>
              <a:buChar char="•"/>
            </a:pPr>
            <a:r>
              <a:rPr lang="en-US" sz="1712" strike="noStrike" u="none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Knowing what situations tend to trigger stress, defensiveness, or overthinking</a:t>
            </a:r>
          </a:p>
          <a:p>
            <a:pPr algn="l">
              <a:lnSpc>
                <a:spcPts val="2396"/>
              </a:lnSpc>
            </a:pPr>
          </a:p>
          <a:p>
            <a:pPr algn="l" marL="369642" indent="-184821" lvl="1">
              <a:lnSpc>
                <a:spcPts val="2396"/>
              </a:lnSpc>
              <a:buFont typeface="Arial"/>
              <a:buChar char="•"/>
            </a:pPr>
            <a:r>
              <a:rPr lang="en-US" sz="1712" strike="noStrike" u="none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Understanding that your perception is shaped by past experiences, roles, and pressure</a:t>
            </a:r>
          </a:p>
          <a:p>
            <a:pPr algn="l">
              <a:lnSpc>
                <a:spcPts val="2239"/>
              </a:lnSpc>
            </a:pPr>
          </a:p>
        </p:txBody>
      </p:sp>
      <p:sp>
        <p:nvSpPr>
          <p:cNvPr name="TextBox 17" id="17"/>
          <p:cNvSpPr txBox="true"/>
          <p:nvPr/>
        </p:nvSpPr>
        <p:spPr>
          <a:xfrm rot="0">
            <a:off x="13049250" y="3600450"/>
            <a:ext cx="4191000" cy="292836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369189" indent="-184594" lvl="1">
              <a:lnSpc>
                <a:spcPts val="2394"/>
              </a:lnSpc>
              <a:spcBef>
                <a:spcPct val="0"/>
              </a:spcBef>
              <a:buFont typeface="Arial"/>
              <a:buChar char="•"/>
            </a:pPr>
            <a:r>
              <a:rPr lang="en-US" sz="1710" strike="noStrike" u="none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Choosing how to adjust your thoughts, response, or next step.</a:t>
            </a:r>
          </a:p>
          <a:p>
            <a:pPr algn="l">
              <a:lnSpc>
                <a:spcPts val="2394"/>
              </a:lnSpc>
              <a:spcBef>
                <a:spcPct val="0"/>
              </a:spcBef>
            </a:pPr>
          </a:p>
          <a:p>
            <a:pPr algn="l" marL="369189" indent="-184594" lvl="1">
              <a:lnSpc>
                <a:spcPts val="2394"/>
              </a:lnSpc>
              <a:spcBef>
                <a:spcPct val="0"/>
              </a:spcBef>
              <a:buFont typeface="Arial"/>
              <a:buChar char="•"/>
            </a:pPr>
            <a:r>
              <a:rPr lang="en-US" sz="1710" strike="noStrike" u="none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Slowing down before responding</a:t>
            </a:r>
          </a:p>
          <a:p>
            <a:pPr algn="l">
              <a:lnSpc>
                <a:spcPts val="2394"/>
              </a:lnSpc>
              <a:spcBef>
                <a:spcPct val="0"/>
              </a:spcBef>
            </a:pPr>
          </a:p>
          <a:p>
            <a:pPr algn="l" marL="369189" indent="-184594" lvl="1">
              <a:lnSpc>
                <a:spcPts val="2394"/>
              </a:lnSpc>
              <a:spcBef>
                <a:spcPct val="0"/>
              </a:spcBef>
              <a:buFont typeface="Arial"/>
              <a:buChar char="•"/>
            </a:pPr>
            <a:r>
              <a:rPr lang="en-US" sz="1710" strike="noStrike" u="none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Separating what actually happened from the story you are telling yourself</a:t>
            </a:r>
          </a:p>
          <a:p>
            <a:pPr algn="l">
              <a:lnSpc>
                <a:spcPts val="2394"/>
              </a:lnSpc>
              <a:spcBef>
                <a:spcPct val="0"/>
              </a:spcBef>
            </a:pPr>
          </a:p>
          <a:p>
            <a:pPr algn="l" marL="369189" indent="-184594" lvl="1">
              <a:lnSpc>
                <a:spcPts val="2394"/>
              </a:lnSpc>
              <a:spcBef>
                <a:spcPct val="0"/>
              </a:spcBef>
              <a:buFont typeface="Arial"/>
              <a:buChar char="•"/>
            </a:pPr>
            <a:r>
              <a:rPr lang="en-US" sz="1710" strike="noStrike" u="none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Reframing, seeking clarity, or choosing a more effective response</a:t>
            </a:r>
          </a:p>
        </p:txBody>
      </p:sp>
      <p:grpSp>
        <p:nvGrpSpPr>
          <p:cNvPr name="Group 18" id="18"/>
          <p:cNvGrpSpPr/>
          <p:nvPr/>
        </p:nvGrpSpPr>
        <p:grpSpPr>
          <a:xfrm rot="0">
            <a:off x="952500" y="8048625"/>
            <a:ext cx="4381500" cy="613649"/>
            <a:chOff x="0" y="0"/>
            <a:chExt cx="5842000" cy="818199"/>
          </a:xfrm>
        </p:grpSpPr>
        <p:sp>
          <p:nvSpPr>
            <p:cNvPr name="Freeform 19" id="19"/>
            <p:cNvSpPr/>
            <p:nvPr/>
          </p:nvSpPr>
          <p:spPr>
            <a:xfrm flipH="false" flipV="false" rot="0">
              <a:off x="0" y="0"/>
              <a:ext cx="5842000" cy="818199"/>
            </a:xfrm>
            <a:custGeom>
              <a:avLst/>
              <a:gdLst/>
              <a:ahLst/>
              <a:cxnLst/>
              <a:rect r="r" b="b" t="t" l="l"/>
              <a:pathLst>
                <a:path h="818199" w="5842000">
                  <a:moveTo>
                    <a:pt x="5524500" y="0"/>
                  </a:moveTo>
                  <a:cubicBezTo>
                    <a:pt x="5699851" y="0"/>
                    <a:pt x="5842000" y="183160"/>
                    <a:pt x="5842000" y="409099"/>
                  </a:cubicBezTo>
                  <a:cubicBezTo>
                    <a:pt x="5842000" y="635039"/>
                    <a:pt x="5699851" y="818199"/>
                    <a:pt x="5524500" y="818199"/>
                  </a:cubicBezTo>
                  <a:lnTo>
                    <a:pt x="317500" y="818199"/>
                  </a:lnTo>
                  <a:cubicBezTo>
                    <a:pt x="142150" y="818199"/>
                    <a:pt x="0" y="635039"/>
                    <a:pt x="0" y="409099"/>
                  </a:cubicBezTo>
                  <a:cubicBezTo>
                    <a:pt x="0" y="183160"/>
                    <a:pt x="142150" y="0"/>
                    <a:pt x="317500" y="0"/>
                  </a:cubicBezTo>
                  <a:close/>
                </a:path>
              </a:pathLst>
            </a:custGeom>
            <a:solidFill>
              <a:srgbClr val="3C6E71"/>
            </a:solidFill>
          </p:spPr>
        </p:sp>
      </p:grpSp>
      <p:grpSp>
        <p:nvGrpSpPr>
          <p:cNvPr name="Group 20" id="20"/>
          <p:cNvGrpSpPr/>
          <p:nvPr/>
        </p:nvGrpSpPr>
        <p:grpSpPr>
          <a:xfrm rot="0">
            <a:off x="6953250" y="8048625"/>
            <a:ext cx="4381500" cy="619125"/>
            <a:chOff x="0" y="0"/>
            <a:chExt cx="5842000" cy="825500"/>
          </a:xfrm>
        </p:grpSpPr>
        <p:sp>
          <p:nvSpPr>
            <p:cNvPr name="Freeform 21" id="21"/>
            <p:cNvSpPr/>
            <p:nvPr/>
          </p:nvSpPr>
          <p:spPr>
            <a:xfrm flipH="false" flipV="false" rot="0">
              <a:off x="0" y="0"/>
              <a:ext cx="5842000" cy="825500"/>
            </a:xfrm>
            <a:custGeom>
              <a:avLst/>
              <a:gdLst/>
              <a:ahLst/>
              <a:cxnLst/>
              <a:rect r="r" b="b" t="t" l="l"/>
              <a:pathLst>
                <a:path h="825500" w="5842000">
                  <a:moveTo>
                    <a:pt x="5524500" y="0"/>
                  </a:moveTo>
                  <a:cubicBezTo>
                    <a:pt x="5699851" y="0"/>
                    <a:pt x="5842000" y="184794"/>
                    <a:pt x="5842000" y="412750"/>
                  </a:cubicBezTo>
                  <a:cubicBezTo>
                    <a:pt x="5842000" y="640706"/>
                    <a:pt x="5699851" y="825500"/>
                    <a:pt x="5524500" y="825500"/>
                  </a:cubicBezTo>
                  <a:lnTo>
                    <a:pt x="317500" y="825500"/>
                  </a:lnTo>
                  <a:cubicBezTo>
                    <a:pt x="142150" y="825500"/>
                    <a:pt x="0" y="640706"/>
                    <a:pt x="0" y="412750"/>
                  </a:cubicBezTo>
                  <a:cubicBezTo>
                    <a:pt x="0" y="184794"/>
                    <a:pt x="142150" y="0"/>
                    <a:pt x="317500" y="0"/>
                  </a:cubicBezTo>
                  <a:close/>
                </a:path>
              </a:pathLst>
            </a:custGeom>
            <a:solidFill>
              <a:srgbClr val="3C6E71"/>
            </a:solidFill>
          </p:spPr>
        </p:sp>
      </p:grpSp>
      <p:grpSp>
        <p:nvGrpSpPr>
          <p:cNvPr name="Group 22" id="22"/>
          <p:cNvGrpSpPr/>
          <p:nvPr/>
        </p:nvGrpSpPr>
        <p:grpSpPr>
          <a:xfrm rot="0">
            <a:off x="12954000" y="8048625"/>
            <a:ext cx="4381500" cy="619125"/>
            <a:chOff x="0" y="0"/>
            <a:chExt cx="5842000" cy="825500"/>
          </a:xfrm>
        </p:grpSpPr>
        <p:sp>
          <p:nvSpPr>
            <p:cNvPr name="Freeform 23" id="23"/>
            <p:cNvSpPr/>
            <p:nvPr/>
          </p:nvSpPr>
          <p:spPr>
            <a:xfrm flipH="false" flipV="false" rot="0">
              <a:off x="0" y="0"/>
              <a:ext cx="5842000" cy="825500"/>
            </a:xfrm>
            <a:custGeom>
              <a:avLst/>
              <a:gdLst/>
              <a:ahLst/>
              <a:cxnLst/>
              <a:rect r="r" b="b" t="t" l="l"/>
              <a:pathLst>
                <a:path h="825500" w="5842000">
                  <a:moveTo>
                    <a:pt x="5524500" y="0"/>
                  </a:moveTo>
                  <a:cubicBezTo>
                    <a:pt x="5699851" y="0"/>
                    <a:pt x="5842000" y="184794"/>
                    <a:pt x="5842000" y="412750"/>
                  </a:cubicBezTo>
                  <a:cubicBezTo>
                    <a:pt x="5842000" y="640706"/>
                    <a:pt x="5699851" y="825500"/>
                    <a:pt x="5524500" y="825500"/>
                  </a:cubicBezTo>
                  <a:lnTo>
                    <a:pt x="317500" y="825500"/>
                  </a:lnTo>
                  <a:cubicBezTo>
                    <a:pt x="142150" y="825500"/>
                    <a:pt x="0" y="640706"/>
                    <a:pt x="0" y="412750"/>
                  </a:cubicBezTo>
                  <a:cubicBezTo>
                    <a:pt x="0" y="184794"/>
                    <a:pt x="142150" y="0"/>
                    <a:pt x="317500" y="0"/>
                  </a:cubicBezTo>
                  <a:close/>
                </a:path>
              </a:pathLst>
            </a:custGeom>
            <a:solidFill>
              <a:srgbClr val="3C6E71"/>
            </a:solidFill>
          </p:spPr>
        </p:sp>
      </p:grpSp>
      <p:sp>
        <p:nvSpPr>
          <p:cNvPr name="TextBox 24" id="24"/>
          <p:cNvSpPr txBox="true"/>
          <p:nvPr/>
        </p:nvSpPr>
        <p:spPr>
          <a:xfrm rot="0">
            <a:off x="952500" y="8210550"/>
            <a:ext cx="4381500" cy="2641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2239"/>
              </a:lnSpc>
              <a:spcBef>
                <a:spcPct val="0"/>
              </a:spcBef>
            </a:pPr>
            <a:r>
              <a:rPr lang="en-US" sz="1599" i="true" strike="noStrike" u="none">
                <a:solidFill>
                  <a:srgbClr val="FFFFFF"/>
                </a:solidFill>
                <a:latin typeface="Open Sans 1 Italics"/>
                <a:ea typeface="Open Sans 1 Italics"/>
                <a:cs typeface="Open Sans 1 Italics"/>
                <a:sym typeface="Open Sans 1 Italics"/>
              </a:rPr>
              <a:t>"I know how my mind tends to work."</a:t>
            </a:r>
          </a:p>
        </p:txBody>
      </p:sp>
      <p:sp>
        <p:nvSpPr>
          <p:cNvPr name="TextBox 25" id="25"/>
          <p:cNvSpPr txBox="true"/>
          <p:nvPr/>
        </p:nvSpPr>
        <p:spPr>
          <a:xfrm rot="0">
            <a:off x="12954000" y="8210550"/>
            <a:ext cx="4381500" cy="2641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2239"/>
              </a:lnSpc>
              <a:spcBef>
                <a:spcPct val="0"/>
              </a:spcBef>
            </a:pPr>
            <a:r>
              <a:rPr lang="en-US" sz="1599" i="true" strike="noStrike" u="none">
                <a:solidFill>
                  <a:srgbClr val="FFFFFF"/>
                </a:solidFill>
                <a:latin typeface="Open Sans 1 Italics"/>
                <a:ea typeface="Open Sans 1 Italics"/>
                <a:cs typeface="Open Sans 1 Italics"/>
                <a:sym typeface="Open Sans 1 Italics"/>
              </a:rPr>
              <a:t>"I can pause, adjust, and respond thoughtfully."</a:t>
            </a:r>
          </a:p>
        </p:txBody>
      </p:sp>
      <p:sp>
        <p:nvSpPr>
          <p:cNvPr name="TextBox 26" id="26"/>
          <p:cNvSpPr txBox="true"/>
          <p:nvPr/>
        </p:nvSpPr>
        <p:spPr>
          <a:xfrm rot="0">
            <a:off x="6953250" y="8210550"/>
            <a:ext cx="4381500" cy="2641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2239"/>
              </a:lnSpc>
              <a:spcBef>
                <a:spcPct val="0"/>
              </a:spcBef>
            </a:pPr>
            <a:r>
              <a:rPr lang="en-US" sz="1599" i="true" strike="noStrike" u="none">
                <a:solidFill>
                  <a:srgbClr val="FFFFFF"/>
                </a:solidFill>
                <a:latin typeface="Open Sans 1 Italics"/>
                <a:ea typeface="Open Sans 1 Italics"/>
                <a:cs typeface="Open Sans 1 Italics"/>
                <a:sym typeface="Open Sans 1 Italics"/>
              </a:rPr>
              <a:t>"I can notice what my mind is doing."</a:t>
            </a:r>
          </a:p>
        </p:txBody>
      </p:sp>
      <p:sp>
        <p:nvSpPr>
          <p:cNvPr name="Freeform 27" id="27"/>
          <p:cNvSpPr/>
          <p:nvPr/>
        </p:nvSpPr>
        <p:spPr>
          <a:xfrm flipH="false" flipV="false" rot="0">
            <a:off x="8763000" y="8896350"/>
            <a:ext cx="762000" cy="762000"/>
          </a:xfrm>
          <a:custGeom>
            <a:avLst/>
            <a:gdLst/>
            <a:ahLst/>
            <a:cxnLst/>
            <a:rect r="r" b="b" t="t" l="l"/>
            <a:pathLst>
              <a:path h="762000" w="762000">
                <a:moveTo>
                  <a:pt x="0" y="0"/>
                </a:moveTo>
                <a:lnTo>
                  <a:pt x="762000" y="0"/>
                </a:lnTo>
                <a:lnTo>
                  <a:pt x="762000" y="762000"/>
                </a:lnTo>
                <a:lnTo>
                  <a:pt x="0" y="762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AutoShape 28" id="28"/>
          <p:cNvSpPr/>
          <p:nvPr/>
        </p:nvSpPr>
        <p:spPr>
          <a:xfrm>
            <a:off x="952500" y="2343150"/>
            <a:ext cx="16383000" cy="0"/>
          </a:xfrm>
          <a:prstGeom prst="line">
            <a:avLst/>
          </a:prstGeom>
          <a:ln cap="flat" w="9525">
            <a:solidFill>
              <a:srgbClr val="33565A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Freeform 29" id="29"/>
          <p:cNvSpPr/>
          <p:nvPr/>
        </p:nvSpPr>
        <p:spPr>
          <a:xfrm flipH="false" flipV="false" rot="0">
            <a:off x="2601686" y="8972550"/>
            <a:ext cx="762000" cy="762000"/>
          </a:xfrm>
          <a:custGeom>
            <a:avLst/>
            <a:gdLst/>
            <a:ahLst/>
            <a:cxnLst/>
            <a:rect r="r" b="b" t="t" l="l"/>
            <a:pathLst>
              <a:path h="762000" w="762000">
                <a:moveTo>
                  <a:pt x="0" y="0"/>
                </a:moveTo>
                <a:lnTo>
                  <a:pt x="762000" y="0"/>
                </a:lnTo>
                <a:lnTo>
                  <a:pt x="762000" y="762000"/>
                </a:lnTo>
                <a:lnTo>
                  <a:pt x="0" y="762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30" id="30"/>
          <p:cNvSpPr/>
          <p:nvPr/>
        </p:nvSpPr>
        <p:spPr>
          <a:xfrm flipH="false" flipV="false" rot="0">
            <a:off x="14925675" y="8877300"/>
            <a:ext cx="762000" cy="762000"/>
          </a:xfrm>
          <a:custGeom>
            <a:avLst/>
            <a:gdLst/>
            <a:ahLst/>
            <a:cxnLst/>
            <a:rect r="r" b="b" t="t" l="l"/>
            <a:pathLst>
              <a:path h="762000" w="762000">
                <a:moveTo>
                  <a:pt x="0" y="0"/>
                </a:moveTo>
                <a:lnTo>
                  <a:pt x="762000" y="0"/>
                </a:lnTo>
                <a:lnTo>
                  <a:pt x="762000" y="762000"/>
                </a:lnTo>
                <a:lnTo>
                  <a:pt x="0" y="762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6F7E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381000" y="388025"/>
            <a:ext cx="17526000" cy="9525000"/>
            <a:chOff x="0" y="0"/>
            <a:chExt cx="23368000" cy="12700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3368000" cy="12700000"/>
            </a:xfrm>
            <a:custGeom>
              <a:avLst/>
              <a:gdLst/>
              <a:ahLst/>
              <a:cxnLst/>
              <a:rect r="r" b="b" t="t" l="l"/>
              <a:pathLst>
                <a:path h="12700000" w="23368000">
                  <a:moveTo>
                    <a:pt x="1270000" y="0"/>
                  </a:moveTo>
                  <a:lnTo>
                    <a:pt x="22098000" y="0"/>
                  </a:lnTo>
                  <a:cubicBezTo>
                    <a:pt x="22799402" y="0"/>
                    <a:pt x="23368000" y="568598"/>
                    <a:pt x="23368000" y="1270000"/>
                  </a:cubicBezTo>
                  <a:lnTo>
                    <a:pt x="23368000" y="11430000"/>
                  </a:lnTo>
                  <a:cubicBezTo>
                    <a:pt x="23368000" y="12131401"/>
                    <a:pt x="22799402" y="12700000"/>
                    <a:pt x="22098000" y="12700000"/>
                  </a:cubicBezTo>
                  <a:lnTo>
                    <a:pt x="1270000" y="12700000"/>
                  </a:lnTo>
                  <a:cubicBezTo>
                    <a:pt x="568598" y="12700000"/>
                    <a:pt x="0" y="12131401"/>
                    <a:pt x="0" y="11430000"/>
                  </a:cubicBezTo>
                  <a:lnTo>
                    <a:pt x="0" y="1270000"/>
                  </a:lnTo>
                  <a:cubicBezTo>
                    <a:pt x="0" y="568598"/>
                    <a:pt x="568598" y="0"/>
                    <a:pt x="1270000" y="0"/>
                  </a:cubicBezTo>
                  <a:close/>
                </a:path>
              </a:pathLst>
            </a:custGeom>
            <a:solidFill>
              <a:srgbClr val="FFFFFF"/>
            </a:solidFill>
            <a:ln w="28575" cap="sq">
              <a:solidFill>
                <a:srgbClr val="33565A"/>
              </a:solidFill>
              <a:prstDash val="solid"/>
              <a:miter/>
            </a:ln>
          </p:spPr>
        </p:sp>
      </p:grpSp>
      <p:sp>
        <p:nvSpPr>
          <p:cNvPr name="Freeform 4" id="4"/>
          <p:cNvSpPr/>
          <p:nvPr/>
        </p:nvSpPr>
        <p:spPr>
          <a:xfrm flipH="false" flipV="false" rot="-863754">
            <a:off x="-3725347" y="1305466"/>
            <a:ext cx="8795254" cy="11204145"/>
          </a:xfrm>
          <a:custGeom>
            <a:avLst/>
            <a:gdLst/>
            <a:ahLst/>
            <a:cxnLst/>
            <a:rect r="r" b="b" t="t" l="l"/>
            <a:pathLst>
              <a:path h="11204145" w="8795254">
                <a:moveTo>
                  <a:pt x="0" y="0"/>
                </a:moveTo>
                <a:lnTo>
                  <a:pt x="8795253" y="0"/>
                </a:lnTo>
                <a:lnTo>
                  <a:pt x="8795253" y="11204144"/>
                </a:lnTo>
                <a:lnTo>
                  <a:pt x="0" y="1120414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9999"/>
            </a:blip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1047750" y="1350307"/>
            <a:ext cx="16126415" cy="98564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6384"/>
              </a:lnSpc>
              <a:spcBef>
                <a:spcPct val="0"/>
              </a:spcBef>
            </a:pPr>
            <a:r>
              <a:rPr lang="en-US" b="true" sz="5600" spc="-140">
                <a:solidFill>
                  <a:srgbClr val="103E37"/>
                </a:solidFill>
                <a:latin typeface="Agrandir Bold"/>
                <a:ea typeface="Agrandir Bold"/>
                <a:cs typeface="Agrandir Bold"/>
                <a:sym typeface="Agrandir Bold"/>
              </a:rPr>
              <a:t>Mental Model One: </a:t>
            </a:r>
            <a:r>
              <a:rPr lang="en-US" b="true" sz="5600" spc="-140" strike="noStrike" u="none">
                <a:solidFill>
                  <a:srgbClr val="103E37"/>
                </a:solidFill>
                <a:latin typeface="Agrandir Bold"/>
                <a:ea typeface="Agrandir Bold"/>
                <a:cs typeface="Agrandir Bold"/>
                <a:sym typeface="Agrandir Bold"/>
              </a:rPr>
              <a:t>What Shapes Your Lens?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1132885" y="2327910"/>
            <a:ext cx="14182689" cy="3962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3359"/>
              </a:lnSpc>
              <a:spcBef>
                <a:spcPct val="0"/>
              </a:spcBef>
            </a:pPr>
            <a:r>
              <a:rPr lang="en-US" b="true" sz="2400">
                <a:solidFill>
                  <a:srgbClr val="3C6E71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Y</a:t>
            </a:r>
            <a:r>
              <a:rPr lang="en-US" b="true" sz="2400" strike="noStrike" u="none">
                <a:solidFill>
                  <a:srgbClr val="3C6E71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o</a:t>
            </a:r>
            <a:r>
              <a:rPr lang="en-US" b="true" sz="2400" strike="noStrike" u="none">
                <a:solidFill>
                  <a:srgbClr val="3C6E71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ur le</a:t>
            </a:r>
            <a:r>
              <a:rPr lang="en-US" b="true" sz="2400" strike="noStrike" u="none">
                <a:solidFill>
                  <a:srgbClr val="3C6E71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n</a:t>
            </a:r>
            <a:r>
              <a:rPr lang="en-US" b="true" sz="2400" strike="noStrike" u="none">
                <a:solidFill>
                  <a:srgbClr val="3C6E71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s </a:t>
            </a:r>
            <a:r>
              <a:rPr lang="en-US" b="true" sz="2400" strike="noStrike" u="none">
                <a:solidFill>
                  <a:srgbClr val="3C6E71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i</a:t>
            </a:r>
            <a:r>
              <a:rPr lang="en-US" b="true" sz="2400" strike="noStrike" u="none">
                <a:solidFill>
                  <a:srgbClr val="3C6E71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s </a:t>
            </a:r>
            <a:r>
              <a:rPr lang="en-US" b="true" sz="2400" strike="noStrike" u="none">
                <a:solidFill>
                  <a:srgbClr val="3C6E71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t</a:t>
            </a:r>
            <a:r>
              <a:rPr lang="en-US" b="true" sz="2400" strike="noStrike" u="none">
                <a:solidFill>
                  <a:srgbClr val="3C6E71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he</a:t>
            </a:r>
            <a:r>
              <a:rPr lang="en-US" b="true" sz="2400" strike="noStrike" u="none">
                <a:solidFill>
                  <a:srgbClr val="3C6E71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 in</a:t>
            </a:r>
            <a:r>
              <a:rPr lang="en-US" b="true" sz="2400" strike="noStrike" u="none">
                <a:solidFill>
                  <a:srgbClr val="3C6E71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ternal</a:t>
            </a:r>
            <a:r>
              <a:rPr lang="en-US" b="true" sz="2400" strike="noStrike" u="none">
                <a:solidFill>
                  <a:srgbClr val="3C6E71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 </a:t>
            </a:r>
            <a:r>
              <a:rPr lang="en-US" b="true" sz="2400" strike="noStrike" u="none">
                <a:solidFill>
                  <a:srgbClr val="3C6E71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fr</a:t>
            </a:r>
            <a:r>
              <a:rPr lang="en-US" b="true" sz="2400" strike="noStrike" u="none">
                <a:solidFill>
                  <a:srgbClr val="3C6E71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a</a:t>
            </a:r>
            <a:r>
              <a:rPr lang="en-US" b="true" sz="2400" strike="noStrike" u="none">
                <a:solidFill>
                  <a:srgbClr val="3C6E71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mew</a:t>
            </a:r>
            <a:r>
              <a:rPr lang="en-US" b="true" sz="2400" strike="noStrike" u="none">
                <a:solidFill>
                  <a:srgbClr val="3C6E71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o</a:t>
            </a:r>
            <a:r>
              <a:rPr lang="en-US" b="true" sz="2400" strike="noStrike" u="none">
                <a:solidFill>
                  <a:srgbClr val="3C6E71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rk</a:t>
            </a:r>
            <a:r>
              <a:rPr lang="en-US" b="true" sz="2400" strike="noStrike" u="none">
                <a:solidFill>
                  <a:srgbClr val="3C6E71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 </a:t>
            </a:r>
            <a:r>
              <a:rPr lang="en-US" b="true" sz="2400" strike="noStrike" u="none">
                <a:solidFill>
                  <a:srgbClr val="3C6E71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y</a:t>
            </a:r>
            <a:r>
              <a:rPr lang="en-US" b="true" sz="2400" strike="noStrike" u="none">
                <a:solidFill>
                  <a:srgbClr val="3C6E71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o</a:t>
            </a:r>
            <a:r>
              <a:rPr lang="en-US" b="true" sz="2400" strike="noStrike" u="none">
                <a:solidFill>
                  <a:srgbClr val="3C6E71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u us</a:t>
            </a:r>
            <a:r>
              <a:rPr lang="en-US" b="true" sz="2400" strike="noStrike" u="none">
                <a:solidFill>
                  <a:srgbClr val="3C6E71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e </a:t>
            </a:r>
            <a:r>
              <a:rPr lang="en-US" b="true" sz="2400" strike="noStrike" u="none">
                <a:solidFill>
                  <a:srgbClr val="3C6E71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t</a:t>
            </a:r>
            <a:r>
              <a:rPr lang="en-US" b="true" sz="2400" strike="noStrike" u="none">
                <a:solidFill>
                  <a:srgbClr val="3C6E71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o </a:t>
            </a:r>
            <a:r>
              <a:rPr lang="en-US" b="true" sz="2400" strike="noStrike" u="none">
                <a:solidFill>
                  <a:srgbClr val="3C6E71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interp</a:t>
            </a:r>
            <a:r>
              <a:rPr lang="en-US" b="true" sz="2400" strike="noStrike" u="none">
                <a:solidFill>
                  <a:srgbClr val="3C6E71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r</a:t>
            </a:r>
            <a:r>
              <a:rPr lang="en-US" b="true" sz="2400" strike="noStrike" u="none">
                <a:solidFill>
                  <a:srgbClr val="3C6E71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et</a:t>
            </a:r>
            <a:r>
              <a:rPr lang="en-US" b="true" sz="2400" strike="noStrike" u="none">
                <a:solidFill>
                  <a:srgbClr val="3C6E71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 </a:t>
            </a:r>
            <a:r>
              <a:rPr lang="en-US" b="true" sz="2400" strike="noStrike" u="none">
                <a:solidFill>
                  <a:srgbClr val="3C6E71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w</a:t>
            </a:r>
            <a:r>
              <a:rPr lang="en-US" b="true" sz="2400" strike="noStrike" u="none">
                <a:solidFill>
                  <a:srgbClr val="3C6E71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h</a:t>
            </a:r>
            <a:r>
              <a:rPr lang="en-US" b="true" sz="2400" strike="noStrike" u="none">
                <a:solidFill>
                  <a:srgbClr val="3C6E71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at </a:t>
            </a:r>
            <a:r>
              <a:rPr lang="en-US" b="true" sz="2400" strike="noStrike" u="none">
                <a:solidFill>
                  <a:srgbClr val="3C6E71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i</a:t>
            </a:r>
            <a:r>
              <a:rPr lang="en-US" b="true" sz="2400" strike="noStrike" u="none">
                <a:solidFill>
                  <a:srgbClr val="3C6E71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s happe</a:t>
            </a:r>
            <a:r>
              <a:rPr lang="en-US" b="true" sz="2400" strike="noStrike" u="none">
                <a:solidFill>
                  <a:srgbClr val="3C6E71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ning</a:t>
            </a:r>
            <a:r>
              <a:rPr lang="en-US" b="true" sz="2400" strike="noStrike" u="none">
                <a:solidFill>
                  <a:srgbClr val="3C6E71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 around you</a:t>
            </a:r>
          </a:p>
        </p:txBody>
      </p:sp>
      <p:grpSp>
        <p:nvGrpSpPr>
          <p:cNvPr name="Group 7" id="7"/>
          <p:cNvGrpSpPr/>
          <p:nvPr/>
        </p:nvGrpSpPr>
        <p:grpSpPr>
          <a:xfrm rot="0">
            <a:off x="1047750" y="2857500"/>
            <a:ext cx="7810500" cy="3048000"/>
            <a:chOff x="0" y="0"/>
            <a:chExt cx="10414000" cy="406400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10414000" cy="4064000"/>
            </a:xfrm>
            <a:custGeom>
              <a:avLst/>
              <a:gdLst/>
              <a:ahLst/>
              <a:cxnLst/>
              <a:rect r="r" b="b" t="t" l="l"/>
              <a:pathLst>
                <a:path h="4064000" w="10414000">
                  <a:moveTo>
                    <a:pt x="499872" y="0"/>
                  </a:moveTo>
                  <a:lnTo>
                    <a:pt x="9914128" y="0"/>
                  </a:lnTo>
                  <a:cubicBezTo>
                    <a:pt x="10190200" y="0"/>
                    <a:pt x="10414000" y="181951"/>
                    <a:pt x="10414000" y="406400"/>
                  </a:cubicBezTo>
                  <a:lnTo>
                    <a:pt x="10414000" y="3657600"/>
                  </a:lnTo>
                  <a:cubicBezTo>
                    <a:pt x="10414000" y="3882049"/>
                    <a:pt x="10190200" y="4064000"/>
                    <a:pt x="9914128" y="4064000"/>
                  </a:cubicBezTo>
                  <a:lnTo>
                    <a:pt x="499872" y="4064000"/>
                  </a:lnTo>
                  <a:cubicBezTo>
                    <a:pt x="223800" y="4064000"/>
                    <a:pt x="0" y="3882049"/>
                    <a:pt x="0" y="3657600"/>
                  </a:cubicBezTo>
                  <a:lnTo>
                    <a:pt x="0" y="406400"/>
                  </a:lnTo>
                  <a:cubicBezTo>
                    <a:pt x="0" y="181951"/>
                    <a:pt x="223800" y="0"/>
                    <a:pt x="499872" y="0"/>
                  </a:cubicBezTo>
                  <a:close/>
                </a:path>
              </a:pathLst>
            </a:custGeom>
            <a:solidFill>
              <a:srgbClr val="FFFFFF">
                <a:alpha val="84706"/>
              </a:srgbClr>
            </a:solidFill>
            <a:ln w="19050" cap="sq">
              <a:solidFill>
                <a:srgbClr val="3C6E71">
                  <a:alpha val="84706"/>
                </a:srgbClr>
              </a:solidFill>
              <a:prstDash val="solid"/>
              <a:miter/>
            </a:ln>
          </p:spPr>
        </p:sp>
      </p:grpSp>
      <p:sp>
        <p:nvSpPr>
          <p:cNvPr name="TextBox 9" id="9"/>
          <p:cNvSpPr txBox="true"/>
          <p:nvPr/>
        </p:nvSpPr>
        <p:spPr>
          <a:xfrm rot="0">
            <a:off x="1285875" y="2962275"/>
            <a:ext cx="7334250" cy="3530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2859"/>
              </a:lnSpc>
              <a:spcBef>
                <a:spcPct val="0"/>
              </a:spcBef>
            </a:pPr>
            <a:r>
              <a:rPr lang="en-US" b="true" sz="2199" strike="noStrike" u="none">
                <a:solidFill>
                  <a:srgbClr val="3C6E71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The role you're used to playing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1285875" y="3708400"/>
            <a:ext cx="7334250" cy="13379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431801" indent="-215900" lvl="1">
              <a:lnSpc>
                <a:spcPts val="3640"/>
              </a:lnSpc>
              <a:buFont typeface="Arial"/>
              <a:buChar char="•"/>
            </a:pPr>
            <a:r>
              <a:rPr lang="en-US" sz="2000" strike="noStrike" u="none">
                <a:solidFill>
                  <a:srgbClr val="1B2B44"/>
                </a:solidFill>
                <a:latin typeface="Open Sans 1"/>
                <a:ea typeface="Open Sans 1"/>
                <a:cs typeface="Open Sans 1"/>
                <a:sym typeface="Open Sans 1"/>
              </a:rPr>
              <a:t>"I'm the reliable one... I just handle things."</a:t>
            </a:r>
          </a:p>
          <a:p>
            <a:pPr algn="l" marL="431801" indent="-215900" lvl="1">
              <a:lnSpc>
                <a:spcPts val="3640"/>
              </a:lnSpc>
              <a:buFont typeface="Arial"/>
              <a:buChar char="•"/>
            </a:pPr>
            <a:r>
              <a:rPr lang="en-US" sz="2000" strike="noStrike" u="none">
                <a:solidFill>
                  <a:srgbClr val="1B2B44"/>
                </a:solidFill>
                <a:latin typeface="Open Sans 1"/>
                <a:ea typeface="Open Sans 1"/>
                <a:cs typeface="Open Sans 1"/>
                <a:sym typeface="Open Sans 1"/>
              </a:rPr>
              <a:t>"If I don't do it, no one will."</a:t>
            </a:r>
          </a:p>
          <a:p>
            <a:pPr algn="l" marL="431801" indent="-215900" lvl="1">
              <a:lnSpc>
                <a:spcPts val="3640"/>
              </a:lnSpc>
              <a:buFont typeface="Arial"/>
              <a:buChar char="•"/>
            </a:pPr>
            <a:r>
              <a:rPr lang="en-US" sz="2000" strike="noStrike" u="none">
                <a:solidFill>
                  <a:srgbClr val="1B2B44"/>
                </a:solidFill>
                <a:latin typeface="Open Sans 1"/>
                <a:ea typeface="Open Sans 1"/>
                <a:cs typeface="Open Sans 1"/>
                <a:sym typeface="Open Sans 1"/>
              </a:rPr>
              <a:t>"People count on me to hold it together."</a:t>
            </a:r>
          </a:p>
        </p:txBody>
      </p:sp>
      <p:grpSp>
        <p:nvGrpSpPr>
          <p:cNvPr name="Group 11" id="11"/>
          <p:cNvGrpSpPr/>
          <p:nvPr/>
        </p:nvGrpSpPr>
        <p:grpSpPr>
          <a:xfrm rot="0">
            <a:off x="9239250" y="2857500"/>
            <a:ext cx="7810500" cy="3048000"/>
            <a:chOff x="0" y="0"/>
            <a:chExt cx="10414000" cy="4064000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10414000" cy="4064000"/>
            </a:xfrm>
            <a:custGeom>
              <a:avLst/>
              <a:gdLst/>
              <a:ahLst/>
              <a:cxnLst/>
              <a:rect r="r" b="b" t="t" l="l"/>
              <a:pathLst>
                <a:path h="4064000" w="10414000">
                  <a:moveTo>
                    <a:pt x="499872" y="0"/>
                  </a:moveTo>
                  <a:lnTo>
                    <a:pt x="9914128" y="0"/>
                  </a:lnTo>
                  <a:cubicBezTo>
                    <a:pt x="10190200" y="0"/>
                    <a:pt x="10414000" y="181951"/>
                    <a:pt x="10414000" y="406400"/>
                  </a:cubicBezTo>
                  <a:lnTo>
                    <a:pt x="10414000" y="3657600"/>
                  </a:lnTo>
                  <a:cubicBezTo>
                    <a:pt x="10414000" y="3882049"/>
                    <a:pt x="10190200" y="4064000"/>
                    <a:pt x="9914128" y="4064000"/>
                  </a:cubicBezTo>
                  <a:lnTo>
                    <a:pt x="499872" y="4064000"/>
                  </a:lnTo>
                  <a:cubicBezTo>
                    <a:pt x="223800" y="4064000"/>
                    <a:pt x="0" y="3882049"/>
                    <a:pt x="0" y="3657600"/>
                  </a:cubicBezTo>
                  <a:lnTo>
                    <a:pt x="0" y="406400"/>
                  </a:lnTo>
                  <a:cubicBezTo>
                    <a:pt x="0" y="181951"/>
                    <a:pt x="223800" y="0"/>
                    <a:pt x="499872" y="0"/>
                  </a:cubicBezTo>
                  <a:close/>
                </a:path>
              </a:pathLst>
            </a:custGeom>
            <a:solidFill>
              <a:srgbClr val="FFFFFF">
                <a:alpha val="84706"/>
              </a:srgbClr>
            </a:solidFill>
            <a:ln w="19050" cap="sq">
              <a:solidFill>
                <a:srgbClr val="3C6E71">
                  <a:alpha val="84706"/>
                </a:srgbClr>
              </a:solidFill>
              <a:prstDash val="solid"/>
              <a:miter/>
            </a:ln>
          </p:spPr>
        </p:sp>
      </p:grpSp>
      <p:sp>
        <p:nvSpPr>
          <p:cNvPr name="TextBox 13" id="13"/>
          <p:cNvSpPr txBox="true"/>
          <p:nvPr/>
        </p:nvSpPr>
        <p:spPr>
          <a:xfrm rot="0">
            <a:off x="9477375" y="2962275"/>
            <a:ext cx="7334250" cy="3530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2859"/>
              </a:lnSpc>
              <a:spcBef>
                <a:spcPct val="0"/>
              </a:spcBef>
            </a:pPr>
            <a:r>
              <a:rPr lang="en-US" b="true" sz="2199" strike="noStrike" u="none">
                <a:solidFill>
                  <a:srgbClr val="3C6E71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Your past patterns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9477375" y="3600027"/>
            <a:ext cx="7334250" cy="14732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431801" indent="-215900" lvl="1">
              <a:lnSpc>
                <a:spcPts val="4000"/>
              </a:lnSpc>
              <a:buFont typeface="Arial"/>
              <a:buChar char="•"/>
            </a:pPr>
            <a:r>
              <a:rPr lang="en-US" sz="2000" strike="noStrike" u="none">
                <a:solidFill>
                  <a:srgbClr val="1B2B44"/>
                </a:solidFill>
                <a:latin typeface="Open Sans 1"/>
                <a:ea typeface="Open Sans 1"/>
                <a:cs typeface="Open Sans 1"/>
                <a:sym typeface="Open Sans 1"/>
              </a:rPr>
              <a:t>"I've always been the one who says yes."</a:t>
            </a:r>
          </a:p>
          <a:p>
            <a:pPr algn="l" marL="431801" indent="-215900" lvl="1">
              <a:lnSpc>
                <a:spcPts val="4000"/>
              </a:lnSpc>
              <a:buFont typeface="Arial"/>
              <a:buChar char="•"/>
            </a:pPr>
            <a:r>
              <a:rPr lang="en-US" sz="2000" strike="noStrike" u="none">
                <a:solidFill>
                  <a:srgbClr val="1B2B44"/>
                </a:solidFill>
                <a:latin typeface="Open Sans 1"/>
                <a:ea typeface="Open Sans 1"/>
                <a:cs typeface="Open Sans 1"/>
                <a:sym typeface="Open Sans 1"/>
              </a:rPr>
              <a:t>"I learned early that my needs come last."</a:t>
            </a:r>
          </a:p>
          <a:p>
            <a:pPr algn="l" marL="431801" indent="-215900" lvl="1">
              <a:lnSpc>
                <a:spcPts val="4000"/>
              </a:lnSpc>
              <a:buFont typeface="Arial"/>
              <a:buChar char="•"/>
            </a:pPr>
            <a:r>
              <a:rPr lang="en-US" sz="2000" strike="noStrike" u="none">
                <a:solidFill>
                  <a:srgbClr val="1B2B44"/>
                </a:solidFill>
                <a:latin typeface="Open Sans 1"/>
                <a:ea typeface="Open Sans 1"/>
                <a:cs typeface="Open Sans 1"/>
                <a:sym typeface="Open Sans 1"/>
              </a:rPr>
              <a:t>"Saying no has never felt safe for me."</a:t>
            </a:r>
          </a:p>
        </p:txBody>
      </p:sp>
      <p:grpSp>
        <p:nvGrpSpPr>
          <p:cNvPr name="Group 15" id="15"/>
          <p:cNvGrpSpPr/>
          <p:nvPr/>
        </p:nvGrpSpPr>
        <p:grpSpPr>
          <a:xfrm rot="0">
            <a:off x="1047750" y="6286500"/>
            <a:ext cx="7810500" cy="3048000"/>
            <a:chOff x="0" y="0"/>
            <a:chExt cx="10414000" cy="4064000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10414000" cy="4064000"/>
            </a:xfrm>
            <a:custGeom>
              <a:avLst/>
              <a:gdLst/>
              <a:ahLst/>
              <a:cxnLst/>
              <a:rect r="r" b="b" t="t" l="l"/>
              <a:pathLst>
                <a:path h="4064000" w="10414000">
                  <a:moveTo>
                    <a:pt x="499872" y="0"/>
                  </a:moveTo>
                  <a:lnTo>
                    <a:pt x="9914128" y="0"/>
                  </a:lnTo>
                  <a:cubicBezTo>
                    <a:pt x="10190200" y="0"/>
                    <a:pt x="10414000" y="181951"/>
                    <a:pt x="10414000" y="406400"/>
                  </a:cubicBezTo>
                  <a:lnTo>
                    <a:pt x="10414000" y="3657600"/>
                  </a:lnTo>
                  <a:cubicBezTo>
                    <a:pt x="10414000" y="3882049"/>
                    <a:pt x="10190200" y="4064000"/>
                    <a:pt x="9914128" y="4064000"/>
                  </a:cubicBezTo>
                  <a:lnTo>
                    <a:pt x="499872" y="4064000"/>
                  </a:lnTo>
                  <a:cubicBezTo>
                    <a:pt x="223800" y="4064000"/>
                    <a:pt x="0" y="3882049"/>
                    <a:pt x="0" y="3657600"/>
                  </a:cubicBezTo>
                  <a:lnTo>
                    <a:pt x="0" y="406400"/>
                  </a:lnTo>
                  <a:cubicBezTo>
                    <a:pt x="0" y="181951"/>
                    <a:pt x="223800" y="0"/>
                    <a:pt x="499872" y="0"/>
                  </a:cubicBezTo>
                  <a:close/>
                </a:path>
              </a:pathLst>
            </a:custGeom>
            <a:solidFill>
              <a:srgbClr val="FFFFFF">
                <a:alpha val="84706"/>
              </a:srgbClr>
            </a:solidFill>
            <a:ln w="19050" cap="sq">
              <a:solidFill>
                <a:srgbClr val="3C6E71">
                  <a:alpha val="84706"/>
                </a:srgbClr>
              </a:solidFill>
              <a:prstDash val="solid"/>
              <a:miter/>
            </a:ln>
          </p:spPr>
        </p:sp>
      </p:grpSp>
      <p:sp>
        <p:nvSpPr>
          <p:cNvPr name="TextBox 17" id="17"/>
          <p:cNvSpPr txBox="true"/>
          <p:nvPr/>
        </p:nvSpPr>
        <p:spPr>
          <a:xfrm rot="0">
            <a:off x="1285875" y="6391275"/>
            <a:ext cx="7334250" cy="3530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2859"/>
              </a:lnSpc>
              <a:spcBef>
                <a:spcPct val="0"/>
              </a:spcBef>
            </a:pPr>
            <a:r>
              <a:rPr lang="en-US" b="true" sz="2199" strike="noStrike" u="none">
                <a:solidFill>
                  <a:srgbClr val="3C6E71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Your current capacity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1285875" y="6821813"/>
            <a:ext cx="7334250" cy="19843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431801" indent="-215900" lvl="1">
              <a:lnSpc>
                <a:spcPts val="3200"/>
              </a:lnSpc>
              <a:spcBef>
                <a:spcPct val="0"/>
              </a:spcBef>
              <a:buFont typeface="Arial"/>
              <a:buChar char="•"/>
            </a:pPr>
            <a:r>
              <a:rPr lang="en-US" sz="2000" strike="noStrike" u="none">
                <a:solidFill>
                  <a:srgbClr val="1B2B44"/>
                </a:solidFill>
                <a:latin typeface="Open Sans 1"/>
                <a:ea typeface="Open Sans 1"/>
                <a:cs typeface="Open Sans 1"/>
                <a:sym typeface="Open Sans 1"/>
              </a:rPr>
              <a:t>"I'm already overwhelmed, even if I'm not saying it out loud."</a:t>
            </a:r>
          </a:p>
          <a:p>
            <a:pPr algn="l" marL="431801" indent="-215900" lvl="1">
              <a:lnSpc>
                <a:spcPts val="3200"/>
              </a:lnSpc>
              <a:spcBef>
                <a:spcPct val="0"/>
              </a:spcBef>
              <a:buFont typeface="Arial"/>
              <a:buChar char="•"/>
            </a:pPr>
            <a:r>
              <a:rPr lang="en-US" sz="2000" strike="noStrike" u="none">
                <a:solidFill>
                  <a:srgbClr val="1B2B44"/>
                </a:solidFill>
                <a:latin typeface="Open Sans 1"/>
                <a:ea typeface="Open Sans 1"/>
                <a:cs typeface="Open Sans 1"/>
                <a:sym typeface="Open Sans 1"/>
              </a:rPr>
              <a:t>"I don't have the bandwidth, but I keep showing up anyway."</a:t>
            </a:r>
          </a:p>
          <a:p>
            <a:pPr algn="l" marL="431801" indent="-215900" lvl="1">
              <a:lnSpc>
                <a:spcPts val="3200"/>
              </a:lnSpc>
              <a:spcBef>
                <a:spcPct val="0"/>
              </a:spcBef>
              <a:buFont typeface="Arial"/>
              <a:buChar char="•"/>
            </a:pPr>
            <a:r>
              <a:rPr lang="en-US" sz="2000" strike="noStrike" u="none">
                <a:solidFill>
                  <a:srgbClr val="1B2B44"/>
                </a:solidFill>
                <a:latin typeface="Open Sans 1"/>
                <a:ea typeface="Open Sans 1"/>
                <a:cs typeface="Open Sans 1"/>
                <a:sym typeface="Open Sans 1"/>
              </a:rPr>
              <a:t>"My body is telling me to stop, but I won't listen."</a:t>
            </a:r>
          </a:p>
        </p:txBody>
      </p:sp>
      <p:grpSp>
        <p:nvGrpSpPr>
          <p:cNvPr name="Group 19" id="19"/>
          <p:cNvGrpSpPr/>
          <p:nvPr/>
        </p:nvGrpSpPr>
        <p:grpSpPr>
          <a:xfrm rot="0">
            <a:off x="9239250" y="6286500"/>
            <a:ext cx="7810500" cy="3048000"/>
            <a:chOff x="0" y="0"/>
            <a:chExt cx="10414000" cy="4064000"/>
          </a:xfrm>
        </p:grpSpPr>
        <p:sp>
          <p:nvSpPr>
            <p:cNvPr name="Freeform 20" id="20"/>
            <p:cNvSpPr/>
            <p:nvPr/>
          </p:nvSpPr>
          <p:spPr>
            <a:xfrm flipH="false" flipV="false" rot="0">
              <a:off x="0" y="0"/>
              <a:ext cx="10414000" cy="4064000"/>
            </a:xfrm>
            <a:custGeom>
              <a:avLst/>
              <a:gdLst/>
              <a:ahLst/>
              <a:cxnLst/>
              <a:rect r="r" b="b" t="t" l="l"/>
              <a:pathLst>
                <a:path h="4064000" w="10414000">
                  <a:moveTo>
                    <a:pt x="499872" y="0"/>
                  </a:moveTo>
                  <a:lnTo>
                    <a:pt x="9914128" y="0"/>
                  </a:lnTo>
                  <a:cubicBezTo>
                    <a:pt x="10190200" y="0"/>
                    <a:pt x="10414000" y="181951"/>
                    <a:pt x="10414000" y="406400"/>
                  </a:cubicBezTo>
                  <a:lnTo>
                    <a:pt x="10414000" y="3657600"/>
                  </a:lnTo>
                  <a:cubicBezTo>
                    <a:pt x="10414000" y="3882049"/>
                    <a:pt x="10190200" y="4064000"/>
                    <a:pt x="9914128" y="4064000"/>
                  </a:cubicBezTo>
                  <a:lnTo>
                    <a:pt x="499872" y="4064000"/>
                  </a:lnTo>
                  <a:cubicBezTo>
                    <a:pt x="223800" y="4064000"/>
                    <a:pt x="0" y="3882049"/>
                    <a:pt x="0" y="3657600"/>
                  </a:cubicBezTo>
                  <a:lnTo>
                    <a:pt x="0" y="406400"/>
                  </a:lnTo>
                  <a:cubicBezTo>
                    <a:pt x="0" y="181951"/>
                    <a:pt x="223800" y="0"/>
                    <a:pt x="499872" y="0"/>
                  </a:cubicBezTo>
                  <a:close/>
                </a:path>
              </a:pathLst>
            </a:custGeom>
            <a:solidFill>
              <a:srgbClr val="FFFFFF">
                <a:alpha val="84706"/>
              </a:srgbClr>
            </a:solidFill>
            <a:ln w="19050" cap="sq">
              <a:solidFill>
                <a:srgbClr val="3C6E71">
                  <a:alpha val="84706"/>
                </a:srgbClr>
              </a:solidFill>
              <a:prstDash val="solid"/>
              <a:miter/>
            </a:ln>
          </p:spPr>
        </p:sp>
      </p:grpSp>
      <p:sp>
        <p:nvSpPr>
          <p:cNvPr name="TextBox 21" id="21"/>
          <p:cNvSpPr txBox="true"/>
          <p:nvPr/>
        </p:nvSpPr>
        <p:spPr>
          <a:xfrm rot="0">
            <a:off x="9477375" y="6391275"/>
            <a:ext cx="7334250" cy="3530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2859"/>
              </a:lnSpc>
              <a:spcBef>
                <a:spcPct val="0"/>
              </a:spcBef>
            </a:pPr>
            <a:r>
              <a:rPr lang="en-US" b="true" sz="2199" strike="noStrike" u="none">
                <a:solidFill>
                  <a:srgbClr val="3C6E71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Your identity and expectations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9477375" y="6895465"/>
            <a:ext cx="7334250" cy="15474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431801" indent="-215900" lvl="1">
              <a:lnSpc>
                <a:spcPts val="4240"/>
              </a:lnSpc>
              <a:buFont typeface="Arial"/>
              <a:buChar char="•"/>
            </a:pPr>
            <a:r>
              <a:rPr lang="en-US" sz="2000" strike="noStrike" u="none">
                <a:solidFill>
                  <a:srgbClr val="1B2B44"/>
                </a:solidFill>
                <a:latin typeface="Open Sans 1"/>
                <a:ea typeface="Open Sans 1"/>
                <a:cs typeface="Open Sans 1"/>
                <a:sym typeface="Open Sans 1"/>
              </a:rPr>
              <a:t>"The one who never drops the ball."</a:t>
            </a:r>
          </a:p>
          <a:p>
            <a:pPr algn="l" marL="431801" indent="-215900" lvl="1">
              <a:lnSpc>
                <a:spcPts val="4240"/>
              </a:lnSpc>
              <a:buFont typeface="Arial"/>
              <a:buChar char="•"/>
            </a:pPr>
            <a:r>
              <a:rPr lang="en-US" sz="2000" strike="noStrike" u="none">
                <a:solidFill>
                  <a:srgbClr val="1B2B44"/>
                </a:solidFill>
                <a:latin typeface="Open Sans 1"/>
                <a:ea typeface="Open Sans 1"/>
                <a:cs typeface="Open Sans 1"/>
                <a:sym typeface="Open Sans 1"/>
              </a:rPr>
              <a:t>"The calm one who holds everyone else together."</a:t>
            </a:r>
          </a:p>
          <a:p>
            <a:pPr algn="l" marL="431801" indent="-215900" lvl="1">
              <a:lnSpc>
                <a:spcPts val="4240"/>
              </a:lnSpc>
              <a:buFont typeface="Arial"/>
              <a:buChar char="•"/>
            </a:pPr>
            <a:r>
              <a:rPr lang="en-US" sz="2000" strike="noStrike" u="none">
                <a:solidFill>
                  <a:srgbClr val="1B2B44"/>
                </a:solidFill>
                <a:latin typeface="Open Sans 1"/>
                <a:ea typeface="Open Sans 1"/>
                <a:cs typeface="Open Sans 1"/>
                <a:sym typeface="Open Sans 1"/>
              </a:rPr>
              <a:t>"The person who makes it look easy, no matter what."</a:t>
            </a:r>
          </a:p>
        </p:txBody>
      </p: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6F7E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381000" y="381000"/>
            <a:ext cx="17526000" cy="9525000"/>
            <a:chOff x="0" y="0"/>
            <a:chExt cx="23368000" cy="12700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3368000" cy="12700000"/>
            </a:xfrm>
            <a:custGeom>
              <a:avLst/>
              <a:gdLst/>
              <a:ahLst/>
              <a:cxnLst/>
              <a:rect r="r" b="b" t="t" l="l"/>
              <a:pathLst>
                <a:path h="12700000" w="23368000">
                  <a:moveTo>
                    <a:pt x="1270000" y="0"/>
                  </a:moveTo>
                  <a:lnTo>
                    <a:pt x="22098000" y="0"/>
                  </a:lnTo>
                  <a:cubicBezTo>
                    <a:pt x="22799402" y="0"/>
                    <a:pt x="23368000" y="568598"/>
                    <a:pt x="23368000" y="1270000"/>
                  </a:cubicBezTo>
                  <a:lnTo>
                    <a:pt x="23368000" y="11430000"/>
                  </a:lnTo>
                  <a:cubicBezTo>
                    <a:pt x="23368000" y="12131401"/>
                    <a:pt x="22799402" y="12700000"/>
                    <a:pt x="22098000" y="12700000"/>
                  </a:cubicBezTo>
                  <a:lnTo>
                    <a:pt x="1270000" y="12700000"/>
                  </a:lnTo>
                  <a:cubicBezTo>
                    <a:pt x="568598" y="12700000"/>
                    <a:pt x="0" y="12131401"/>
                    <a:pt x="0" y="11430000"/>
                  </a:cubicBezTo>
                  <a:lnTo>
                    <a:pt x="0" y="1270000"/>
                  </a:lnTo>
                  <a:cubicBezTo>
                    <a:pt x="0" y="568598"/>
                    <a:pt x="568598" y="0"/>
                    <a:pt x="1270000" y="0"/>
                  </a:cubicBezTo>
                  <a:close/>
                </a:path>
              </a:pathLst>
            </a:custGeom>
            <a:solidFill>
              <a:srgbClr val="FFFFFF"/>
            </a:solidFill>
            <a:ln w="28575" cap="sq">
              <a:solidFill>
                <a:srgbClr val="33565A"/>
              </a:solidFill>
              <a:prstDash val="solid"/>
              <a:miter/>
            </a:ln>
          </p:spPr>
        </p:sp>
      </p:grpSp>
      <p:sp>
        <p:nvSpPr>
          <p:cNvPr name="TextBox 4" id="4"/>
          <p:cNvSpPr txBox="true"/>
          <p:nvPr/>
        </p:nvSpPr>
        <p:spPr>
          <a:xfrm rot="0">
            <a:off x="1028700" y="1717258"/>
            <a:ext cx="15587412" cy="10553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6839"/>
              </a:lnSpc>
              <a:spcBef>
                <a:spcPct val="0"/>
              </a:spcBef>
            </a:pPr>
            <a:r>
              <a:rPr lang="en-US" b="true" sz="6000" spc="-150" strike="noStrike" u="none">
                <a:solidFill>
                  <a:srgbClr val="103E37"/>
                </a:solidFill>
                <a:latin typeface="Agrandir Bold"/>
                <a:ea typeface="Agrandir Bold"/>
                <a:cs typeface="Agrandir Bold"/>
                <a:sym typeface="Agrandir Bold"/>
              </a:rPr>
              <a:t>What Happens </a:t>
            </a:r>
            <a:r>
              <a:rPr lang="en-US" b="true" sz="6000" spc="-150" strike="noStrike" u="none">
                <a:solidFill>
                  <a:srgbClr val="103E37"/>
                </a:solidFill>
                <a:latin typeface="Agrandir Bold"/>
                <a:ea typeface="Agrandir Bold"/>
                <a:cs typeface="Agrandir Bold"/>
                <a:sym typeface="Agrandir Bold"/>
              </a:rPr>
              <a:t>t</a:t>
            </a:r>
            <a:r>
              <a:rPr lang="en-US" b="true" sz="6000" spc="-150" strike="noStrike" u="none">
                <a:solidFill>
                  <a:srgbClr val="103E37"/>
                </a:solidFill>
                <a:latin typeface="Agrandir Bold"/>
                <a:ea typeface="Agrandir Bold"/>
                <a:cs typeface="Agrandir Bold"/>
                <a:sym typeface="Agrandir Bold"/>
              </a:rPr>
              <a:t>o Our Lens Under Stress?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1809102" y="7891471"/>
            <a:ext cx="16383000" cy="5086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3509"/>
              </a:lnSpc>
              <a:spcBef>
                <a:spcPct val="0"/>
              </a:spcBef>
            </a:pPr>
            <a:r>
              <a:rPr lang="en-US" b="true" sz="2699" i="true" strike="noStrike" u="none">
                <a:solidFill>
                  <a:srgbClr val="3C6E71"/>
                </a:solidFill>
                <a:latin typeface="Agrandir Bold Italics"/>
                <a:ea typeface="Agrandir Bold Italics"/>
                <a:cs typeface="Agrandir Bold Italics"/>
                <a:sym typeface="Agrandir Bold Italics"/>
              </a:rPr>
              <a:t>When you've never examined the lens, stress doesn't just blur it - it takes over completely.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1028700" y="3134578"/>
            <a:ext cx="11430000" cy="4286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3480"/>
              </a:lnSpc>
              <a:spcBef>
                <a:spcPct val="0"/>
              </a:spcBef>
            </a:pPr>
            <a:r>
              <a:rPr lang="en-US" b="true" sz="2900">
                <a:solidFill>
                  <a:srgbClr val="3C6E71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Automatic Patterns: Default Mode</a:t>
            </a:r>
          </a:p>
        </p:txBody>
      </p:sp>
      <p:sp>
        <p:nvSpPr>
          <p:cNvPr name="Freeform 7" id="7"/>
          <p:cNvSpPr/>
          <p:nvPr/>
        </p:nvSpPr>
        <p:spPr>
          <a:xfrm flipH="false" flipV="false" rot="-863754">
            <a:off x="-3744397" y="553442"/>
            <a:ext cx="8795254" cy="11204145"/>
          </a:xfrm>
          <a:custGeom>
            <a:avLst/>
            <a:gdLst/>
            <a:ahLst/>
            <a:cxnLst/>
            <a:rect r="r" b="b" t="t" l="l"/>
            <a:pathLst>
              <a:path h="11204145" w="8795254">
                <a:moveTo>
                  <a:pt x="0" y="0"/>
                </a:moveTo>
                <a:lnTo>
                  <a:pt x="8795253" y="0"/>
                </a:lnTo>
                <a:lnTo>
                  <a:pt x="8795253" y="11204145"/>
                </a:lnTo>
                <a:lnTo>
                  <a:pt x="0" y="1120414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30000"/>
            </a:blip>
            <a:stretch>
              <a:fillRect l="0" t="0" r="0" b="0"/>
            </a:stretch>
          </a:blipFill>
        </p:spPr>
      </p:sp>
      <p:grpSp>
        <p:nvGrpSpPr>
          <p:cNvPr name="Group 8" id="8"/>
          <p:cNvGrpSpPr/>
          <p:nvPr/>
        </p:nvGrpSpPr>
        <p:grpSpPr>
          <a:xfrm rot="0">
            <a:off x="1028700" y="3918900"/>
            <a:ext cx="11089738" cy="3505710"/>
            <a:chOff x="0" y="0"/>
            <a:chExt cx="14786318" cy="4674280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14786318" cy="4674280"/>
            </a:xfrm>
            <a:custGeom>
              <a:avLst/>
              <a:gdLst/>
              <a:ahLst/>
              <a:cxnLst/>
              <a:rect r="r" b="b" t="t" l="l"/>
              <a:pathLst>
                <a:path h="4674280" w="14786318">
                  <a:moveTo>
                    <a:pt x="137547" y="0"/>
                  </a:moveTo>
                  <a:lnTo>
                    <a:pt x="14648771" y="0"/>
                  </a:lnTo>
                  <a:cubicBezTo>
                    <a:pt x="14724735" y="0"/>
                    <a:pt x="14786318" y="209275"/>
                    <a:pt x="14786318" y="467428"/>
                  </a:cubicBezTo>
                  <a:lnTo>
                    <a:pt x="14786318" y="4206852"/>
                  </a:lnTo>
                  <a:cubicBezTo>
                    <a:pt x="14786318" y="4465005"/>
                    <a:pt x="14724735" y="4674280"/>
                    <a:pt x="14648771" y="4674280"/>
                  </a:cubicBezTo>
                  <a:lnTo>
                    <a:pt x="137547" y="4674280"/>
                  </a:lnTo>
                  <a:cubicBezTo>
                    <a:pt x="61582" y="4674280"/>
                    <a:pt x="0" y="4465005"/>
                    <a:pt x="0" y="4206852"/>
                  </a:cubicBezTo>
                  <a:lnTo>
                    <a:pt x="0" y="467428"/>
                  </a:lnTo>
                  <a:cubicBezTo>
                    <a:pt x="0" y="209275"/>
                    <a:pt x="61582" y="0"/>
                    <a:pt x="137547" y="0"/>
                  </a:cubicBezTo>
                  <a:close/>
                </a:path>
              </a:pathLst>
            </a:custGeom>
            <a:solidFill>
              <a:srgbClr val="FFFFFF"/>
            </a:solidFill>
            <a:ln w="19050" cap="sq">
              <a:solidFill>
                <a:srgbClr val="000000"/>
              </a:solidFill>
              <a:prstDash val="solid"/>
              <a:miter/>
            </a:ln>
          </p:spPr>
        </p:sp>
      </p:grpSp>
      <p:sp>
        <p:nvSpPr>
          <p:cNvPr name="TextBox 10" id="10"/>
          <p:cNvSpPr txBox="true"/>
          <p:nvPr/>
        </p:nvSpPr>
        <p:spPr>
          <a:xfrm rot="0">
            <a:off x="1028700" y="4339208"/>
            <a:ext cx="10674319" cy="25888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604519" indent="-302260" lvl="1">
              <a:lnSpc>
                <a:spcPts val="4199"/>
              </a:lnSpc>
              <a:spcBef>
                <a:spcPct val="0"/>
              </a:spcBef>
              <a:buFont typeface="Arial"/>
              <a:buChar char="•"/>
            </a:pPr>
            <a:r>
              <a:rPr lang="en-US" sz="2799">
                <a:solidFill>
                  <a:srgbClr val="1B2B44"/>
                </a:solidFill>
                <a:latin typeface="Open Sans 2"/>
                <a:ea typeface="Open Sans 2"/>
                <a:cs typeface="Open Sans 2"/>
                <a:sym typeface="Open Sans 2"/>
              </a:rPr>
              <a:t>Old</a:t>
            </a:r>
            <a:r>
              <a:rPr lang="en-US" sz="2799">
                <a:solidFill>
                  <a:srgbClr val="1B2B44"/>
                </a:solidFill>
                <a:latin typeface="Open Sans 2"/>
                <a:ea typeface="Open Sans 2"/>
                <a:cs typeface="Open Sans 2"/>
                <a:sym typeface="Open Sans 2"/>
              </a:rPr>
              <a:t> patterns get louder and feel more urgent.</a:t>
            </a:r>
          </a:p>
          <a:p>
            <a:pPr algn="l" marL="604519" indent="-302260" lvl="1">
              <a:lnSpc>
                <a:spcPts val="4199"/>
              </a:lnSpc>
              <a:spcBef>
                <a:spcPct val="0"/>
              </a:spcBef>
              <a:buFont typeface="Arial"/>
              <a:buChar char="•"/>
            </a:pPr>
            <a:r>
              <a:rPr lang="en-US" sz="2799">
                <a:solidFill>
                  <a:srgbClr val="1B2B44"/>
                </a:solidFill>
                <a:latin typeface="Open Sans 2"/>
                <a:ea typeface="Open Sans 2"/>
                <a:cs typeface="Open Sans 2"/>
                <a:sym typeface="Open Sans 2"/>
              </a:rPr>
              <a:t>Reflection shifts to reaction.  </a:t>
            </a:r>
          </a:p>
          <a:p>
            <a:pPr algn="l" marL="604519" indent="-302260" lvl="1">
              <a:lnSpc>
                <a:spcPts val="4199"/>
              </a:lnSpc>
              <a:spcBef>
                <a:spcPct val="0"/>
              </a:spcBef>
              <a:buFont typeface="Arial"/>
              <a:buChar char="•"/>
            </a:pPr>
            <a:r>
              <a:rPr lang="en-US" sz="2799">
                <a:solidFill>
                  <a:srgbClr val="1B2B44"/>
                </a:solidFill>
                <a:latin typeface="Open Sans 2"/>
                <a:ea typeface="Open Sans 2"/>
                <a:cs typeface="Open Sans 2"/>
                <a:sym typeface="Open Sans 2"/>
              </a:rPr>
              <a:t>Every situation seems urgent or personal.  </a:t>
            </a:r>
          </a:p>
          <a:p>
            <a:pPr algn="l" marL="604519" indent="-302260" lvl="1">
              <a:lnSpc>
                <a:spcPts val="4199"/>
              </a:lnSpc>
              <a:spcBef>
                <a:spcPct val="0"/>
              </a:spcBef>
              <a:buFont typeface="Arial"/>
              <a:buChar char="•"/>
            </a:pPr>
            <a:r>
              <a:rPr lang="en-US" sz="2799">
                <a:solidFill>
                  <a:srgbClr val="1B2B44"/>
                </a:solidFill>
                <a:latin typeface="Open Sans 2"/>
                <a:ea typeface="Open Sans 2"/>
                <a:cs typeface="Open Sans 2"/>
                <a:sym typeface="Open Sans 2"/>
              </a:rPr>
              <a:t>The phrase "I can" transforms into "I should."  </a:t>
            </a:r>
          </a:p>
          <a:p>
            <a:pPr algn="l" marL="604519" indent="-302260" lvl="1">
              <a:lnSpc>
                <a:spcPts val="4199"/>
              </a:lnSpc>
              <a:buFont typeface="Arial"/>
              <a:buChar char="•"/>
            </a:pPr>
            <a:r>
              <a:rPr lang="en-US" sz="2799">
                <a:solidFill>
                  <a:srgbClr val="1B2B44"/>
                </a:solidFill>
                <a:latin typeface="Open Sans 2"/>
                <a:ea typeface="Open Sans 2"/>
                <a:cs typeface="Open Sans 2"/>
                <a:sym typeface="Open Sans 2"/>
              </a:rPr>
              <a:t>Boundaries become harder to see clearly.  </a:t>
            </a:r>
          </a:p>
        </p:txBody>
      </p:sp>
      <p:grpSp>
        <p:nvGrpSpPr>
          <p:cNvPr name="Group 11" id="11"/>
          <p:cNvGrpSpPr/>
          <p:nvPr/>
        </p:nvGrpSpPr>
        <p:grpSpPr>
          <a:xfrm rot="0">
            <a:off x="13553132" y="4057940"/>
            <a:ext cx="2652995" cy="2652995"/>
            <a:chOff x="0" y="0"/>
            <a:chExt cx="6350000" cy="6350000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blipFill>
              <a:blip r:embed="rId4"/>
              <a:stretch>
                <a:fillRect l="0" t="0" r="0" b="0"/>
              </a:stretch>
            </a:blipFill>
          </p:spPr>
        </p:sp>
      </p:grpSp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6F7E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876300" y="6429375"/>
            <a:ext cx="7858125" cy="6115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2520"/>
              </a:lnSpc>
              <a:spcBef>
                <a:spcPct val="0"/>
              </a:spcBef>
            </a:pPr>
            <a:r>
              <a:rPr lang="en-US" sz="1800" strike="noStrike" u="none">
                <a:solidFill>
                  <a:srgbClr val="1B2B44"/>
                </a:solidFill>
                <a:latin typeface="Open Sans 2"/>
                <a:ea typeface="Open Sans 2"/>
                <a:cs typeface="Open Sans 2"/>
                <a:sym typeface="Open Sans 2"/>
              </a:rPr>
              <a:t>We may feel trapped in cycles because our lens says nothing will ever change.</a:t>
            </a:r>
          </a:p>
        </p:txBody>
      </p:sp>
      <p:grpSp>
        <p:nvGrpSpPr>
          <p:cNvPr name="Group 3" id="3"/>
          <p:cNvGrpSpPr/>
          <p:nvPr/>
        </p:nvGrpSpPr>
        <p:grpSpPr>
          <a:xfrm rot="0">
            <a:off x="381000" y="381000"/>
            <a:ext cx="17526000" cy="9525000"/>
            <a:chOff x="0" y="0"/>
            <a:chExt cx="23368000" cy="127000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23368000" cy="12700000"/>
            </a:xfrm>
            <a:custGeom>
              <a:avLst/>
              <a:gdLst/>
              <a:ahLst/>
              <a:cxnLst/>
              <a:rect r="r" b="b" t="t" l="l"/>
              <a:pathLst>
                <a:path h="12700000" w="23368000">
                  <a:moveTo>
                    <a:pt x="1270000" y="0"/>
                  </a:moveTo>
                  <a:lnTo>
                    <a:pt x="22098000" y="0"/>
                  </a:lnTo>
                  <a:cubicBezTo>
                    <a:pt x="22799402" y="0"/>
                    <a:pt x="23368000" y="568598"/>
                    <a:pt x="23368000" y="1270000"/>
                  </a:cubicBezTo>
                  <a:lnTo>
                    <a:pt x="23368000" y="11430000"/>
                  </a:lnTo>
                  <a:cubicBezTo>
                    <a:pt x="23368000" y="12131401"/>
                    <a:pt x="22799402" y="12700000"/>
                    <a:pt x="22098000" y="12700000"/>
                  </a:cubicBezTo>
                  <a:lnTo>
                    <a:pt x="1270000" y="12700000"/>
                  </a:lnTo>
                  <a:cubicBezTo>
                    <a:pt x="568598" y="12700000"/>
                    <a:pt x="0" y="12131401"/>
                    <a:pt x="0" y="11430000"/>
                  </a:cubicBezTo>
                  <a:lnTo>
                    <a:pt x="0" y="1270000"/>
                  </a:lnTo>
                  <a:cubicBezTo>
                    <a:pt x="0" y="568598"/>
                    <a:pt x="568598" y="0"/>
                    <a:pt x="1270000" y="0"/>
                  </a:cubicBezTo>
                  <a:close/>
                </a:path>
              </a:pathLst>
            </a:custGeom>
            <a:solidFill>
              <a:srgbClr val="FFFFFF"/>
            </a:solidFill>
            <a:ln w="28575" cap="sq">
              <a:solidFill>
                <a:srgbClr val="33565A"/>
              </a:solidFill>
              <a:prstDash val="solid"/>
              <a:miter/>
            </a:ln>
          </p:spPr>
        </p:sp>
      </p:grpSp>
      <p:sp>
        <p:nvSpPr>
          <p:cNvPr name="TextBox 5" id="5"/>
          <p:cNvSpPr txBox="true"/>
          <p:nvPr/>
        </p:nvSpPr>
        <p:spPr>
          <a:xfrm rot="0">
            <a:off x="1524000" y="695325"/>
            <a:ext cx="15240000" cy="10191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6597"/>
              </a:lnSpc>
              <a:spcBef>
                <a:spcPct val="0"/>
              </a:spcBef>
            </a:pPr>
            <a:r>
              <a:rPr lang="en-US" b="true" sz="5997" strike="noStrike" u="none">
                <a:solidFill>
                  <a:srgbClr val="103E37"/>
                </a:solidFill>
                <a:latin typeface="Agrandir Bold"/>
                <a:ea typeface="Agrandir Bold"/>
                <a:cs typeface="Agrandir Bold"/>
                <a:sym typeface="Agrandir Bold"/>
              </a:rPr>
              <a:t>The Boundary Breakdown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2476500" y="1897909"/>
            <a:ext cx="13335000" cy="3524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2639"/>
              </a:lnSpc>
              <a:spcBef>
                <a:spcPct val="0"/>
              </a:spcBef>
            </a:pPr>
            <a:r>
              <a:rPr lang="en-US" sz="2199">
                <a:solidFill>
                  <a:srgbClr val="3C6E71"/>
                </a:solidFill>
                <a:latin typeface="Poppins"/>
                <a:ea typeface="Poppins"/>
                <a:cs typeface="Poppins"/>
                <a:sym typeface="Poppins"/>
              </a:rPr>
              <a:t>Th</a:t>
            </a:r>
            <a:r>
              <a:rPr lang="en-US" sz="2199" strike="noStrike" u="none">
                <a:solidFill>
                  <a:srgbClr val="3C6E71"/>
                </a:solidFill>
                <a:latin typeface="Poppins"/>
                <a:ea typeface="Poppins"/>
                <a:cs typeface="Poppins"/>
                <a:sym typeface="Poppins"/>
              </a:rPr>
              <a:t>e</a:t>
            </a:r>
            <a:r>
              <a:rPr lang="en-US" sz="2199" strike="noStrike" u="none">
                <a:solidFill>
                  <a:srgbClr val="3C6E71"/>
                </a:solidFill>
                <a:latin typeface="Poppins"/>
                <a:ea typeface="Poppins"/>
                <a:cs typeface="Poppins"/>
                <a:sym typeface="Poppins"/>
              </a:rPr>
              <a:t> l</a:t>
            </a:r>
            <a:r>
              <a:rPr lang="en-US" sz="2199" strike="noStrike" u="none">
                <a:solidFill>
                  <a:srgbClr val="3C6E71"/>
                </a:solidFill>
                <a:latin typeface="Poppins"/>
                <a:ea typeface="Poppins"/>
                <a:cs typeface="Poppins"/>
                <a:sym typeface="Poppins"/>
              </a:rPr>
              <a:t>e</a:t>
            </a:r>
            <a:r>
              <a:rPr lang="en-US" sz="2199" strike="noStrike" u="none">
                <a:solidFill>
                  <a:srgbClr val="3C6E71"/>
                </a:solidFill>
                <a:latin typeface="Poppins"/>
                <a:ea typeface="Poppins"/>
                <a:cs typeface="Poppins"/>
                <a:sym typeface="Poppins"/>
              </a:rPr>
              <a:t>n</a:t>
            </a:r>
            <a:r>
              <a:rPr lang="en-US" sz="2199" strike="noStrike" u="none">
                <a:solidFill>
                  <a:srgbClr val="3C6E71"/>
                </a:solidFill>
                <a:latin typeface="Poppins"/>
                <a:ea typeface="Poppins"/>
                <a:cs typeface="Poppins"/>
                <a:sym typeface="Poppins"/>
              </a:rPr>
              <a:t>s w</a:t>
            </a:r>
            <a:r>
              <a:rPr lang="en-US" sz="2199" strike="noStrike" u="none">
                <a:solidFill>
                  <a:srgbClr val="3C6E71"/>
                </a:solidFill>
                <a:latin typeface="Poppins"/>
                <a:ea typeface="Poppins"/>
                <a:cs typeface="Poppins"/>
                <a:sym typeface="Poppins"/>
              </a:rPr>
              <a:t>e</a:t>
            </a:r>
            <a:r>
              <a:rPr lang="en-US" sz="2199" strike="noStrike" u="none">
                <a:solidFill>
                  <a:srgbClr val="3C6E71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199" strike="noStrike" u="none">
                <a:solidFill>
                  <a:srgbClr val="3C6E71"/>
                </a:solidFill>
                <a:latin typeface="Poppins"/>
                <a:ea typeface="Poppins"/>
                <a:cs typeface="Poppins"/>
                <a:sym typeface="Poppins"/>
              </a:rPr>
              <a:t>ar</a:t>
            </a:r>
            <a:r>
              <a:rPr lang="en-US" sz="2199" strike="noStrike" u="none">
                <a:solidFill>
                  <a:srgbClr val="3C6E71"/>
                </a:solidFill>
                <a:latin typeface="Poppins"/>
                <a:ea typeface="Poppins"/>
                <a:cs typeface="Poppins"/>
                <a:sym typeface="Poppins"/>
              </a:rPr>
              <a:t>e </a:t>
            </a:r>
            <a:r>
              <a:rPr lang="en-US" sz="2199" strike="noStrike" u="none">
                <a:solidFill>
                  <a:srgbClr val="3C6E71"/>
                </a:solidFill>
                <a:latin typeface="Poppins"/>
                <a:ea typeface="Poppins"/>
                <a:cs typeface="Poppins"/>
                <a:sym typeface="Poppins"/>
              </a:rPr>
              <a:t>op</a:t>
            </a:r>
            <a:r>
              <a:rPr lang="en-US" sz="2199" strike="noStrike" u="none">
                <a:solidFill>
                  <a:srgbClr val="3C6E71"/>
                </a:solidFill>
                <a:latin typeface="Poppins"/>
                <a:ea typeface="Poppins"/>
                <a:cs typeface="Poppins"/>
                <a:sym typeface="Poppins"/>
              </a:rPr>
              <a:t>e</a:t>
            </a:r>
            <a:r>
              <a:rPr lang="en-US" sz="2199" strike="noStrike" u="none">
                <a:solidFill>
                  <a:srgbClr val="3C6E71"/>
                </a:solidFill>
                <a:latin typeface="Poppins"/>
                <a:ea typeface="Poppins"/>
                <a:cs typeface="Poppins"/>
                <a:sym typeface="Poppins"/>
              </a:rPr>
              <a:t>rati</a:t>
            </a:r>
            <a:r>
              <a:rPr lang="en-US" sz="2199" strike="noStrike" u="none">
                <a:solidFill>
                  <a:srgbClr val="3C6E71"/>
                </a:solidFill>
                <a:latin typeface="Poppins"/>
                <a:ea typeface="Poppins"/>
                <a:cs typeface="Poppins"/>
                <a:sym typeface="Poppins"/>
              </a:rPr>
              <a:t>n</a:t>
            </a:r>
            <a:r>
              <a:rPr lang="en-US" sz="2199" strike="noStrike" u="none">
                <a:solidFill>
                  <a:srgbClr val="3C6E71"/>
                </a:solidFill>
                <a:latin typeface="Poppins"/>
                <a:ea typeface="Poppins"/>
                <a:cs typeface="Poppins"/>
                <a:sym typeface="Poppins"/>
              </a:rPr>
              <a:t>g</a:t>
            </a:r>
            <a:r>
              <a:rPr lang="en-US" sz="2199" strike="noStrike" u="none">
                <a:solidFill>
                  <a:srgbClr val="3C6E71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199" strike="noStrike" u="none">
                <a:solidFill>
                  <a:srgbClr val="3C6E71"/>
                </a:solidFill>
                <a:latin typeface="Poppins"/>
                <a:ea typeface="Poppins"/>
                <a:cs typeface="Poppins"/>
                <a:sym typeface="Poppins"/>
              </a:rPr>
              <a:t>thr</a:t>
            </a:r>
            <a:r>
              <a:rPr lang="en-US" sz="2199" strike="noStrike" u="none">
                <a:solidFill>
                  <a:srgbClr val="3C6E71"/>
                </a:solidFill>
                <a:latin typeface="Poppins"/>
                <a:ea typeface="Poppins"/>
                <a:cs typeface="Poppins"/>
                <a:sym typeface="Poppins"/>
              </a:rPr>
              <a:t>ou</a:t>
            </a:r>
            <a:r>
              <a:rPr lang="en-US" sz="2199" strike="noStrike" u="none">
                <a:solidFill>
                  <a:srgbClr val="3C6E71"/>
                </a:solidFill>
                <a:latin typeface="Poppins"/>
                <a:ea typeface="Poppins"/>
                <a:cs typeface="Poppins"/>
                <a:sym typeface="Poppins"/>
              </a:rPr>
              <a:t>gh</a:t>
            </a:r>
            <a:r>
              <a:rPr lang="en-US" sz="2199" strike="noStrike" u="none">
                <a:solidFill>
                  <a:srgbClr val="3C6E71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199" strike="noStrike" u="none">
                <a:solidFill>
                  <a:srgbClr val="3C6E71"/>
                </a:solidFill>
                <a:latin typeface="Poppins"/>
                <a:ea typeface="Poppins"/>
                <a:cs typeface="Poppins"/>
                <a:sym typeface="Poppins"/>
              </a:rPr>
              <a:t>mak</a:t>
            </a:r>
            <a:r>
              <a:rPr lang="en-US" sz="2199" strike="noStrike" u="none">
                <a:solidFill>
                  <a:srgbClr val="3C6E71"/>
                </a:solidFill>
                <a:latin typeface="Poppins"/>
                <a:ea typeface="Poppins"/>
                <a:cs typeface="Poppins"/>
                <a:sym typeface="Poppins"/>
              </a:rPr>
              <a:t>es </a:t>
            </a:r>
            <a:r>
              <a:rPr lang="en-US" sz="2199" strike="noStrike" u="none">
                <a:solidFill>
                  <a:srgbClr val="3C6E71"/>
                </a:solidFill>
                <a:latin typeface="Poppins"/>
                <a:ea typeface="Poppins"/>
                <a:cs typeface="Poppins"/>
                <a:sym typeface="Poppins"/>
              </a:rPr>
              <a:t>it ha</a:t>
            </a:r>
            <a:r>
              <a:rPr lang="en-US" sz="2199" strike="noStrike" u="none">
                <a:solidFill>
                  <a:srgbClr val="3C6E71"/>
                </a:solidFill>
                <a:latin typeface="Poppins"/>
                <a:ea typeface="Poppins"/>
                <a:cs typeface="Poppins"/>
                <a:sym typeface="Poppins"/>
              </a:rPr>
              <a:t>rd </a:t>
            </a:r>
            <a:r>
              <a:rPr lang="en-US" sz="2199" strike="noStrike" u="none">
                <a:solidFill>
                  <a:srgbClr val="3C6E71"/>
                </a:solidFill>
                <a:latin typeface="Poppins"/>
                <a:ea typeface="Poppins"/>
                <a:cs typeface="Poppins"/>
                <a:sym typeface="Poppins"/>
              </a:rPr>
              <a:t>t</a:t>
            </a:r>
            <a:r>
              <a:rPr lang="en-US" sz="2199" strike="noStrike" u="none">
                <a:solidFill>
                  <a:srgbClr val="3C6E71"/>
                </a:solidFill>
                <a:latin typeface="Poppins"/>
                <a:ea typeface="Poppins"/>
                <a:cs typeface="Poppins"/>
                <a:sym typeface="Poppins"/>
              </a:rPr>
              <a:t>o </a:t>
            </a:r>
            <a:r>
              <a:rPr lang="en-US" sz="2199" strike="noStrike" u="none">
                <a:solidFill>
                  <a:srgbClr val="3C6E71"/>
                </a:solidFill>
                <a:latin typeface="Poppins"/>
                <a:ea typeface="Poppins"/>
                <a:cs typeface="Poppins"/>
                <a:sym typeface="Poppins"/>
              </a:rPr>
              <a:t>h</a:t>
            </a:r>
            <a:r>
              <a:rPr lang="en-US" sz="2199" strike="noStrike" u="none">
                <a:solidFill>
                  <a:srgbClr val="3C6E71"/>
                </a:solidFill>
                <a:latin typeface="Poppins"/>
                <a:ea typeface="Poppins"/>
                <a:cs typeface="Poppins"/>
                <a:sym typeface="Poppins"/>
              </a:rPr>
              <a:t>on</a:t>
            </a:r>
            <a:r>
              <a:rPr lang="en-US" sz="2199" strike="noStrike" u="none">
                <a:solidFill>
                  <a:srgbClr val="3C6E71"/>
                </a:solidFill>
                <a:latin typeface="Poppins"/>
                <a:ea typeface="Poppins"/>
                <a:cs typeface="Poppins"/>
                <a:sym typeface="Poppins"/>
              </a:rPr>
              <a:t>o</a:t>
            </a:r>
            <a:r>
              <a:rPr lang="en-US" sz="2199" strike="noStrike" u="none">
                <a:solidFill>
                  <a:srgbClr val="3C6E71"/>
                </a:solidFill>
                <a:latin typeface="Poppins"/>
                <a:ea typeface="Poppins"/>
                <a:cs typeface="Poppins"/>
                <a:sym typeface="Poppins"/>
              </a:rPr>
              <a:t>r</a:t>
            </a:r>
            <a:r>
              <a:rPr lang="en-US" sz="2199" strike="noStrike" u="none">
                <a:solidFill>
                  <a:srgbClr val="3C6E71"/>
                </a:solidFill>
                <a:latin typeface="Poppins"/>
                <a:ea typeface="Poppins"/>
                <a:cs typeface="Poppins"/>
                <a:sym typeface="Poppins"/>
              </a:rPr>
              <a:t> what w</a:t>
            </a:r>
            <a:r>
              <a:rPr lang="en-US" sz="2199" strike="noStrike" u="none">
                <a:solidFill>
                  <a:srgbClr val="3C6E71"/>
                </a:solidFill>
                <a:latin typeface="Poppins"/>
                <a:ea typeface="Poppins"/>
                <a:cs typeface="Poppins"/>
                <a:sym typeface="Poppins"/>
              </a:rPr>
              <a:t>e</a:t>
            </a:r>
            <a:r>
              <a:rPr lang="en-US" sz="2199" strike="noStrike" u="none">
                <a:solidFill>
                  <a:srgbClr val="3C6E71"/>
                </a:solidFill>
                <a:latin typeface="Poppins"/>
                <a:ea typeface="Poppins"/>
                <a:cs typeface="Poppins"/>
                <a:sym typeface="Poppins"/>
              </a:rPr>
              <a:t> need</a:t>
            </a:r>
          </a:p>
        </p:txBody>
      </p:sp>
      <p:grpSp>
        <p:nvGrpSpPr>
          <p:cNvPr name="Group 7" id="7"/>
          <p:cNvGrpSpPr/>
          <p:nvPr/>
        </p:nvGrpSpPr>
        <p:grpSpPr>
          <a:xfrm rot="0">
            <a:off x="688161" y="-1710876"/>
            <a:ext cx="21673976" cy="13027673"/>
            <a:chOff x="0" y="0"/>
            <a:chExt cx="28898635" cy="17370231"/>
          </a:xfrm>
        </p:grpSpPr>
        <p:sp>
          <p:nvSpPr>
            <p:cNvPr name="Freeform 8" id="8"/>
            <p:cNvSpPr/>
            <p:nvPr/>
          </p:nvSpPr>
          <p:spPr>
            <a:xfrm flipH="false" flipV="false" rot="-863754">
              <a:off x="15558615" y="1215686"/>
              <a:ext cx="11666119" cy="14938860"/>
            </a:xfrm>
            <a:custGeom>
              <a:avLst/>
              <a:gdLst/>
              <a:ahLst/>
              <a:cxnLst/>
              <a:rect r="r" b="b" t="t" l="l"/>
              <a:pathLst>
                <a:path h="14938860" w="11666119">
                  <a:moveTo>
                    <a:pt x="0" y="0"/>
                  </a:moveTo>
                  <a:lnTo>
                    <a:pt x="11666119" y="0"/>
                  </a:lnTo>
                  <a:lnTo>
                    <a:pt x="11666119" y="14938859"/>
                  </a:lnTo>
                  <a:lnTo>
                    <a:pt x="0" y="149388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stretch>
                <a:fillRect l="-260" t="0" r="-260" b="0"/>
              </a:stretch>
            </a:blipFill>
          </p:spPr>
        </p:sp>
        <p:grpSp>
          <p:nvGrpSpPr>
            <p:cNvPr name="Group 9" id="9"/>
            <p:cNvGrpSpPr/>
            <p:nvPr/>
          </p:nvGrpSpPr>
          <p:grpSpPr>
            <a:xfrm rot="0">
              <a:off x="0" y="5916516"/>
              <a:ext cx="10980469" cy="1905000"/>
              <a:chOff x="0" y="0"/>
              <a:chExt cx="10980469" cy="1905000"/>
            </a:xfrm>
          </p:grpSpPr>
          <p:sp>
            <p:nvSpPr>
              <p:cNvPr name="Freeform 10" id="10"/>
              <p:cNvSpPr/>
              <p:nvPr/>
            </p:nvSpPr>
            <p:spPr>
              <a:xfrm flipH="false" flipV="false" rot="0">
                <a:off x="0" y="0"/>
                <a:ext cx="10980469" cy="1905000"/>
              </a:xfrm>
              <a:custGeom>
                <a:avLst/>
                <a:gdLst/>
                <a:ahLst/>
                <a:cxnLst/>
                <a:rect r="r" b="b" t="t" l="l"/>
                <a:pathLst>
                  <a:path h="1905000" w="10980469">
                    <a:moveTo>
                      <a:pt x="164454" y="0"/>
                    </a:moveTo>
                    <a:lnTo>
                      <a:pt x="10816015" y="0"/>
                    </a:lnTo>
                    <a:cubicBezTo>
                      <a:pt x="10906840" y="0"/>
                      <a:pt x="10980469" y="85290"/>
                      <a:pt x="10980469" y="190500"/>
                    </a:cubicBezTo>
                    <a:lnTo>
                      <a:pt x="10980469" y="1714500"/>
                    </a:lnTo>
                    <a:cubicBezTo>
                      <a:pt x="10980469" y="1819710"/>
                      <a:pt x="10906840" y="1905000"/>
                      <a:pt x="10816015" y="1905000"/>
                    </a:cubicBezTo>
                    <a:lnTo>
                      <a:pt x="164454" y="1905000"/>
                    </a:lnTo>
                    <a:cubicBezTo>
                      <a:pt x="73629" y="1905000"/>
                      <a:pt x="0" y="1819710"/>
                      <a:pt x="0" y="1714500"/>
                    </a:cubicBezTo>
                    <a:lnTo>
                      <a:pt x="0" y="190500"/>
                    </a:lnTo>
                    <a:cubicBezTo>
                      <a:pt x="0" y="85290"/>
                      <a:pt x="73629" y="0"/>
                      <a:pt x="164454" y="0"/>
                    </a:cubicBezTo>
                    <a:close/>
                  </a:path>
                </a:pathLst>
              </a:custGeom>
              <a:solidFill>
                <a:srgbClr val="FFFEF2"/>
              </a:solidFill>
              <a:ln w="19050" cap="sq">
                <a:solidFill>
                  <a:srgbClr val="3C6E71"/>
                </a:solidFill>
                <a:prstDash val="solid"/>
                <a:miter/>
              </a:ln>
            </p:spPr>
          </p:sp>
        </p:grpSp>
        <p:sp>
          <p:nvSpPr>
            <p:cNvPr name="TextBox 11" id="11"/>
            <p:cNvSpPr txBox="true"/>
            <p:nvPr/>
          </p:nvSpPr>
          <p:spPr>
            <a:xfrm rot="0">
              <a:off x="253006" y="6446741"/>
              <a:ext cx="10474457" cy="80581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2520"/>
                </a:lnSpc>
                <a:spcBef>
                  <a:spcPct val="0"/>
                </a:spcBef>
              </a:pPr>
              <a:r>
                <a:rPr lang="en-US" sz="1800">
                  <a:solidFill>
                    <a:srgbClr val="1B2B44"/>
                  </a:solidFill>
                  <a:latin typeface="Open Sans 2"/>
                  <a:ea typeface="Open Sans 2"/>
                  <a:cs typeface="Open Sans 2"/>
                  <a:sym typeface="Open Sans 2"/>
                </a:rPr>
                <a:t>We</a:t>
              </a:r>
              <a:r>
                <a:rPr lang="en-US" sz="1800" strike="noStrike" u="none">
                  <a:solidFill>
                    <a:srgbClr val="1B2B44"/>
                  </a:solidFill>
                  <a:latin typeface="Open Sans 2"/>
                  <a:ea typeface="Open Sans 2"/>
                  <a:cs typeface="Open Sans 2"/>
                  <a:sym typeface="Open Sans 2"/>
                </a:rPr>
                <a:t> </a:t>
              </a:r>
              <a:r>
                <a:rPr lang="en-US" sz="1800" strike="noStrike" u="none">
                  <a:solidFill>
                    <a:srgbClr val="1B2B44"/>
                  </a:solidFill>
                  <a:latin typeface="Open Sans 2"/>
                  <a:ea typeface="Open Sans 2"/>
                  <a:cs typeface="Open Sans 2"/>
                  <a:sym typeface="Open Sans 2"/>
                </a:rPr>
                <a:t>m</a:t>
              </a:r>
              <a:r>
                <a:rPr lang="en-US" sz="1800" strike="noStrike" u="none">
                  <a:solidFill>
                    <a:srgbClr val="1B2B44"/>
                  </a:solidFill>
                  <a:latin typeface="Open Sans 2"/>
                  <a:ea typeface="Open Sans 2"/>
                  <a:cs typeface="Open Sans 2"/>
                  <a:sym typeface="Open Sans 2"/>
                </a:rPr>
                <a:t>ay </a:t>
              </a:r>
              <a:r>
                <a:rPr lang="en-US" sz="1800" strike="noStrike" u="none">
                  <a:solidFill>
                    <a:srgbClr val="1B2B44"/>
                  </a:solidFill>
                  <a:latin typeface="Open Sans 2"/>
                  <a:ea typeface="Open Sans 2"/>
                  <a:cs typeface="Open Sans 2"/>
                  <a:sym typeface="Open Sans 2"/>
                </a:rPr>
                <a:t>k</a:t>
              </a:r>
              <a:r>
                <a:rPr lang="en-US" sz="1800" strike="noStrike" u="none">
                  <a:solidFill>
                    <a:srgbClr val="1B2B44"/>
                  </a:solidFill>
                  <a:latin typeface="Open Sans 2"/>
                  <a:ea typeface="Open Sans 2"/>
                  <a:cs typeface="Open Sans 2"/>
                  <a:sym typeface="Open Sans 2"/>
                </a:rPr>
                <a:t>no</a:t>
              </a:r>
              <a:r>
                <a:rPr lang="en-US" sz="1800" strike="noStrike" u="none">
                  <a:solidFill>
                    <a:srgbClr val="1B2B44"/>
                  </a:solidFill>
                  <a:latin typeface="Open Sans 2"/>
                  <a:ea typeface="Open Sans 2"/>
                  <a:cs typeface="Open Sans 2"/>
                  <a:sym typeface="Open Sans 2"/>
                </a:rPr>
                <a:t>w</a:t>
              </a:r>
              <a:r>
                <a:rPr lang="en-US" sz="1800" strike="noStrike" u="none">
                  <a:solidFill>
                    <a:srgbClr val="1B2B44"/>
                  </a:solidFill>
                  <a:latin typeface="Open Sans 2"/>
                  <a:ea typeface="Open Sans 2"/>
                  <a:cs typeface="Open Sans 2"/>
                  <a:sym typeface="Open Sans 2"/>
                </a:rPr>
                <a:t> </a:t>
              </a:r>
              <a:r>
                <a:rPr lang="en-US" sz="1800" strike="noStrike" u="none">
                  <a:solidFill>
                    <a:srgbClr val="1B2B44"/>
                  </a:solidFill>
                  <a:latin typeface="Open Sans 2"/>
                  <a:ea typeface="Open Sans 2"/>
                  <a:cs typeface="Open Sans 2"/>
                  <a:sym typeface="Open Sans 2"/>
                </a:rPr>
                <a:t>w</a:t>
              </a:r>
              <a:r>
                <a:rPr lang="en-US" sz="1800" strike="noStrike" u="none">
                  <a:solidFill>
                    <a:srgbClr val="1B2B44"/>
                  </a:solidFill>
                  <a:latin typeface="Open Sans 2"/>
                  <a:ea typeface="Open Sans 2"/>
                  <a:cs typeface="Open Sans 2"/>
                  <a:sym typeface="Open Sans 2"/>
                </a:rPr>
                <a:t>e nee</a:t>
              </a:r>
              <a:r>
                <a:rPr lang="en-US" sz="1800" strike="noStrike" u="none">
                  <a:solidFill>
                    <a:srgbClr val="1B2B44"/>
                  </a:solidFill>
                  <a:latin typeface="Open Sans 2"/>
                  <a:ea typeface="Open Sans 2"/>
                  <a:cs typeface="Open Sans 2"/>
                  <a:sym typeface="Open Sans 2"/>
                </a:rPr>
                <a:t>d r</a:t>
              </a:r>
              <a:r>
                <a:rPr lang="en-US" sz="1800" strike="noStrike" u="none">
                  <a:solidFill>
                    <a:srgbClr val="1B2B44"/>
                  </a:solidFill>
                  <a:latin typeface="Open Sans 2"/>
                  <a:ea typeface="Open Sans 2"/>
                  <a:cs typeface="Open Sans 2"/>
                  <a:sym typeface="Open Sans 2"/>
                </a:rPr>
                <a:t>e</a:t>
              </a:r>
              <a:r>
                <a:rPr lang="en-US" sz="1800" strike="noStrike" u="none">
                  <a:solidFill>
                    <a:srgbClr val="1B2B44"/>
                  </a:solidFill>
                  <a:latin typeface="Open Sans 2"/>
                  <a:ea typeface="Open Sans 2"/>
                  <a:cs typeface="Open Sans 2"/>
                  <a:sym typeface="Open Sans 2"/>
                </a:rPr>
                <a:t>st,</a:t>
              </a:r>
              <a:r>
                <a:rPr lang="en-US" sz="1800" strike="noStrike" u="none">
                  <a:solidFill>
                    <a:srgbClr val="1B2B44"/>
                  </a:solidFill>
                  <a:latin typeface="Open Sans 2"/>
                  <a:ea typeface="Open Sans 2"/>
                  <a:cs typeface="Open Sans 2"/>
                  <a:sym typeface="Open Sans 2"/>
                </a:rPr>
                <a:t> bu</a:t>
              </a:r>
              <a:r>
                <a:rPr lang="en-US" sz="1800" strike="noStrike" u="none">
                  <a:solidFill>
                    <a:srgbClr val="1B2B44"/>
                  </a:solidFill>
                  <a:latin typeface="Open Sans 2"/>
                  <a:ea typeface="Open Sans 2"/>
                  <a:cs typeface="Open Sans 2"/>
                  <a:sym typeface="Open Sans 2"/>
                </a:rPr>
                <a:t>t</a:t>
              </a:r>
              <a:r>
                <a:rPr lang="en-US" sz="1800" strike="noStrike" u="none">
                  <a:solidFill>
                    <a:srgbClr val="1B2B44"/>
                  </a:solidFill>
                  <a:latin typeface="Open Sans 2"/>
                  <a:ea typeface="Open Sans 2"/>
                  <a:cs typeface="Open Sans 2"/>
                  <a:sym typeface="Open Sans 2"/>
                </a:rPr>
                <a:t> our lens says</a:t>
              </a:r>
              <a:r>
                <a:rPr lang="en-US" sz="1800" strike="noStrike" u="none">
                  <a:solidFill>
                    <a:srgbClr val="1B2B44"/>
                  </a:solidFill>
                  <a:latin typeface="Open Sans 2"/>
                  <a:ea typeface="Open Sans 2"/>
                  <a:cs typeface="Open Sans 2"/>
                  <a:sym typeface="Open Sans 2"/>
                </a:rPr>
                <a:t>,</a:t>
              </a:r>
              <a:r>
                <a:rPr lang="en-US" sz="1800" strike="noStrike" u="none">
                  <a:solidFill>
                    <a:srgbClr val="1B2B44"/>
                  </a:solidFill>
                  <a:latin typeface="Open Sans 2"/>
                  <a:ea typeface="Open Sans 2"/>
                  <a:cs typeface="Open Sans 2"/>
                  <a:sym typeface="Open Sans 2"/>
                </a:rPr>
                <a:t> </a:t>
              </a:r>
              <a:r>
                <a:rPr lang="en-US" sz="1800" strike="noStrike" u="none">
                  <a:solidFill>
                    <a:srgbClr val="1B2B44"/>
                  </a:solidFill>
                  <a:latin typeface="Open Sans 2"/>
                  <a:ea typeface="Open Sans 2"/>
                  <a:cs typeface="Open Sans 2"/>
                  <a:sym typeface="Open Sans 2"/>
                </a:rPr>
                <a:t>‘Y</a:t>
              </a:r>
              <a:r>
                <a:rPr lang="en-US" sz="1800" strike="noStrike" u="none">
                  <a:solidFill>
                    <a:srgbClr val="1B2B44"/>
                  </a:solidFill>
                  <a:latin typeface="Open Sans 2"/>
                  <a:ea typeface="Open Sans 2"/>
                  <a:cs typeface="Open Sans 2"/>
                  <a:sym typeface="Open Sans 2"/>
                </a:rPr>
                <a:t>o</a:t>
              </a:r>
              <a:r>
                <a:rPr lang="en-US" sz="1800" strike="noStrike" u="none">
                  <a:solidFill>
                    <a:srgbClr val="1B2B44"/>
                  </a:solidFill>
                  <a:latin typeface="Open Sans 2"/>
                  <a:ea typeface="Open Sans 2"/>
                  <a:cs typeface="Open Sans 2"/>
                  <a:sym typeface="Open Sans 2"/>
                </a:rPr>
                <a:t>u sh</a:t>
              </a:r>
              <a:r>
                <a:rPr lang="en-US" sz="1800" strike="noStrike" u="none">
                  <a:solidFill>
                    <a:srgbClr val="1B2B44"/>
                  </a:solidFill>
                  <a:latin typeface="Open Sans 2"/>
                  <a:ea typeface="Open Sans 2"/>
                  <a:cs typeface="Open Sans 2"/>
                  <a:sym typeface="Open Sans 2"/>
                </a:rPr>
                <a:t>o</a:t>
              </a:r>
              <a:r>
                <a:rPr lang="en-US" sz="1800" strike="noStrike" u="none">
                  <a:solidFill>
                    <a:srgbClr val="1B2B44"/>
                  </a:solidFill>
                  <a:latin typeface="Open Sans 2"/>
                  <a:ea typeface="Open Sans 2"/>
                  <a:cs typeface="Open Sans 2"/>
                  <a:sym typeface="Open Sans 2"/>
                </a:rPr>
                <a:t>ul</a:t>
              </a:r>
              <a:r>
                <a:rPr lang="en-US" sz="1800" strike="noStrike" u="none">
                  <a:solidFill>
                    <a:srgbClr val="1B2B44"/>
                  </a:solidFill>
                  <a:latin typeface="Open Sans 2"/>
                  <a:ea typeface="Open Sans 2"/>
                  <a:cs typeface="Open Sans 2"/>
                  <a:sym typeface="Open Sans 2"/>
                </a:rPr>
                <a:t>d </a:t>
              </a:r>
              <a:r>
                <a:rPr lang="en-US" sz="1800" strike="noStrike" u="none">
                  <a:solidFill>
                    <a:srgbClr val="1B2B44"/>
                  </a:solidFill>
                  <a:latin typeface="Open Sans 2"/>
                  <a:ea typeface="Open Sans 2"/>
                  <a:cs typeface="Open Sans 2"/>
                  <a:sym typeface="Open Sans 2"/>
                </a:rPr>
                <a:t>b</a:t>
              </a:r>
              <a:r>
                <a:rPr lang="en-US" sz="1800" strike="noStrike" u="none">
                  <a:solidFill>
                    <a:srgbClr val="1B2B44"/>
                  </a:solidFill>
                  <a:latin typeface="Open Sans 2"/>
                  <a:ea typeface="Open Sans 2"/>
                  <a:cs typeface="Open Sans 2"/>
                  <a:sym typeface="Open Sans 2"/>
                </a:rPr>
                <a:t>e</a:t>
              </a:r>
              <a:r>
                <a:rPr lang="en-US" sz="1800" strike="noStrike" u="none">
                  <a:solidFill>
                    <a:srgbClr val="1B2B44"/>
                  </a:solidFill>
                  <a:latin typeface="Open Sans 2"/>
                  <a:ea typeface="Open Sans 2"/>
                  <a:cs typeface="Open Sans 2"/>
                  <a:sym typeface="Open Sans 2"/>
                </a:rPr>
                <a:t> ab</a:t>
              </a:r>
              <a:r>
                <a:rPr lang="en-US" sz="1800" strike="noStrike" u="none">
                  <a:solidFill>
                    <a:srgbClr val="1B2B44"/>
                  </a:solidFill>
                  <a:latin typeface="Open Sans 2"/>
                  <a:ea typeface="Open Sans 2"/>
                  <a:cs typeface="Open Sans 2"/>
                  <a:sym typeface="Open Sans 2"/>
                </a:rPr>
                <a:t>le t</a:t>
              </a:r>
              <a:r>
                <a:rPr lang="en-US" sz="1800" strike="noStrike" u="none">
                  <a:solidFill>
                    <a:srgbClr val="1B2B44"/>
                  </a:solidFill>
                  <a:latin typeface="Open Sans 2"/>
                  <a:ea typeface="Open Sans 2"/>
                  <a:cs typeface="Open Sans 2"/>
                  <a:sym typeface="Open Sans 2"/>
                </a:rPr>
                <a:t>o</a:t>
              </a:r>
              <a:r>
                <a:rPr lang="en-US" sz="1800" strike="noStrike" u="none">
                  <a:solidFill>
                    <a:srgbClr val="1B2B44"/>
                  </a:solidFill>
                  <a:latin typeface="Open Sans 2"/>
                  <a:ea typeface="Open Sans 2"/>
                  <a:cs typeface="Open Sans 2"/>
                  <a:sym typeface="Open Sans 2"/>
                </a:rPr>
                <a:t> </a:t>
              </a:r>
              <a:r>
                <a:rPr lang="en-US" sz="1800" strike="noStrike" u="none">
                  <a:solidFill>
                    <a:srgbClr val="1B2B44"/>
                  </a:solidFill>
                  <a:latin typeface="Open Sans 2"/>
                  <a:ea typeface="Open Sans 2"/>
                  <a:cs typeface="Open Sans 2"/>
                  <a:sym typeface="Open Sans 2"/>
                </a:rPr>
                <a:t>h</a:t>
              </a:r>
              <a:r>
                <a:rPr lang="en-US" sz="1800" strike="noStrike" u="none">
                  <a:solidFill>
                    <a:srgbClr val="1B2B44"/>
                  </a:solidFill>
                  <a:latin typeface="Open Sans 2"/>
                  <a:ea typeface="Open Sans 2"/>
                  <a:cs typeface="Open Sans 2"/>
                  <a:sym typeface="Open Sans 2"/>
                </a:rPr>
                <a:t>a</a:t>
              </a:r>
              <a:r>
                <a:rPr lang="en-US" sz="1800" strike="noStrike" u="none">
                  <a:solidFill>
                    <a:srgbClr val="1B2B44"/>
                  </a:solidFill>
                  <a:latin typeface="Open Sans 2"/>
                  <a:ea typeface="Open Sans 2"/>
                  <a:cs typeface="Open Sans 2"/>
                  <a:sym typeface="Open Sans 2"/>
                </a:rPr>
                <a:t>ndle</a:t>
              </a:r>
              <a:r>
                <a:rPr lang="en-US" sz="1800" strike="noStrike" u="none">
                  <a:solidFill>
                    <a:srgbClr val="1B2B44"/>
                  </a:solidFill>
                  <a:latin typeface="Open Sans 2"/>
                  <a:ea typeface="Open Sans 2"/>
                  <a:cs typeface="Open Sans 2"/>
                  <a:sym typeface="Open Sans 2"/>
                </a:rPr>
                <a:t> </a:t>
              </a:r>
              <a:r>
                <a:rPr lang="en-US" sz="1800" strike="noStrike" u="none">
                  <a:solidFill>
                    <a:srgbClr val="1B2B44"/>
                  </a:solidFill>
                  <a:latin typeface="Open Sans 2"/>
                  <a:ea typeface="Open Sans 2"/>
                  <a:cs typeface="Open Sans 2"/>
                  <a:sym typeface="Open Sans 2"/>
                </a:rPr>
                <a:t>this</a:t>
              </a:r>
              <a:r>
                <a:rPr lang="en-US" sz="1800" strike="noStrike" u="none">
                  <a:solidFill>
                    <a:srgbClr val="1B2B44"/>
                  </a:solidFill>
                  <a:latin typeface="Open Sans 2"/>
                  <a:ea typeface="Open Sans 2"/>
                  <a:cs typeface="Open Sans 2"/>
                  <a:sym typeface="Open Sans 2"/>
                </a:rPr>
                <a:t>.</a:t>
              </a:r>
            </a:p>
          </p:txBody>
        </p:sp>
        <p:grpSp>
          <p:nvGrpSpPr>
            <p:cNvPr name="Group 12" id="12"/>
            <p:cNvGrpSpPr/>
            <p:nvPr/>
          </p:nvGrpSpPr>
          <p:grpSpPr>
            <a:xfrm rot="0">
              <a:off x="11284076" y="5916516"/>
              <a:ext cx="10980469" cy="1905000"/>
              <a:chOff x="0" y="0"/>
              <a:chExt cx="10980469" cy="1905000"/>
            </a:xfrm>
          </p:grpSpPr>
          <p:sp>
            <p:nvSpPr>
              <p:cNvPr name="Freeform 13" id="13"/>
              <p:cNvSpPr/>
              <p:nvPr/>
            </p:nvSpPr>
            <p:spPr>
              <a:xfrm flipH="false" flipV="false" rot="0">
                <a:off x="0" y="0"/>
                <a:ext cx="10980469" cy="1905000"/>
              </a:xfrm>
              <a:custGeom>
                <a:avLst/>
                <a:gdLst/>
                <a:ahLst/>
                <a:cxnLst/>
                <a:rect r="r" b="b" t="t" l="l"/>
                <a:pathLst>
                  <a:path h="1905000" w="10980469">
                    <a:moveTo>
                      <a:pt x="164454" y="0"/>
                    </a:moveTo>
                    <a:lnTo>
                      <a:pt x="10816015" y="0"/>
                    </a:lnTo>
                    <a:cubicBezTo>
                      <a:pt x="10906840" y="0"/>
                      <a:pt x="10980469" y="85290"/>
                      <a:pt x="10980469" y="190500"/>
                    </a:cubicBezTo>
                    <a:lnTo>
                      <a:pt x="10980469" y="1714500"/>
                    </a:lnTo>
                    <a:cubicBezTo>
                      <a:pt x="10980469" y="1819710"/>
                      <a:pt x="10906840" y="1905000"/>
                      <a:pt x="10816015" y="1905000"/>
                    </a:cubicBezTo>
                    <a:lnTo>
                      <a:pt x="164454" y="1905000"/>
                    </a:lnTo>
                    <a:cubicBezTo>
                      <a:pt x="73629" y="1905000"/>
                      <a:pt x="0" y="1819710"/>
                      <a:pt x="0" y="1714500"/>
                    </a:cubicBezTo>
                    <a:lnTo>
                      <a:pt x="0" y="190500"/>
                    </a:lnTo>
                    <a:cubicBezTo>
                      <a:pt x="0" y="85290"/>
                      <a:pt x="73629" y="0"/>
                      <a:pt x="164454" y="0"/>
                    </a:cubicBezTo>
                    <a:close/>
                  </a:path>
                </a:pathLst>
              </a:custGeom>
              <a:solidFill>
                <a:srgbClr val="FFFEF2"/>
              </a:solidFill>
              <a:ln w="19050" cap="sq">
                <a:solidFill>
                  <a:srgbClr val="3C6E71"/>
                </a:solidFill>
                <a:prstDash val="solid"/>
                <a:miter/>
              </a:ln>
            </p:spPr>
          </p:sp>
        </p:grpSp>
        <p:sp>
          <p:nvSpPr>
            <p:cNvPr name="TextBox 14" id="14"/>
            <p:cNvSpPr txBox="true"/>
            <p:nvPr/>
          </p:nvSpPr>
          <p:spPr>
            <a:xfrm rot="0">
              <a:off x="11537083" y="6656291"/>
              <a:ext cx="10474457" cy="38671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2520"/>
                </a:lnSpc>
                <a:spcBef>
                  <a:spcPct val="0"/>
                </a:spcBef>
              </a:pPr>
              <a:r>
                <a:rPr lang="en-US" sz="1800">
                  <a:solidFill>
                    <a:srgbClr val="1B2B44"/>
                  </a:solidFill>
                  <a:latin typeface="Open Sans 2"/>
                  <a:ea typeface="Open Sans 2"/>
                  <a:cs typeface="Open Sans 2"/>
                  <a:sym typeface="Open Sans 2"/>
                </a:rPr>
                <a:t>We</a:t>
              </a:r>
              <a:r>
                <a:rPr lang="en-US" sz="1800" strike="noStrike" u="none">
                  <a:solidFill>
                    <a:srgbClr val="1B2B44"/>
                  </a:solidFill>
                  <a:latin typeface="Open Sans 2"/>
                  <a:ea typeface="Open Sans 2"/>
                  <a:cs typeface="Open Sans 2"/>
                  <a:sym typeface="Open Sans 2"/>
                </a:rPr>
                <a:t> may kn</a:t>
              </a:r>
              <a:r>
                <a:rPr lang="en-US" sz="1800" strike="noStrike" u="none">
                  <a:solidFill>
                    <a:srgbClr val="1B2B44"/>
                  </a:solidFill>
                  <a:latin typeface="Open Sans 2"/>
                  <a:ea typeface="Open Sans 2"/>
                  <a:cs typeface="Open Sans 2"/>
                  <a:sym typeface="Open Sans 2"/>
                </a:rPr>
                <a:t>o</a:t>
              </a:r>
              <a:r>
                <a:rPr lang="en-US" sz="1800" strike="noStrike" u="none">
                  <a:solidFill>
                    <a:srgbClr val="1B2B44"/>
                  </a:solidFill>
                  <a:latin typeface="Open Sans 2"/>
                  <a:ea typeface="Open Sans 2"/>
                  <a:cs typeface="Open Sans 2"/>
                  <a:sym typeface="Open Sans 2"/>
                </a:rPr>
                <a:t>w</a:t>
              </a:r>
              <a:r>
                <a:rPr lang="en-US" sz="1800" strike="noStrike" u="none">
                  <a:solidFill>
                    <a:srgbClr val="1B2B44"/>
                  </a:solidFill>
                  <a:latin typeface="Open Sans 2"/>
                  <a:ea typeface="Open Sans 2"/>
                  <a:cs typeface="Open Sans 2"/>
                  <a:sym typeface="Open Sans 2"/>
                </a:rPr>
                <a:t> </a:t>
              </a:r>
              <a:r>
                <a:rPr lang="en-US" sz="1800" strike="noStrike" u="none">
                  <a:solidFill>
                    <a:srgbClr val="1B2B44"/>
                  </a:solidFill>
                  <a:latin typeface="Open Sans 2"/>
                  <a:ea typeface="Open Sans 2"/>
                  <a:cs typeface="Open Sans 2"/>
                  <a:sym typeface="Open Sans 2"/>
                </a:rPr>
                <a:t>w</a:t>
              </a:r>
              <a:r>
                <a:rPr lang="en-US" sz="1800" strike="noStrike" u="none">
                  <a:solidFill>
                    <a:srgbClr val="1B2B44"/>
                  </a:solidFill>
                  <a:latin typeface="Open Sans 2"/>
                  <a:ea typeface="Open Sans 2"/>
                  <a:cs typeface="Open Sans 2"/>
                  <a:sym typeface="Open Sans 2"/>
                </a:rPr>
                <a:t>e </a:t>
              </a:r>
              <a:r>
                <a:rPr lang="en-US" sz="1800" strike="noStrike" u="none">
                  <a:solidFill>
                    <a:srgbClr val="1B2B44"/>
                  </a:solidFill>
                  <a:latin typeface="Open Sans 2"/>
                  <a:ea typeface="Open Sans 2"/>
                  <a:cs typeface="Open Sans 2"/>
                  <a:sym typeface="Open Sans 2"/>
                </a:rPr>
                <a:t>n</a:t>
              </a:r>
              <a:r>
                <a:rPr lang="en-US" sz="1800" strike="noStrike" u="none">
                  <a:solidFill>
                    <a:srgbClr val="1B2B44"/>
                  </a:solidFill>
                  <a:latin typeface="Open Sans 2"/>
                  <a:ea typeface="Open Sans 2"/>
                  <a:cs typeface="Open Sans 2"/>
                  <a:sym typeface="Open Sans 2"/>
                </a:rPr>
                <a:t>ee</a:t>
              </a:r>
              <a:r>
                <a:rPr lang="en-US" sz="1800" strike="noStrike" u="none">
                  <a:solidFill>
                    <a:srgbClr val="1B2B44"/>
                  </a:solidFill>
                  <a:latin typeface="Open Sans 2"/>
                  <a:ea typeface="Open Sans 2"/>
                  <a:cs typeface="Open Sans 2"/>
                  <a:sym typeface="Open Sans 2"/>
                </a:rPr>
                <a:t>d</a:t>
              </a:r>
              <a:r>
                <a:rPr lang="en-US" sz="1800" strike="noStrike" u="none">
                  <a:solidFill>
                    <a:srgbClr val="1B2B44"/>
                  </a:solidFill>
                  <a:latin typeface="Open Sans 2"/>
                  <a:ea typeface="Open Sans 2"/>
                  <a:cs typeface="Open Sans 2"/>
                  <a:sym typeface="Open Sans 2"/>
                </a:rPr>
                <a:t> </a:t>
              </a:r>
              <a:r>
                <a:rPr lang="en-US" sz="1800" strike="noStrike" u="none">
                  <a:solidFill>
                    <a:srgbClr val="1B2B44"/>
                  </a:solidFill>
                  <a:latin typeface="Open Sans 2"/>
                  <a:ea typeface="Open Sans 2"/>
                  <a:cs typeface="Open Sans 2"/>
                  <a:sym typeface="Open Sans 2"/>
                </a:rPr>
                <a:t>h</a:t>
              </a:r>
              <a:r>
                <a:rPr lang="en-US" sz="1800" strike="noStrike" u="none">
                  <a:solidFill>
                    <a:srgbClr val="1B2B44"/>
                  </a:solidFill>
                  <a:latin typeface="Open Sans 2"/>
                  <a:ea typeface="Open Sans 2"/>
                  <a:cs typeface="Open Sans 2"/>
                  <a:sym typeface="Open Sans 2"/>
                </a:rPr>
                <a:t>e</a:t>
              </a:r>
              <a:r>
                <a:rPr lang="en-US" sz="1800" strike="noStrike" u="none">
                  <a:solidFill>
                    <a:srgbClr val="1B2B44"/>
                  </a:solidFill>
                  <a:latin typeface="Open Sans 2"/>
                  <a:ea typeface="Open Sans 2"/>
                  <a:cs typeface="Open Sans 2"/>
                  <a:sym typeface="Open Sans 2"/>
                </a:rPr>
                <a:t>lp, bu</a:t>
              </a:r>
              <a:r>
                <a:rPr lang="en-US" sz="1800" strike="noStrike" u="none">
                  <a:solidFill>
                    <a:srgbClr val="1B2B44"/>
                  </a:solidFill>
                  <a:latin typeface="Open Sans 2"/>
                  <a:ea typeface="Open Sans 2"/>
                  <a:cs typeface="Open Sans 2"/>
                  <a:sym typeface="Open Sans 2"/>
                </a:rPr>
                <a:t>t</a:t>
              </a:r>
              <a:r>
                <a:rPr lang="en-US" sz="1800" strike="noStrike" u="none">
                  <a:solidFill>
                    <a:srgbClr val="1B2B44"/>
                  </a:solidFill>
                  <a:latin typeface="Open Sans 2"/>
                  <a:ea typeface="Open Sans 2"/>
                  <a:cs typeface="Open Sans 2"/>
                  <a:sym typeface="Open Sans 2"/>
                </a:rPr>
                <a:t> </a:t>
              </a:r>
              <a:r>
                <a:rPr lang="en-US" sz="1800" strike="noStrike" u="none">
                  <a:solidFill>
                    <a:srgbClr val="1B2B44"/>
                  </a:solidFill>
                  <a:latin typeface="Open Sans 2"/>
                  <a:ea typeface="Open Sans 2"/>
                  <a:cs typeface="Open Sans 2"/>
                  <a:sym typeface="Open Sans 2"/>
                </a:rPr>
                <a:t>o</a:t>
              </a:r>
              <a:r>
                <a:rPr lang="en-US" sz="1800" strike="noStrike" u="none">
                  <a:solidFill>
                    <a:srgbClr val="1B2B44"/>
                  </a:solidFill>
                  <a:latin typeface="Open Sans 2"/>
                  <a:ea typeface="Open Sans 2"/>
                  <a:cs typeface="Open Sans 2"/>
                  <a:sym typeface="Open Sans 2"/>
                </a:rPr>
                <a:t>ur le</a:t>
              </a:r>
              <a:r>
                <a:rPr lang="en-US" sz="1800" strike="noStrike" u="none">
                  <a:solidFill>
                    <a:srgbClr val="1B2B44"/>
                  </a:solidFill>
                  <a:latin typeface="Open Sans 2"/>
                  <a:ea typeface="Open Sans 2"/>
                  <a:cs typeface="Open Sans 2"/>
                  <a:sym typeface="Open Sans 2"/>
                </a:rPr>
                <a:t>ns </a:t>
              </a:r>
              <a:r>
                <a:rPr lang="en-US" sz="1800" strike="noStrike" u="none">
                  <a:solidFill>
                    <a:srgbClr val="1B2B44"/>
                  </a:solidFill>
                  <a:latin typeface="Open Sans 2"/>
                  <a:ea typeface="Open Sans 2"/>
                  <a:cs typeface="Open Sans 2"/>
                  <a:sym typeface="Open Sans 2"/>
                </a:rPr>
                <a:t>s</a:t>
              </a:r>
              <a:r>
                <a:rPr lang="en-US" sz="1800" strike="noStrike" u="none">
                  <a:solidFill>
                    <a:srgbClr val="1B2B44"/>
                  </a:solidFill>
                  <a:latin typeface="Open Sans 2"/>
                  <a:ea typeface="Open Sans 2"/>
                  <a:cs typeface="Open Sans 2"/>
                  <a:sym typeface="Open Sans 2"/>
                </a:rPr>
                <a:t>a</a:t>
              </a:r>
              <a:r>
                <a:rPr lang="en-US" sz="1800" strike="noStrike" u="none">
                  <a:solidFill>
                    <a:srgbClr val="1B2B44"/>
                  </a:solidFill>
                  <a:latin typeface="Open Sans 2"/>
                  <a:ea typeface="Open Sans 2"/>
                  <a:cs typeface="Open Sans 2"/>
                  <a:sym typeface="Open Sans 2"/>
                </a:rPr>
                <a:t>ys,</a:t>
              </a:r>
              <a:r>
                <a:rPr lang="en-US" sz="1800" strike="noStrike" u="none">
                  <a:solidFill>
                    <a:srgbClr val="1B2B44"/>
                  </a:solidFill>
                  <a:latin typeface="Open Sans 2"/>
                  <a:ea typeface="Open Sans 2"/>
                  <a:cs typeface="Open Sans 2"/>
                  <a:sym typeface="Open Sans 2"/>
                </a:rPr>
                <a:t> </a:t>
              </a:r>
              <a:r>
                <a:rPr lang="en-US" sz="1800" strike="noStrike" u="none">
                  <a:solidFill>
                    <a:srgbClr val="1B2B44"/>
                  </a:solidFill>
                  <a:latin typeface="Open Sans 2"/>
                  <a:ea typeface="Open Sans 2"/>
                  <a:cs typeface="Open Sans 2"/>
                  <a:sym typeface="Open Sans 2"/>
                </a:rPr>
                <a:t>‘D</a:t>
              </a:r>
              <a:r>
                <a:rPr lang="en-US" sz="1800" strike="noStrike" u="none">
                  <a:solidFill>
                    <a:srgbClr val="1B2B44"/>
                  </a:solidFill>
                  <a:latin typeface="Open Sans 2"/>
                  <a:ea typeface="Open Sans 2"/>
                  <a:cs typeface="Open Sans 2"/>
                  <a:sym typeface="Open Sans 2"/>
                </a:rPr>
                <a:t>on</a:t>
              </a:r>
              <a:r>
                <a:rPr lang="en-US" sz="1800" strike="noStrike" u="none">
                  <a:solidFill>
                    <a:srgbClr val="1B2B44"/>
                  </a:solidFill>
                  <a:latin typeface="Open Sans 2"/>
                  <a:ea typeface="Open Sans 2"/>
                  <a:cs typeface="Open Sans 2"/>
                  <a:sym typeface="Open Sans 2"/>
                </a:rPr>
                <a:t>’t </a:t>
              </a:r>
              <a:r>
                <a:rPr lang="en-US" sz="1800" strike="noStrike" u="none">
                  <a:solidFill>
                    <a:srgbClr val="1B2B44"/>
                  </a:solidFill>
                  <a:latin typeface="Open Sans 2"/>
                  <a:ea typeface="Open Sans 2"/>
                  <a:cs typeface="Open Sans 2"/>
                  <a:sym typeface="Open Sans 2"/>
                </a:rPr>
                <a:t>be a </a:t>
              </a:r>
              <a:r>
                <a:rPr lang="en-US" sz="1800" strike="noStrike" u="none">
                  <a:solidFill>
                    <a:srgbClr val="1B2B44"/>
                  </a:solidFill>
                  <a:latin typeface="Open Sans 2"/>
                  <a:ea typeface="Open Sans 2"/>
                  <a:cs typeface="Open Sans 2"/>
                  <a:sym typeface="Open Sans 2"/>
                </a:rPr>
                <a:t>bu</a:t>
              </a:r>
              <a:r>
                <a:rPr lang="en-US" sz="1800" strike="noStrike" u="none">
                  <a:solidFill>
                    <a:srgbClr val="1B2B44"/>
                  </a:solidFill>
                  <a:latin typeface="Open Sans 2"/>
                  <a:ea typeface="Open Sans 2"/>
                  <a:cs typeface="Open Sans 2"/>
                  <a:sym typeface="Open Sans 2"/>
                </a:rPr>
                <a:t>r</a:t>
              </a:r>
              <a:r>
                <a:rPr lang="en-US" sz="1800" strike="noStrike" u="none">
                  <a:solidFill>
                    <a:srgbClr val="1B2B44"/>
                  </a:solidFill>
                  <a:latin typeface="Open Sans 2"/>
                  <a:ea typeface="Open Sans 2"/>
                  <a:cs typeface="Open Sans 2"/>
                  <a:sym typeface="Open Sans 2"/>
                </a:rPr>
                <a:t>d</a:t>
              </a:r>
              <a:r>
                <a:rPr lang="en-US" sz="1800" strike="noStrike" u="none">
                  <a:solidFill>
                    <a:srgbClr val="1B2B44"/>
                  </a:solidFill>
                  <a:latin typeface="Open Sans 2"/>
                  <a:ea typeface="Open Sans 2"/>
                  <a:cs typeface="Open Sans 2"/>
                  <a:sym typeface="Open Sans 2"/>
                </a:rPr>
                <a:t>e</a:t>
              </a:r>
              <a:r>
                <a:rPr lang="en-US" sz="1800" strike="noStrike" u="none">
                  <a:solidFill>
                    <a:srgbClr val="1B2B44"/>
                  </a:solidFill>
                  <a:latin typeface="Open Sans 2"/>
                  <a:ea typeface="Open Sans 2"/>
                  <a:cs typeface="Open Sans 2"/>
                  <a:sym typeface="Open Sans 2"/>
                </a:rPr>
                <a:t>n</a:t>
              </a:r>
              <a:r>
                <a:rPr lang="en-US" sz="1800" strike="noStrike" u="none">
                  <a:solidFill>
                    <a:srgbClr val="1B2B44"/>
                  </a:solidFill>
                  <a:latin typeface="Open Sans 2"/>
                  <a:ea typeface="Open Sans 2"/>
                  <a:cs typeface="Open Sans 2"/>
                  <a:sym typeface="Open Sans 2"/>
                </a:rPr>
                <a:t>.</a:t>
              </a:r>
              <a:r>
                <a:rPr lang="en-US" sz="1800" strike="noStrike" u="none">
                  <a:solidFill>
                    <a:srgbClr val="1B2B44"/>
                  </a:solidFill>
                  <a:latin typeface="Open Sans 2"/>
                  <a:ea typeface="Open Sans 2"/>
                  <a:cs typeface="Open Sans 2"/>
                  <a:sym typeface="Open Sans 2"/>
                </a:rPr>
                <a:t>’</a:t>
              </a:r>
            </a:p>
          </p:txBody>
        </p:sp>
        <p:grpSp>
          <p:nvGrpSpPr>
            <p:cNvPr name="Group 15" id="15"/>
            <p:cNvGrpSpPr/>
            <p:nvPr/>
          </p:nvGrpSpPr>
          <p:grpSpPr>
            <a:xfrm rot="0">
              <a:off x="0" y="8126316"/>
              <a:ext cx="10980469" cy="1905000"/>
              <a:chOff x="0" y="0"/>
              <a:chExt cx="10980469" cy="1905000"/>
            </a:xfrm>
          </p:grpSpPr>
          <p:sp>
            <p:nvSpPr>
              <p:cNvPr name="Freeform 16" id="16"/>
              <p:cNvSpPr/>
              <p:nvPr/>
            </p:nvSpPr>
            <p:spPr>
              <a:xfrm flipH="false" flipV="false" rot="0">
                <a:off x="0" y="0"/>
                <a:ext cx="10980469" cy="1905000"/>
              </a:xfrm>
              <a:custGeom>
                <a:avLst/>
                <a:gdLst/>
                <a:ahLst/>
                <a:cxnLst/>
                <a:rect r="r" b="b" t="t" l="l"/>
                <a:pathLst>
                  <a:path h="1905000" w="10980469">
                    <a:moveTo>
                      <a:pt x="164454" y="0"/>
                    </a:moveTo>
                    <a:lnTo>
                      <a:pt x="10816015" y="0"/>
                    </a:lnTo>
                    <a:cubicBezTo>
                      <a:pt x="10906840" y="0"/>
                      <a:pt x="10980469" y="85290"/>
                      <a:pt x="10980469" y="190500"/>
                    </a:cubicBezTo>
                    <a:lnTo>
                      <a:pt x="10980469" y="1714500"/>
                    </a:lnTo>
                    <a:cubicBezTo>
                      <a:pt x="10980469" y="1819710"/>
                      <a:pt x="10906840" y="1905000"/>
                      <a:pt x="10816015" y="1905000"/>
                    </a:cubicBezTo>
                    <a:lnTo>
                      <a:pt x="164454" y="1905000"/>
                    </a:lnTo>
                    <a:cubicBezTo>
                      <a:pt x="73629" y="1905000"/>
                      <a:pt x="0" y="1819710"/>
                      <a:pt x="0" y="1714500"/>
                    </a:cubicBezTo>
                    <a:lnTo>
                      <a:pt x="0" y="190500"/>
                    </a:lnTo>
                    <a:cubicBezTo>
                      <a:pt x="0" y="85290"/>
                      <a:pt x="73629" y="0"/>
                      <a:pt x="164454" y="0"/>
                    </a:cubicBezTo>
                    <a:close/>
                  </a:path>
                </a:pathLst>
              </a:custGeom>
              <a:solidFill>
                <a:srgbClr val="FFFEF2"/>
              </a:solidFill>
              <a:ln w="19050" cap="sq">
                <a:solidFill>
                  <a:srgbClr val="3C6E71"/>
                </a:solidFill>
                <a:prstDash val="solid"/>
                <a:miter/>
              </a:ln>
            </p:spPr>
          </p:sp>
        </p:grpSp>
        <p:sp>
          <p:nvSpPr>
            <p:cNvPr name="TextBox 17" id="17"/>
            <p:cNvSpPr txBox="true"/>
            <p:nvPr/>
          </p:nvSpPr>
          <p:spPr>
            <a:xfrm rot="0">
              <a:off x="253006" y="8656541"/>
              <a:ext cx="10474457" cy="80581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2520"/>
                </a:lnSpc>
                <a:spcBef>
                  <a:spcPct val="0"/>
                </a:spcBef>
              </a:pPr>
              <a:r>
                <a:rPr lang="en-US" sz="1800" strike="noStrike" u="none">
                  <a:solidFill>
                    <a:srgbClr val="1B2B44"/>
                  </a:solidFill>
                  <a:latin typeface="Open Sans 2"/>
                  <a:ea typeface="Open Sans 2"/>
                  <a:cs typeface="Open Sans 2"/>
                  <a:sym typeface="Open Sans 2"/>
                </a:rPr>
                <a:t>We may avoid hard conversations because our story says conflict means rejection.</a:t>
              </a:r>
            </a:p>
          </p:txBody>
        </p:sp>
        <p:grpSp>
          <p:nvGrpSpPr>
            <p:cNvPr name="Group 18" id="18"/>
            <p:cNvGrpSpPr/>
            <p:nvPr/>
          </p:nvGrpSpPr>
          <p:grpSpPr>
            <a:xfrm rot="0">
              <a:off x="11284076" y="8126316"/>
              <a:ext cx="10980469" cy="1905000"/>
              <a:chOff x="0" y="0"/>
              <a:chExt cx="10980469" cy="1905000"/>
            </a:xfrm>
          </p:grpSpPr>
          <p:sp>
            <p:nvSpPr>
              <p:cNvPr name="Freeform 19" id="19"/>
              <p:cNvSpPr/>
              <p:nvPr/>
            </p:nvSpPr>
            <p:spPr>
              <a:xfrm flipH="false" flipV="false" rot="0">
                <a:off x="0" y="0"/>
                <a:ext cx="10980469" cy="1905000"/>
              </a:xfrm>
              <a:custGeom>
                <a:avLst/>
                <a:gdLst/>
                <a:ahLst/>
                <a:cxnLst/>
                <a:rect r="r" b="b" t="t" l="l"/>
                <a:pathLst>
                  <a:path h="1905000" w="10980469">
                    <a:moveTo>
                      <a:pt x="164454" y="0"/>
                    </a:moveTo>
                    <a:lnTo>
                      <a:pt x="10816015" y="0"/>
                    </a:lnTo>
                    <a:cubicBezTo>
                      <a:pt x="10906840" y="0"/>
                      <a:pt x="10980469" y="85290"/>
                      <a:pt x="10980469" y="190500"/>
                    </a:cubicBezTo>
                    <a:lnTo>
                      <a:pt x="10980469" y="1714500"/>
                    </a:lnTo>
                    <a:cubicBezTo>
                      <a:pt x="10980469" y="1819710"/>
                      <a:pt x="10906840" y="1905000"/>
                      <a:pt x="10816015" y="1905000"/>
                    </a:cubicBezTo>
                    <a:lnTo>
                      <a:pt x="164454" y="1905000"/>
                    </a:lnTo>
                    <a:cubicBezTo>
                      <a:pt x="73629" y="1905000"/>
                      <a:pt x="0" y="1819710"/>
                      <a:pt x="0" y="1714500"/>
                    </a:cubicBezTo>
                    <a:lnTo>
                      <a:pt x="0" y="190500"/>
                    </a:lnTo>
                    <a:cubicBezTo>
                      <a:pt x="0" y="85290"/>
                      <a:pt x="73629" y="0"/>
                      <a:pt x="164454" y="0"/>
                    </a:cubicBezTo>
                    <a:close/>
                  </a:path>
                </a:pathLst>
              </a:custGeom>
              <a:solidFill>
                <a:srgbClr val="FFFEF2"/>
              </a:solidFill>
              <a:ln w="19050" cap="sq">
                <a:solidFill>
                  <a:srgbClr val="3C6E71"/>
                </a:solidFill>
                <a:prstDash val="solid"/>
                <a:miter/>
              </a:ln>
            </p:spPr>
          </p:sp>
        </p:grpSp>
        <p:sp>
          <p:nvSpPr>
            <p:cNvPr name="TextBox 20" id="20"/>
            <p:cNvSpPr txBox="true"/>
            <p:nvPr/>
          </p:nvSpPr>
          <p:spPr>
            <a:xfrm rot="0">
              <a:off x="11537083" y="8866091"/>
              <a:ext cx="10474457" cy="38671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2520"/>
                </a:lnSpc>
                <a:spcBef>
                  <a:spcPct val="0"/>
                </a:spcBef>
              </a:pPr>
              <a:r>
                <a:rPr lang="en-US" sz="1800">
                  <a:solidFill>
                    <a:srgbClr val="1B2B44"/>
                  </a:solidFill>
                  <a:latin typeface="Open Sans 2"/>
                  <a:ea typeface="Open Sans 2"/>
                  <a:cs typeface="Open Sans 2"/>
                  <a:sym typeface="Open Sans 2"/>
                </a:rPr>
                <a:t>We</a:t>
              </a:r>
              <a:r>
                <a:rPr lang="en-US" sz="1800" strike="noStrike" u="none">
                  <a:solidFill>
                    <a:srgbClr val="1B2B44"/>
                  </a:solidFill>
                  <a:latin typeface="Open Sans 2"/>
                  <a:ea typeface="Open Sans 2"/>
                  <a:cs typeface="Open Sans 2"/>
                  <a:sym typeface="Open Sans 2"/>
                </a:rPr>
                <a:t> may</a:t>
              </a:r>
              <a:r>
                <a:rPr lang="en-US" sz="1800" strike="noStrike" u="none">
                  <a:solidFill>
                    <a:srgbClr val="1B2B44"/>
                  </a:solidFill>
                  <a:latin typeface="Open Sans 2"/>
                  <a:ea typeface="Open Sans 2"/>
                  <a:cs typeface="Open Sans 2"/>
                  <a:sym typeface="Open Sans 2"/>
                </a:rPr>
                <a:t> </a:t>
              </a:r>
              <a:r>
                <a:rPr lang="en-US" sz="1800" strike="noStrike" u="none">
                  <a:solidFill>
                    <a:srgbClr val="1B2B44"/>
                  </a:solidFill>
                  <a:latin typeface="Open Sans 2"/>
                  <a:ea typeface="Open Sans 2"/>
                  <a:cs typeface="Open Sans 2"/>
                  <a:sym typeface="Open Sans 2"/>
                </a:rPr>
                <a:t>k</a:t>
              </a:r>
              <a:r>
                <a:rPr lang="en-US" sz="1800" strike="noStrike" u="none">
                  <a:solidFill>
                    <a:srgbClr val="1B2B44"/>
                  </a:solidFill>
                  <a:latin typeface="Open Sans 2"/>
                  <a:ea typeface="Open Sans 2"/>
                  <a:cs typeface="Open Sans 2"/>
                  <a:sym typeface="Open Sans 2"/>
                </a:rPr>
                <a:t>no</a:t>
              </a:r>
              <a:r>
                <a:rPr lang="en-US" sz="1800" strike="noStrike" u="none">
                  <a:solidFill>
                    <a:srgbClr val="1B2B44"/>
                  </a:solidFill>
                  <a:latin typeface="Open Sans 2"/>
                  <a:ea typeface="Open Sans 2"/>
                  <a:cs typeface="Open Sans 2"/>
                  <a:sym typeface="Open Sans 2"/>
                </a:rPr>
                <a:t>w</a:t>
              </a:r>
              <a:r>
                <a:rPr lang="en-US" sz="1800" strike="noStrike" u="none">
                  <a:solidFill>
                    <a:srgbClr val="1B2B44"/>
                  </a:solidFill>
                  <a:latin typeface="Open Sans 2"/>
                  <a:ea typeface="Open Sans 2"/>
                  <a:cs typeface="Open Sans 2"/>
                  <a:sym typeface="Open Sans 2"/>
                </a:rPr>
                <a:t> w</a:t>
              </a:r>
              <a:r>
                <a:rPr lang="en-US" sz="1800" strike="noStrike" u="none">
                  <a:solidFill>
                    <a:srgbClr val="1B2B44"/>
                  </a:solidFill>
                  <a:latin typeface="Open Sans 2"/>
                  <a:ea typeface="Open Sans 2"/>
                  <a:cs typeface="Open Sans 2"/>
                  <a:sym typeface="Open Sans 2"/>
                </a:rPr>
                <a:t>e</a:t>
              </a:r>
              <a:r>
                <a:rPr lang="en-US" sz="1800" strike="noStrike" u="none">
                  <a:solidFill>
                    <a:srgbClr val="1B2B44"/>
                  </a:solidFill>
                  <a:latin typeface="Open Sans 2"/>
                  <a:ea typeface="Open Sans 2"/>
                  <a:cs typeface="Open Sans 2"/>
                  <a:sym typeface="Open Sans 2"/>
                </a:rPr>
                <a:t> n</a:t>
              </a:r>
              <a:r>
                <a:rPr lang="en-US" sz="1800" strike="noStrike" u="none">
                  <a:solidFill>
                    <a:srgbClr val="1B2B44"/>
                  </a:solidFill>
                  <a:latin typeface="Open Sans 2"/>
                  <a:ea typeface="Open Sans 2"/>
                  <a:cs typeface="Open Sans 2"/>
                  <a:sym typeface="Open Sans 2"/>
                </a:rPr>
                <a:t>e</a:t>
              </a:r>
              <a:r>
                <a:rPr lang="en-US" sz="1800" strike="noStrike" u="none">
                  <a:solidFill>
                    <a:srgbClr val="1B2B44"/>
                  </a:solidFill>
                  <a:latin typeface="Open Sans 2"/>
                  <a:ea typeface="Open Sans 2"/>
                  <a:cs typeface="Open Sans 2"/>
                  <a:sym typeface="Open Sans 2"/>
                </a:rPr>
                <a:t>e</a:t>
              </a:r>
              <a:r>
                <a:rPr lang="en-US" sz="1800" strike="noStrike" u="none">
                  <a:solidFill>
                    <a:srgbClr val="1B2B44"/>
                  </a:solidFill>
                  <a:latin typeface="Open Sans 2"/>
                  <a:ea typeface="Open Sans 2"/>
                  <a:cs typeface="Open Sans 2"/>
                  <a:sym typeface="Open Sans 2"/>
                </a:rPr>
                <a:t>d</a:t>
              </a:r>
              <a:r>
                <a:rPr lang="en-US" sz="1800" strike="noStrike" u="none">
                  <a:solidFill>
                    <a:srgbClr val="1B2B44"/>
                  </a:solidFill>
                  <a:latin typeface="Open Sans 2"/>
                  <a:ea typeface="Open Sans 2"/>
                  <a:cs typeface="Open Sans 2"/>
                  <a:sym typeface="Open Sans 2"/>
                </a:rPr>
                <a:t> to </a:t>
              </a:r>
              <a:r>
                <a:rPr lang="en-US" sz="1800" strike="noStrike" u="none">
                  <a:solidFill>
                    <a:srgbClr val="1B2B44"/>
                  </a:solidFill>
                  <a:latin typeface="Open Sans 2"/>
                  <a:ea typeface="Open Sans 2"/>
                  <a:cs typeface="Open Sans 2"/>
                  <a:sym typeface="Open Sans 2"/>
                </a:rPr>
                <a:t>sp</a:t>
              </a:r>
              <a:r>
                <a:rPr lang="en-US" sz="1800" strike="noStrike" u="none">
                  <a:solidFill>
                    <a:srgbClr val="1B2B44"/>
                  </a:solidFill>
                  <a:latin typeface="Open Sans 2"/>
                  <a:ea typeface="Open Sans 2"/>
                  <a:cs typeface="Open Sans 2"/>
                  <a:sym typeface="Open Sans 2"/>
                </a:rPr>
                <a:t>e</a:t>
              </a:r>
              <a:r>
                <a:rPr lang="en-US" sz="1800" strike="noStrike" u="none">
                  <a:solidFill>
                    <a:srgbClr val="1B2B44"/>
                  </a:solidFill>
                  <a:latin typeface="Open Sans 2"/>
                  <a:ea typeface="Open Sans 2"/>
                  <a:cs typeface="Open Sans 2"/>
                  <a:sym typeface="Open Sans 2"/>
                </a:rPr>
                <a:t>ak</a:t>
              </a:r>
              <a:r>
                <a:rPr lang="en-US" sz="1800" strike="noStrike" u="none">
                  <a:solidFill>
                    <a:srgbClr val="1B2B44"/>
                  </a:solidFill>
                  <a:latin typeface="Open Sans 2"/>
                  <a:ea typeface="Open Sans 2"/>
                  <a:cs typeface="Open Sans 2"/>
                  <a:sym typeface="Open Sans 2"/>
                </a:rPr>
                <a:t> u</a:t>
              </a:r>
              <a:r>
                <a:rPr lang="en-US" sz="1800" strike="noStrike" u="none">
                  <a:solidFill>
                    <a:srgbClr val="1B2B44"/>
                  </a:solidFill>
                  <a:latin typeface="Open Sans 2"/>
                  <a:ea typeface="Open Sans 2"/>
                  <a:cs typeface="Open Sans 2"/>
                  <a:sym typeface="Open Sans 2"/>
                </a:rPr>
                <a:t>p,</a:t>
              </a:r>
              <a:r>
                <a:rPr lang="en-US" sz="1800" strike="noStrike" u="none">
                  <a:solidFill>
                    <a:srgbClr val="1B2B44"/>
                  </a:solidFill>
                  <a:latin typeface="Open Sans 2"/>
                  <a:ea typeface="Open Sans 2"/>
                  <a:cs typeface="Open Sans 2"/>
                  <a:sym typeface="Open Sans 2"/>
                </a:rPr>
                <a:t> bu</a:t>
              </a:r>
              <a:r>
                <a:rPr lang="en-US" sz="1800" strike="noStrike" u="none">
                  <a:solidFill>
                    <a:srgbClr val="1B2B44"/>
                  </a:solidFill>
                  <a:latin typeface="Open Sans 2"/>
                  <a:ea typeface="Open Sans 2"/>
                  <a:cs typeface="Open Sans 2"/>
                  <a:sym typeface="Open Sans 2"/>
                </a:rPr>
                <a:t>t</a:t>
              </a:r>
              <a:r>
                <a:rPr lang="en-US" sz="1800" strike="noStrike" u="none">
                  <a:solidFill>
                    <a:srgbClr val="1B2B44"/>
                  </a:solidFill>
                  <a:latin typeface="Open Sans 2"/>
                  <a:ea typeface="Open Sans 2"/>
                  <a:cs typeface="Open Sans 2"/>
                  <a:sym typeface="Open Sans 2"/>
                </a:rPr>
                <a:t> our </a:t>
              </a:r>
              <a:r>
                <a:rPr lang="en-US" sz="1800" strike="noStrike" u="none">
                  <a:solidFill>
                    <a:srgbClr val="1B2B44"/>
                  </a:solidFill>
                  <a:latin typeface="Open Sans 2"/>
                  <a:ea typeface="Open Sans 2"/>
                  <a:cs typeface="Open Sans 2"/>
                  <a:sym typeface="Open Sans 2"/>
                </a:rPr>
                <a:t>l</a:t>
              </a:r>
              <a:r>
                <a:rPr lang="en-US" sz="1800" strike="noStrike" u="none">
                  <a:solidFill>
                    <a:srgbClr val="1B2B44"/>
                  </a:solidFill>
                  <a:latin typeface="Open Sans 2"/>
                  <a:ea typeface="Open Sans 2"/>
                  <a:cs typeface="Open Sans 2"/>
                  <a:sym typeface="Open Sans 2"/>
                </a:rPr>
                <a:t>en</a:t>
              </a:r>
              <a:r>
                <a:rPr lang="en-US" sz="1800" strike="noStrike" u="none">
                  <a:solidFill>
                    <a:srgbClr val="1B2B44"/>
                  </a:solidFill>
                  <a:latin typeface="Open Sans 2"/>
                  <a:ea typeface="Open Sans 2"/>
                  <a:cs typeface="Open Sans 2"/>
                  <a:sym typeface="Open Sans 2"/>
                </a:rPr>
                <a:t>s</a:t>
              </a:r>
              <a:r>
                <a:rPr lang="en-US" sz="1800" strike="noStrike" u="none">
                  <a:solidFill>
                    <a:srgbClr val="1B2B44"/>
                  </a:solidFill>
                  <a:latin typeface="Open Sans 2"/>
                  <a:ea typeface="Open Sans 2"/>
                  <a:cs typeface="Open Sans 2"/>
                  <a:sym typeface="Open Sans 2"/>
                </a:rPr>
                <a:t> </a:t>
              </a:r>
              <a:r>
                <a:rPr lang="en-US" sz="1800" strike="noStrike" u="none">
                  <a:solidFill>
                    <a:srgbClr val="1B2B44"/>
                  </a:solidFill>
                  <a:latin typeface="Open Sans 2"/>
                  <a:ea typeface="Open Sans 2"/>
                  <a:cs typeface="Open Sans 2"/>
                  <a:sym typeface="Open Sans 2"/>
                </a:rPr>
                <a:t>say</a:t>
              </a:r>
              <a:r>
                <a:rPr lang="en-US" sz="1800" strike="noStrike" u="none">
                  <a:solidFill>
                    <a:srgbClr val="1B2B44"/>
                  </a:solidFill>
                  <a:latin typeface="Open Sans 2"/>
                  <a:ea typeface="Open Sans 2"/>
                  <a:cs typeface="Open Sans 2"/>
                  <a:sym typeface="Open Sans 2"/>
                </a:rPr>
                <a:t>s</a:t>
              </a:r>
              <a:r>
                <a:rPr lang="en-US" sz="1800" strike="noStrike" u="none">
                  <a:solidFill>
                    <a:srgbClr val="1B2B44"/>
                  </a:solidFill>
                  <a:latin typeface="Open Sans 2"/>
                  <a:ea typeface="Open Sans 2"/>
                  <a:cs typeface="Open Sans 2"/>
                  <a:sym typeface="Open Sans 2"/>
                </a:rPr>
                <a:t>,</a:t>
              </a:r>
              <a:r>
                <a:rPr lang="en-US" sz="1800" strike="noStrike" u="none">
                  <a:solidFill>
                    <a:srgbClr val="1B2B44"/>
                  </a:solidFill>
                  <a:latin typeface="Open Sans 2"/>
                  <a:ea typeface="Open Sans 2"/>
                  <a:cs typeface="Open Sans 2"/>
                  <a:sym typeface="Open Sans 2"/>
                </a:rPr>
                <a:t> </a:t>
              </a:r>
              <a:r>
                <a:rPr lang="en-US" sz="1800" strike="noStrike" u="none">
                  <a:solidFill>
                    <a:srgbClr val="1B2B44"/>
                  </a:solidFill>
                  <a:latin typeface="Open Sans 2"/>
                  <a:ea typeface="Open Sans 2"/>
                  <a:cs typeface="Open Sans 2"/>
                  <a:sym typeface="Open Sans 2"/>
                </a:rPr>
                <a:t>‘K</a:t>
              </a:r>
              <a:r>
                <a:rPr lang="en-US" sz="1800" strike="noStrike" u="none">
                  <a:solidFill>
                    <a:srgbClr val="1B2B44"/>
                  </a:solidFill>
                  <a:latin typeface="Open Sans 2"/>
                  <a:ea typeface="Open Sans 2"/>
                  <a:cs typeface="Open Sans 2"/>
                  <a:sym typeface="Open Sans 2"/>
                </a:rPr>
                <a:t>e</a:t>
              </a:r>
              <a:r>
                <a:rPr lang="en-US" sz="1800" strike="noStrike" u="none">
                  <a:solidFill>
                    <a:srgbClr val="1B2B44"/>
                  </a:solidFill>
                  <a:latin typeface="Open Sans 2"/>
                  <a:ea typeface="Open Sans 2"/>
                  <a:cs typeface="Open Sans 2"/>
                  <a:sym typeface="Open Sans 2"/>
                </a:rPr>
                <a:t>ep</a:t>
              </a:r>
              <a:r>
                <a:rPr lang="en-US" sz="1800" strike="noStrike" u="none">
                  <a:solidFill>
                    <a:srgbClr val="1B2B44"/>
                  </a:solidFill>
                  <a:latin typeface="Open Sans 2"/>
                  <a:ea typeface="Open Sans 2"/>
                  <a:cs typeface="Open Sans 2"/>
                  <a:sym typeface="Open Sans 2"/>
                </a:rPr>
                <a:t> t</a:t>
              </a:r>
              <a:r>
                <a:rPr lang="en-US" sz="1800" strike="noStrike" u="none">
                  <a:solidFill>
                    <a:srgbClr val="1B2B44"/>
                  </a:solidFill>
                  <a:latin typeface="Open Sans 2"/>
                  <a:ea typeface="Open Sans 2"/>
                  <a:cs typeface="Open Sans 2"/>
                  <a:sym typeface="Open Sans 2"/>
                </a:rPr>
                <a:t>h</a:t>
              </a:r>
              <a:r>
                <a:rPr lang="en-US" sz="1800" strike="noStrike" u="none">
                  <a:solidFill>
                    <a:srgbClr val="1B2B44"/>
                  </a:solidFill>
                  <a:latin typeface="Open Sans 2"/>
                  <a:ea typeface="Open Sans 2"/>
                  <a:cs typeface="Open Sans 2"/>
                  <a:sym typeface="Open Sans 2"/>
                </a:rPr>
                <a:t>e </a:t>
              </a:r>
              <a:r>
                <a:rPr lang="en-US" sz="1800" strike="noStrike" u="none">
                  <a:solidFill>
                    <a:srgbClr val="1B2B44"/>
                  </a:solidFill>
                  <a:latin typeface="Open Sans 2"/>
                  <a:ea typeface="Open Sans 2"/>
                  <a:cs typeface="Open Sans 2"/>
                  <a:sym typeface="Open Sans 2"/>
                </a:rPr>
                <a:t>p</a:t>
              </a:r>
              <a:r>
                <a:rPr lang="en-US" sz="1800" strike="noStrike" u="none">
                  <a:solidFill>
                    <a:srgbClr val="1B2B44"/>
                  </a:solidFill>
                  <a:latin typeface="Open Sans 2"/>
                  <a:ea typeface="Open Sans 2"/>
                  <a:cs typeface="Open Sans 2"/>
                  <a:sym typeface="Open Sans 2"/>
                </a:rPr>
                <a:t>e</a:t>
              </a:r>
              <a:r>
                <a:rPr lang="en-US" sz="1800" strike="noStrike" u="none">
                  <a:solidFill>
                    <a:srgbClr val="1B2B44"/>
                  </a:solidFill>
                  <a:latin typeface="Open Sans 2"/>
                  <a:ea typeface="Open Sans 2"/>
                  <a:cs typeface="Open Sans 2"/>
                  <a:sym typeface="Open Sans 2"/>
                </a:rPr>
                <a:t>ac</a:t>
              </a:r>
              <a:r>
                <a:rPr lang="en-US" sz="1800" strike="noStrike" u="none">
                  <a:solidFill>
                    <a:srgbClr val="1B2B44"/>
                  </a:solidFill>
                  <a:latin typeface="Open Sans 2"/>
                  <a:ea typeface="Open Sans 2"/>
                  <a:cs typeface="Open Sans 2"/>
                  <a:sym typeface="Open Sans 2"/>
                </a:rPr>
                <a:t>e.</a:t>
              </a:r>
              <a:r>
                <a:rPr lang="en-US" sz="1800" strike="noStrike" u="none">
                  <a:solidFill>
                    <a:srgbClr val="1B2B44"/>
                  </a:solidFill>
                  <a:latin typeface="Open Sans 2"/>
                  <a:ea typeface="Open Sans 2"/>
                  <a:cs typeface="Open Sans 2"/>
                  <a:sym typeface="Open Sans 2"/>
                </a:rPr>
                <a:t>’</a:t>
              </a:r>
            </a:p>
          </p:txBody>
        </p:sp>
        <p:grpSp>
          <p:nvGrpSpPr>
            <p:cNvPr name="Group 21" id="21"/>
            <p:cNvGrpSpPr/>
            <p:nvPr/>
          </p:nvGrpSpPr>
          <p:grpSpPr>
            <a:xfrm rot="0">
              <a:off x="0" y="10336116"/>
              <a:ext cx="10980469" cy="1905000"/>
              <a:chOff x="0" y="0"/>
              <a:chExt cx="10980469" cy="1905000"/>
            </a:xfrm>
          </p:grpSpPr>
          <p:sp>
            <p:nvSpPr>
              <p:cNvPr name="Freeform 22" id="22"/>
              <p:cNvSpPr/>
              <p:nvPr/>
            </p:nvSpPr>
            <p:spPr>
              <a:xfrm flipH="false" flipV="false" rot="0">
                <a:off x="0" y="0"/>
                <a:ext cx="10980469" cy="1905000"/>
              </a:xfrm>
              <a:custGeom>
                <a:avLst/>
                <a:gdLst/>
                <a:ahLst/>
                <a:cxnLst/>
                <a:rect r="r" b="b" t="t" l="l"/>
                <a:pathLst>
                  <a:path h="1905000" w="10980469">
                    <a:moveTo>
                      <a:pt x="164454" y="0"/>
                    </a:moveTo>
                    <a:lnTo>
                      <a:pt x="10816015" y="0"/>
                    </a:lnTo>
                    <a:cubicBezTo>
                      <a:pt x="10906840" y="0"/>
                      <a:pt x="10980469" y="85290"/>
                      <a:pt x="10980469" y="190500"/>
                    </a:cubicBezTo>
                    <a:lnTo>
                      <a:pt x="10980469" y="1714500"/>
                    </a:lnTo>
                    <a:cubicBezTo>
                      <a:pt x="10980469" y="1819710"/>
                      <a:pt x="10906840" y="1905000"/>
                      <a:pt x="10816015" y="1905000"/>
                    </a:cubicBezTo>
                    <a:lnTo>
                      <a:pt x="164454" y="1905000"/>
                    </a:lnTo>
                    <a:cubicBezTo>
                      <a:pt x="73629" y="1905000"/>
                      <a:pt x="0" y="1819710"/>
                      <a:pt x="0" y="1714500"/>
                    </a:cubicBezTo>
                    <a:lnTo>
                      <a:pt x="0" y="190500"/>
                    </a:lnTo>
                    <a:cubicBezTo>
                      <a:pt x="0" y="85290"/>
                      <a:pt x="73629" y="0"/>
                      <a:pt x="164454" y="0"/>
                    </a:cubicBezTo>
                    <a:close/>
                  </a:path>
                </a:pathLst>
              </a:custGeom>
              <a:solidFill>
                <a:srgbClr val="FFFEF2"/>
              </a:solidFill>
              <a:ln w="19050" cap="sq">
                <a:solidFill>
                  <a:srgbClr val="3C6E71"/>
                </a:solidFill>
                <a:prstDash val="solid"/>
                <a:miter/>
              </a:ln>
            </p:spPr>
          </p:sp>
        </p:grpSp>
        <p:grpSp>
          <p:nvGrpSpPr>
            <p:cNvPr name="Group 23" id="23"/>
            <p:cNvGrpSpPr/>
            <p:nvPr/>
          </p:nvGrpSpPr>
          <p:grpSpPr>
            <a:xfrm rot="0">
              <a:off x="11284076" y="10336116"/>
              <a:ext cx="10980469" cy="1905000"/>
              <a:chOff x="0" y="0"/>
              <a:chExt cx="10980469" cy="1905000"/>
            </a:xfrm>
          </p:grpSpPr>
          <p:sp>
            <p:nvSpPr>
              <p:cNvPr name="Freeform 24" id="24"/>
              <p:cNvSpPr/>
              <p:nvPr/>
            </p:nvSpPr>
            <p:spPr>
              <a:xfrm flipH="false" flipV="false" rot="0">
                <a:off x="0" y="0"/>
                <a:ext cx="10980469" cy="1905000"/>
              </a:xfrm>
              <a:custGeom>
                <a:avLst/>
                <a:gdLst/>
                <a:ahLst/>
                <a:cxnLst/>
                <a:rect r="r" b="b" t="t" l="l"/>
                <a:pathLst>
                  <a:path h="1905000" w="10980469">
                    <a:moveTo>
                      <a:pt x="164454" y="0"/>
                    </a:moveTo>
                    <a:lnTo>
                      <a:pt x="10816015" y="0"/>
                    </a:lnTo>
                    <a:cubicBezTo>
                      <a:pt x="10906840" y="0"/>
                      <a:pt x="10980469" y="85290"/>
                      <a:pt x="10980469" y="190500"/>
                    </a:cubicBezTo>
                    <a:lnTo>
                      <a:pt x="10980469" y="1714500"/>
                    </a:lnTo>
                    <a:cubicBezTo>
                      <a:pt x="10980469" y="1819710"/>
                      <a:pt x="10906840" y="1905000"/>
                      <a:pt x="10816015" y="1905000"/>
                    </a:cubicBezTo>
                    <a:lnTo>
                      <a:pt x="164454" y="1905000"/>
                    </a:lnTo>
                    <a:cubicBezTo>
                      <a:pt x="73629" y="1905000"/>
                      <a:pt x="0" y="1819710"/>
                      <a:pt x="0" y="1714500"/>
                    </a:cubicBezTo>
                    <a:lnTo>
                      <a:pt x="0" y="190500"/>
                    </a:lnTo>
                    <a:cubicBezTo>
                      <a:pt x="0" y="85290"/>
                      <a:pt x="73629" y="0"/>
                      <a:pt x="164454" y="0"/>
                    </a:cubicBezTo>
                    <a:close/>
                  </a:path>
                </a:pathLst>
              </a:custGeom>
              <a:solidFill>
                <a:srgbClr val="FFFEF2"/>
              </a:solidFill>
              <a:ln w="19050" cap="sq">
                <a:solidFill>
                  <a:srgbClr val="3C6E71"/>
                </a:solidFill>
                <a:prstDash val="solid"/>
                <a:miter/>
              </a:ln>
            </p:spPr>
          </p:sp>
        </p:grpSp>
        <p:sp>
          <p:nvSpPr>
            <p:cNvPr name="TextBox 25" id="25"/>
            <p:cNvSpPr txBox="true"/>
            <p:nvPr/>
          </p:nvSpPr>
          <p:spPr>
            <a:xfrm rot="0">
              <a:off x="11537083" y="10866341"/>
              <a:ext cx="10474457" cy="80581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2520"/>
                </a:lnSpc>
                <a:spcBef>
                  <a:spcPct val="0"/>
                </a:spcBef>
              </a:pPr>
              <a:r>
                <a:rPr lang="en-US" sz="1800">
                  <a:solidFill>
                    <a:srgbClr val="1B2B44"/>
                  </a:solidFill>
                  <a:latin typeface="Open Sans 2"/>
                  <a:ea typeface="Open Sans 2"/>
                  <a:cs typeface="Open Sans 2"/>
                  <a:sym typeface="Open Sans 2"/>
                </a:rPr>
                <a:t>We</a:t>
              </a:r>
              <a:r>
                <a:rPr lang="en-US" sz="1800" strike="noStrike" u="none">
                  <a:solidFill>
                    <a:srgbClr val="1B2B44"/>
                  </a:solidFill>
                  <a:latin typeface="Open Sans 2"/>
                  <a:ea typeface="Open Sans 2"/>
                  <a:cs typeface="Open Sans 2"/>
                  <a:sym typeface="Open Sans 2"/>
                </a:rPr>
                <a:t> may kn</a:t>
              </a:r>
              <a:r>
                <a:rPr lang="en-US" sz="1800" strike="noStrike" u="none">
                  <a:solidFill>
                    <a:srgbClr val="1B2B44"/>
                  </a:solidFill>
                  <a:latin typeface="Open Sans 2"/>
                  <a:ea typeface="Open Sans 2"/>
                  <a:cs typeface="Open Sans 2"/>
                  <a:sym typeface="Open Sans 2"/>
                </a:rPr>
                <a:t>o</a:t>
              </a:r>
              <a:r>
                <a:rPr lang="en-US" sz="1800" strike="noStrike" u="none">
                  <a:solidFill>
                    <a:srgbClr val="1B2B44"/>
                  </a:solidFill>
                  <a:latin typeface="Open Sans 2"/>
                  <a:ea typeface="Open Sans 2"/>
                  <a:cs typeface="Open Sans 2"/>
                  <a:sym typeface="Open Sans 2"/>
                </a:rPr>
                <a:t>w</a:t>
              </a:r>
              <a:r>
                <a:rPr lang="en-US" sz="1800" strike="noStrike" u="none">
                  <a:solidFill>
                    <a:srgbClr val="1B2B44"/>
                  </a:solidFill>
                  <a:latin typeface="Open Sans 2"/>
                  <a:ea typeface="Open Sans 2"/>
                  <a:cs typeface="Open Sans 2"/>
                  <a:sym typeface="Open Sans 2"/>
                </a:rPr>
                <a:t> </a:t>
              </a:r>
              <a:r>
                <a:rPr lang="en-US" sz="1800" strike="noStrike" u="none">
                  <a:solidFill>
                    <a:srgbClr val="1B2B44"/>
                  </a:solidFill>
                  <a:latin typeface="Open Sans 2"/>
                  <a:ea typeface="Open Sans 2"/>
                  <a:cs typeface="Open Sans 2"/>
                  <a:sym typeface="Open Sans 2"/>
                </a:rPr>
                <a:t>we ne</a:t>
              </a:r>
              <a:r>
                <a:rPr lang="en-US" sz="1800" strike="noStrike" u="none">
                  <a:solidFill>
                    <a:srgbClr val="1B2B44"/>
                  </a:solidFill>
                  <a:latin typeface="Open Sans 2"/>
                  <a:ea typeface="Open Sans 2"/>
                  <a:cs typeface="Open Sans 2"/>
                  <a:sym typeface="Open Sans 2"/>
                </a:rPr>
                <a:t>e</a:t>
              </a:r>
              <a:r>
                <a:rPr lang="en-US" sz="1800" strike="noStrike" u="none">
                  <a:solidFill>
                    <a:srgbClr val="1B2B44"/>
                  </a:solidFill>
                  <a:latin typeface="Open Sans 2"/>
                  <a:ea typeface="Open Sans 2"/>
                  <a:cs typeface="Open Sans 2"/>
                  <a:sym typeface="Open Sans 2"/>
                </a:rPr>
                <a:t>d</a:t>
              </a:r>
              <a:r>
                <a:rPr lang="en-US" sz="1800" strike="noStrike" u="none">
                  <a:solidFill>
                    <a:srgbClr val="1B2B44"/>
                  </a:solidFill>
                  <a:latin typeface="Open Sans 2"/>
                  <a:ea typeface="Open Sans 2"/>
                  <a:cs typeface="Open Sans 2"/>
                  <a:sym typeface="Open Sans 2"/>
                </a:rPr>
                <a:t> to </a:t>
              </a:r>
              <a:r>
                <a:rPr lang="en-US" sz="1800" strike="noStrike" u="none">
                  <a:solidFill>
                    <a:srgbClr val="1B2B44"/>
                  </a:solidFill>
                  <a:latin typeface="Open Sans 2"/>
                  <a:ea typeface="Open Sans 2"/>
                  <a:cs typeface="Open Sans 2"/>
                  <a:sym typeface="Open Sans 2"/>
                </a:rPr>
                <a:t>say</a:t>
              </a:r>
              <a:r>
                <a:rPr lang="en-US" sz="1800" strike="noStrike" u="none">
                  <a:solidFill>
                    <a:srgbClr val="1B2B44"/>
                  </a:solidFill>
                  <a:latin typeface="Open Sans 2"/>
                  <a:ea typeface="Open Sans 2"/>
                  <a:cs typeface="Open Sans 2"/>
                  <a:sym typeface="Open Sans 2"/>
                </a:rPr>
                <a:t> n</a:t>
              </a:r>
              <a:r>
                <a:rPr lang="en-US" sz="1800" strike="noStrike" u="none">
                  <a:solidFill>
                    <a:srgbClr val="1B2B44"/>
                  </a:solidFill>
                  <a:latin typeface="Open Sans 2"/>
                  <a:ea typeface="Open Sans 2"/>
                  <a:cs typeface="Open Sans 2"/>
                  <a:sym typeface="Open Sans 2"/>
                </a:rPr>
                <a:t>o,</a:t>
              </a:r>
              <a:r>
                <a:rPr lang="en-US" sz="1800" strike="noStrike" u="none">
                  <a:solidFill>
                    <a:srgbClr val="1B2B44"/>
                  </a:solidFill>
                  <a:latin typeface="Open Sans 2"/>
                  <a:ea typeface="Open Sans 2"/>
                  <a:cs typeface="Open Sans 2"/>
                  <a:sym typeface="Open Sans 2"/>
                </a:rPr>
                <a:t> </a:t>
              </a:r>
              <a:r>
                <a:rPr lang="en-US" sz="1800" strike="noStrike" u="none">
                  <a:solidFill>
                    <a:srgbClr val="1B2B44"/>
                  </a:solidFill>
                  <a:latin typeface="Open Sans 2"/>
                  <a:ea typeface="Open Sans 2"/>
                  <a:cs typeface="Open Sans 2"/>
                  <a:sym typeface="Open Sans 2"/>
                </a:rPr>
                <a:t>bu</a:t>
              </a:r>
              <a:r>
                <a:rPr lang="en-US" sz="1800" strike="noStrike" u="none">
                  <a:solidFill>
                    <a:srgbClr val="1B2B44"/>
                  </a:solidFill>
                  <a:latin typeface="Open Sans 2"/>
                  <a:ea typeface="Open Sans 2"/>
                  <a:cs typeface="Open Sans 2"/>
                  <a:sym typeface="Open Sans 2"/>
                </a:rPr>
                <a:t>t ou</a:t>
              </a:r>
              <a:r>
                <a:rPr lang="en-US" sz="1800" strike="noStrike" u="none">
                  <a:solidFill>
                    <a:srgbClr val="1B2B44"/>
                  </a:solidFill>
                  <a:latin typeface="Open Sans 2"/>
                  <a:ea typeface="Open Sans 2"/>
                  <a:cs typeface="Open Sans 2"/>
                  <a:sym typeface="Open Sans 2"/>
                </a:rPr>
                <a:t>r</a:t>
              </a:r>
              <a:r>
                <a:rPr lang="en-US" sz="1800" strike="noStrike" u="none">
                  <a:solidFill>
                    <a:srgbClr val="1B2B44"/>
                  </a:solidFill>
                  <a:latin typeface="Open Sans 2"/>
                  <a:ea typeface="Open Sans 2"/>
                  <a:cs typeface="Open Sans 2"/>
                  <a:sym typeface="Open Sans 2"/>
                </a:rPr>
                <a:t> </a:t>
              </a:r>
              <a:r>
                <a:rPr lang="en-US" sz="1800" strike="noStrike" u="none">
                  <a:solidFill>
                    <a:srgbClr val="1B2B44"/>
                  </a:solidFill>
                  <a:latin typeface="Open Sans 2"/>
                  <a:ea typeface="Open Sans 2"/>
                  <a:cs typeface="Open Sans 2"/>
                  <a:sym typeface="Open Sans 2"/>
                </a:rPr>
                <a:t>l</a:t>
              </a:r>
              <a:r>
                <a:rPr lang="en-US" sz="1800" strike="noStrike" u="none">
                  <a:solidFill>
                    <a:srgbClr val="1B2B44"/>
                  </a:solidFill>
                  <a:latin typeface="Open Sans 2"/>
                  <a:ea typeface="Open Sans 2"/>
                  <a:cs typeface="Open Sans 2"/>
                  <a:sym typeface="Open Sans 2"/>
                </a:rPr>
                <a:t>en</a:t>
              </a:r>
              <a:r>
                <a:rPr lang="en-US" sz="1800" strike="noStrike" u="none">
                  <a:solidFill>
                    <a:srgbClr val="1B2B44"/>
                  </a:solidFill>
                  <a:latin typeface="Open Sans 2"/>
                  <a:ea typeface="Open Sans 2"/>
                  <a:cs typeface="Open Sans 2"/>
                  <a:sym typeface="Open Sans 2"/>
                </a:rPr>
                <a:t>s</a:t>
              </a:r>
              <a:r>
                <a:rPr lang="en-US" sz="1800" strike="noStrike" u="none">
                  <a:solidFill>
                    <a:srgbClr val="1B2B44"/>
                  </a:solidFill>
                  <a:latin typeface="Open Sans 2"/>
                  <a:ea typeface="Open Sans 2"/>
                  <a:cs typeface="Open Sans 2"/>
                  <a:sym typeface="Open Sans 2"/>
                </a:rPr>
                <a:t> </a:t>
              </a:r>
              <a:r>
                <a:rPr lang="en-US" sz="1800" strike="noStrike" u="none">
                  <a:solidFill>
                    <a:srgbClr val="1B2B44"/>
                  </a:solidFill>
                  <a:latin typeface="Open Sans 2"/>
                  <a:ea typeface="Open Sans 2"/>
                  <a:cs typeface="Open Sans 2"/>
                  <a:sym typeface="Open Sans 2"/>
                </a:rPr>
                <a:t>s</a:t>
              </a:r>
              <a:r>
                <a:rPr lang="en-US" sz="1800" strike="noStrike" u="none">
                  <a:solidFill>
                    <a:srgbClr val="1B2B44"/>
                  </a:solidFill>
                  <a:latin typeface="Open Sans 2"/>
                  <a:ea typeface="Open Sans 2"/>
                  <a:cs typeface="Open Sans 2"/>
                  <a:sym typeface="Open Sans 2"/>
                </a:rPr>
                <a:t>a</a:t>
              </a:r>
              <a:r>
                <a:rPr lang="en-US" sz="1800" strike="noStrike" u="none">
                  <a:solidFill>
                    <a:srgbClr val="1B2B44"/>
                  </a:solidFill>
                  <a:latin typeface="Open Sans 2"/>
                  <a:ea typeface="Open Sans 2"/>
                  <a:cs typeface="Open Sans 2"/>
                  <a:sym typeface="Open Sans 2"/>
                </a:rPr>
                <a:t>y</a:t>
              </a:r>
              <a:r>
                <a:rPr lang="en-US" sz="1800" strike="noStrike" u="none">
                  <a:solidFill>
                    <a:srgbClr val="1B2B44"/>
                  </a:solidFill>
                  <a:latin typeface="Open Sans 2"/>
                  <a:ea typeface="Open Sans 2"/>
                  <a:cs typeface="Open Sans 2"/>
                  <a:sym typeface="Open Sans 2"/>
                </a:rPr>
                <a:t>s</a:t>
              </a:r>
              <a:r>
                <a:rPr lang="en-US" sz="1800" strike="noStrike" u="none">
                  <a:solidFill>
                    <a:srgbClr val="1B2B44"/>
                  </a:solidFill>
                  <a:latin typeface="Open Sans 2"/>
                  <a:ea typeface="Open Sans 2"/>
                  <a:cs typeface="Open Sans 2"/>
                  <a:sym typeface="Open Sans 2"/>
                </a:rPr>
                <a:t>, ‘P</a:t>
              </a:r>
              <a:r>
                <a:rPr lang="en-US" sz="1800" strike="noStrike" u="none">
                  <a:solidFill>
                    <a:srgbClr val="1B2B44"/>
                  </a:solidFill>
                  <a:latin typeface="Open Sans 2"/>
                  <a:ea typeface="Open Sans 2"/>
                  <a:cs typeface="Open Sans 2"/>
                  <a:sym typeface="Open Sans 2"/>
                </a:rPr>
                <a:t>e</a:t>
              </a:r>
              <a:r>
                <a:rPr lang="en-US" sz="1800" strike="noStrike" u="none">
                  <a:solidFill>
                    <a:srgbClr val="1B2B44"/>
                  </a:solidFill>
                  <a:latin typeface="Open Sans 2"/>
                  <a:ea typeface="Open Sans 2"/>
                  <a:cs typeface="Open Sans 2"/>
                  <a:sym typeface="Open Sans 2"/>
                </a:rPr>
                <a:t>opl</a:t>
              </a:r>
              <a:r>
                <a:rPr lang="en-US" sz="1800" strike="noStrike" u="none">
                  <a:solidFill>
                    <a:srgbClr val="1B2B44"/>
                  </a:solidFill>
                  <a:latin typeface="Open Sans 2"/>
                  <a:ea typeface="Open Sans 2"/>
                  <a:cs typeface="Open Sans 2"/>
                  <a:sym typeface="Open Sans 2"/>
                </a:rPr>
                <a:t>e </a:t>
              </a:r>
              <a:r>
                <a:rPr lang="en-US" sz="1800" strike="noStrike" u="none">
                  <a:solidFill>
                    <a:srgbClr val="1B2B44"/>
                  </a:solidFill>
                  <a:latin typeface="Open Sans 2"/>
                  <a:ea typeface="Open Sans 2"/>
                  <a:cs typeface="Open Sans 2"/>
                  <a:sym typeface="Open Sans 2"/>
                </a:rPr>
                <a:t>w</a:t>
              </a:r>
              <a:r>
                <a:rPr lang="en-US" sz="1800" strike="noStrike" u="none">
                  <a:solidFill>
                    <a:srgbClr val="1B2B44"/>
                  </a:solidFill>
                  <a:latin typeface="Open Sans 2"/>
                  <a:ea typeface="Open Sans 2"/>
                  <a:cs typeface="Open Sans 2"/>
                  <a:sym typeface="Open Sans 2"/>
                </a:rPr>
                <a:t>il</a:t>
              </a:r>
              <a:r>
                <a:rPr lang="en-US" sz="1800" strike="noStrike" u="none">
                  <a:solidFill>
                    <a:srgbClr val="1B2B44"/>
                  </a:solidFill>
                  <a:latin typeface="Open Sans 2"/>
                  <a:ea typeface="Open Sans 2"/>
                  <a:cs typeface="Open Sans 2"/>
                  <a:sym typeface="Open Sans 2"/>
                </a:rPr>
                <a:t>l</a:t>
              </a:r>
              <a:r>
                <a:rPr lang="en-US" sz="1800" strike="noStrike" u="none">
                  <a:solidFill>
                    <a:srgbClr val="1B2B44"/>
                  </a:solidFill>
                  <a:latin typeface="Open Sans 2"/>
                  <a:ea typeface="Open Sans 2"/>
                  <a:cs typeface="Open Sans 2"/>
                  <a:sym typeface="Open Sans 2"/>
                </a:rPr>
                <a:t> </a:t>
              </a:r>
              <a:r>
                <a:rPr lang="en-US" sz="1800" strike="noStrike" u="none">
                  <a:solidFill>
                    <a:srgbClr val="1B2B44"/>
                  </a:solidFill>
                  <a:latin typeface="Open Sans 2"/>
                  <a:ea typeface="Open Sans 2"/>
                  <a:cs typeface="Open Sans 2"/>
                  <a:sym typeface="Open Sans 2"/>
                </a:rPr>
                <a:t>b</a:t>
              </a:r>
              <a:r>
                <a:rPr lang="en-US" sz="1800" strike="noStrike" u="none">
                  <a:solidFill>
                    <a:srgbClr val="1B2B44"/>
                  </a:solidFill>
                  <a:latin typeface="Open Sans 2"/>
                  <a:ea typeface="Open Sans 2"/>
                  <a:cs typeface="Open Sans 2"/>
                  <a:sym typeface="Open Sans 2"/>
                </a:rPr>
                <a:t>e </a:t>
              </a:r>
              <a:r>
                <a:rPr lang="en-US" sz="1800" strike="noStrike" u="none">
                  <a:solidFill>
                    <a:srgbClr val="1B2B44"/>
                  </a:solidFill>
                  <a:latin typeface="Open Sans 2"/>
                  <a:ea typeface="Open Sans 2"/>
                  <a:cs typeface="Open Sans 2"/>
                  <a:sym typeface="Open Sans 2"/>
                </a:rPr>
                <a:t>di</a:t>
              </a:r>
              <a:r>
                <a:rPr lang="en-US" sz="1800" strike="noStrike" u="none">
                  <a:solidFill>
                    <a:srgbClr val="1B2B44"/>
                  </a:solidFill>
                  <a:latin typeface="Open Sans 2"/>
                  <a:ea typeface="Open Sans 2"/>
                  <a:cs typeface="Open Sans 2"/>
                  <a:sym typeface="Open Sans 2"/>
                </a:rPr>
                <a:t>s</a:t>
              </a:r>
              <a:r>
                <a:rPr lang="en-US" sz="1800" strike="noStrike" u="none">
                  <a:solidFill>
                    <a:srgbClr val="1B2B44"/>
                  </a:solidFill>
                  <a:latin typeface="Open Sans 2"/>
                  <a:ea typeface="Open Sans 2"/>
                  <a:cs typeface="Open Sans 2"/>
                  <a:sym typeface="Open Sans 2"/>
                </a:rPr>
                <a:t>app</a:t>
              </a:r>
              <a:r>
                <a:rPr lang="en-US" sz="1800" strike="noStrike" u="none">
                  <a:solidFill>
                    <a:srgbClr val="1B2B44"/>
                  </a:solidFill>
                  <a:latin typeface="Open Sans 2"/>
                  <a:ea typeface="Open Sans 2"/>
                  <a:cs typeface="Open Sans 2"/>
                  <a:sym typeface="Open Sans 2"/>
                </a:rPr>
                <a:t>o</a:t>
              </a:r>
              <a:r>
                <a:rPr lang="en-US" sz="1800" strike="noStrike" u="none">
                  <a:solidFill>
                    <a:srgbClr val="1B2B44"/>
                  </a:solidFill>
                  <a:latin typeface="Open Sans 2"/>
                  <a:ea typeface="Open Sans 2"/>
                  <a:cs typeface="Open Sans 2"/>
                  <a:sym typeface="Open Sans 2"/>
                </a:rPr>
                <a:t>i</a:t>
              </a:r>
              <a:r>
                <a:rPr lang="en-US" sz="1800" strike="noStrike" u="none">
                  <a:solidFill>
                    <a:srgbClr val="1B2B44"/>
                  </a:solidFill>
                  <a:latin typeface="Open Sans 2"/>
                  <a:ea typeface="Open Sans 2"/>
                  <a:cs typeface="Open Sans 2"/>
                  <a:sym typeface="Open Sans 2"/>
                </a:rPr>
                <a:t>n</a:t>
              </a:r>
              <a:r>
                <a:rPr lang="en-US" sz="1800" strike="noStrike" u="none">
                  <a:solidFill>
                    <a:srgbClr val="1B2B44"/>
                  </a:solidFill>
                  <a:latin typeface="Open Sans 2"/>
                  <a:ea typeface="Open Sans 2"/>
                  <a:cs typeface="Open Sans 2"/>
                  <a:sym typeface="Open Sans 2"/>
                </a:rPr>
                <a:t>te</a:t>
              </a:r>
              <a:r>
                <a:rPr lang="en-US" sz="1800" strike="noStrike" u="none">
                  <a:solidFill>
                    <a:srgbClr val="1B2B44"/>
                  </a:solidFill>
                  <a:latin typeface="Open Sans 2"/>
                  <a:ea typeface="Open Sans 2"/>
                  <a:cs typeface="Open Sans 2"/>
                  <a:sym typeface="Open Sans 2"/>
                </a:rPr>
                <a:t>d.</a:t>
              </a:r>
              <a:r>
                <a:rPr lang="en-US" sz="1800" strike="noStrike" u="none">
                  <a:solidFill>
                    <a:srgbClr val="1B2B44"/>
                  </a:solidFill>
                  <a:latin typeface="Open Sans 2"/>
                  <a:ea typeface="Open Sans 2"/>
                  <a:cs typeface="Open Sans 2"/>
                  <a:sym typeface="Open Sans 2"/>
                </a:rPr>
                <a:t>’”</a:t>
              </a:r>
            </a:p>
          </p:txBody>
        </p:sp>
        <p:grpSp>
          <p:nvGrpSpPr>
            <p:cNvPr name="Group 26" id="26"/>
            <p:cNvGrpSpPr/>
            <p:nvPr/>
          </p:nvGrpSpPr>
          <p:grpSpPr>
            <a:xfrm rot="0">
              <a:off x="0" y="12622116"/>
              <a:ext cx="22264546" cy="1016000"/>
              <a:chOff x="0" y="0"/>
              <a:chExt cx="22264546" cy="1016000"/>
            </a:xfrm>
          </p:grpSpPr>
          <p:sp>
            <p:nvSpPr>
              <p:cNvPr name="Freeform 27" id="27"/>
              <p:cNvSpPr/>
              <p:nvPr/>
            </p:nvSpPr>
            <p:spPr>
              <a:xfrm flipH="false" flipV="false" rot="0">
                <a:off x="0" y="0"/>
                <a:ext cx="22264545" cy="1016000"/>
              </a:xfrm>
              <a:custGeom>
                <a:avLst/>
                <a:gdLst/>
                <a:ahLst/>
                <a:cxnLst/>
                <a:rect r="r" b="b" t="t" l="l"/>
                <a:pathLst>
                  <a:path h="1016000" w="22264545">
                    <a:moveTo>
                      <a:pt x="126503" y="0"/>
                    </a:moveTo>
                    <a:lnTo>
                      <a:pt x="22138043" y="0"/>
                    </a:lnTo>
                    <a:cubicBezTo>
                      <a:pt x="22207908" y="0"/>
                      <a:pt x="22264545" y="45488"/>
                      <a:pt x="22264545" y="101600"/>
                    </a:cubicBezTo>
                    <a:lnTo>
                      <a:pt x="22264545" y="914400"/>
                    </a:lnTo>
                    <a:cubicBezTo>
                      <a:pt x="22264545" y="970512"/>
                      <a:pt x="22207908" y="1016000"/>
                      <a:pt x="22138043" y="1016000"/>
                    </a:cubicBezTo>
                    <a:lnTo>
                      <a:pt x="126503" y="1016000"/>
                    </a:lnTo>
                    <a:cubicBezTo>
                      <a:pt x="56637" y="1016000"/>
                      <a:pt x="0" y="970512"/>
                      <a:pt x="0" y="914400"/>
                    </a:cubicBezTo>
                    <a:lnTo>
                      <a:pt x="0" y="101600"/>
                    </a:lnTo>
                    <a:cubicBezTo>
                      <a:pt x="0" y="45488"/>
                      <a:pt x="56637" y="0"/>
                      <a:pt x="126503" y="0"/>
                    </a:cubicBezTo>
                    <a:close/>
                  </a:path>
                </a:pathLst>
              </a:custGeom>
              <a:solidFill>
                <a:srgbClr val="A4C3A2">
                  <a:alpha val="29804"/>
                </a:srgbClr>
              </a:solidFill>
            </p:spPr>
          </p:sp>
        </p:grpSp>
        <p:sp>
          <p:nvSpPr>
            <p:cNvPr name="TextBox 28" id="28"/>
            <p:cNvSpPr txBox="true"/>
            <p:nvPr/>
          </p:nvSpPr>
          <p:spPr>
            <a:xfrm rot="0">
              <a:off x="253006" y="12764991"/>
              <a:ext cx="21138668" cy="68728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0">
                <a:lnSpc>
                  <a:spcPts val="2079"/>
                </a:lnSpc>
                <a:spcBef>
                  <a:spcPct val="0"/>
                </a:spcBef>
              </a:pPr>
              <a:r>
                <a:rPr lang="en-US" b="true" sz="1599" i="true" strike="noStrike" u="none">
                  <a:solidFill>
                    <a:srgbClr val="3C6E71"/>
                  </a:solidFill>
                  <a:latin typeface="Poppins Bold Italics"/>
                  <a:ea typeface="Poppins Bold Italics"/>
                  <a:cs typeface="Poppins Bold Italics"/>
                  <a:sym typeface="Poppins Bold Italics"/>
                </a:rPr>
                <a:t>Metacognition is the pause between perception and action. Notice the lens, name the story, and choose a different response.</a:t>
              </a:r>
            </a:p>
            <a:p>
              <a:pPr algn="ctr" marL="0" indent="0" lvl="0">
                <a:lnSpc>
                  <a:spcPts val="2079"/>
                </a:lnSpc>
                <a:spcBef>
                  <a:spcPct val="0"/>
                </a:spcBef>
              </a:pPr>
              <a:r>
                <a:rPr lang="en-US" b="true" sz="1599" i="true" strike="noStrike" u="none">
                  <a:solidFill>
                    <a:srgbClr val="3C6E71"/>
                  </a:solidFill>
                  <a:latin typeface="Poppins Bold Italics"/>
                  <a:ea typeface="Poppins Bold Italics"/>
                  <a:cs typeface="Poppins Bold Italics"/>
                  <a:sym typeface="Poppins Bold Italics"/>
                </a:rPr>
                <a:t> That's where boundaries begin.</a:t>
              </a:r>
            </a:p>
          </p:txBody>
        </p:sp>
      </p:grpSp>
    </p:spTree>
  </p:cSld>
  <p:clrMapOvr>
    <a:masterClrMapping/>
  </p:clrMapOvr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6F7E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381000" y="381000"/>
            <a:ext cx="17526000" cy="9525000"/>
            <a:chOff x="0" y="0"/>
            <a:chExt cx="23368000" cy="12700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3368000" cy="12700000"/>
            </a:xfrm>
            <a:custGeom>
              <a:avLst/>
              <a:gdLst/>
              <a:ahLst/>
              <a:cxnLst/>
              <a:rect r="r" b="b" t="t" l="l"/>
              <a:pathLst>
                <a:path h="12700000" w="23368000">
                  <a:moveTo>
                    <a:pt x="1270000" y="0"/>
                  </a:moveTo>
                  <a:lnTo>
                    <a:pt x="22098000" y="0"/>
                  </a:lnTo>
                  <a:cubicBezTo>
                    <a:pt x="22799402" y="0"/>
                    <a:pt x="23368000" y="568598"/>
                    <a:pt x="23368000" y="1270000"/>
                  </a:cubicBezTo>
                  <a:lnTo>
                    <a:pt x="23368000" y="11430000"/>
                  </a:lnTo>
                  <a:cubicBezTo>
                    <a:pt x="23368000" y="12131401"/>
                    <a:pt x="22799402" y="12700000"/>
                    <a:pt x="22098000" y="12700000"/>
                  </a:cubicBezTo>
                  <a:lnTo>
                    <a:pt x="1270000" y="12700000"/>
                  </a:lnTo>
                  <a:cubicBezTo>
                    <a:pt x="568598" y="12700000"/>
                    <a:pt x="0" y="12131401"/>
                    <a:pt x="0" y="11430000"/>
                  </a:cubicBezTo>
                  <a:lnTo>
                    <a:pt x="0" y="1270000"/>
                  </a:lnTo>
                  <a:cubicBezTo>
                    <a:pt x="0" y="568598"/>
                    <a:pt x="568598" y="0"/>
                    <a:pt x="1270000" y="0"/>
                  </a:cubicBezTo>
                  <a:close/>
                </a:path>
              </a:pathLst>
            </a:custGeom>
            <a:solidFill>
              <a:srgbClr val="FFFFFF"/>
            </a:solidFill>
            <a:ln w="28575" cap="sq">
              <a:solidFill>
                <a:srgbClr val="33565A"/>
              </a:solidFill>
              <a:prstDash val="solid"/>
              <a:miter/>
            </a:ln>
          </p:spPr>
        </p:sp>
      </p:grpSp>
      <p:sp>
        <p:nvSpPr>
          <p:cNvPr name="Freeform 4" id="4"/>
          <p:cNvSpPr/>
          <p:nvPr/>
        </p:nvSpPr>
        <p:spPr>
          <a:xfrm flipH="false" flipV="false" rot="0">
            <a:off x="9682113" y="-613959"/>
            <a:ext cx="9356080" cy="11918573"/>
          </a:xfrm>
          <a:custGeom>
            <a:avLst/>
            <a:gdLst/>
            <a:ahLst/>
            <a:cxnLst/>
            <a:rect r="r" b="b" t="t" l="l"/>
            <a:pathLst>
              <a:path h="11918573" w="9356080">
                <a:moveTo>
                  <a:pt x="0" y="0"/>
                </a:moveTo>
                <a:lnTo>
                  <a:pt x="9356079" y="0"/>
                </a:lnTo>
                <a:lnTo>
                  <a:pt x="9356079" y="11918572"/>
                </a:lnTo>
                <a:lnTo>
                  <a:pt x="0" y="1191857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9999"/>
            </a:blip>
            <a:stretch>
              <a:fillRect l="0" t="0" r="0" b="0"/>
            </a:stretch>
          </a:blipFill>
        </p:spPr>
      </p:sp>
      <p:grpSp>
        <p:nvGrpSpPr>
          <p:cNvPr name="Group 5" id="5"/>
          <p:cNvGrpSpPr/>
          <p:nvPr/>
        </p:nvGrpSpPr>
        <p:grpSpPr>
          <a:xfrm rot="0">
            <a:off x="666750" y="4381500"/>
            <a:ext cx="14988160" cy="3048000"/>
            <a:chOff x="0" y="0"/>
            <a:chExt cx="19984213" cy="406400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19984213" cy="4064000"/>
            </a:xfrm>
            <a:custGeom>
              <a:avLst/>
              <a:gdLst/>
              <a:ahLst/>
              <a:cxnLst/>
              <a:rect r="r" b="b" t="t" l="l"/>
              <a:pathLst>
                <a:path h="4064000" w="19984213">
                  <a:moveTo>
                    <a:pt x="666140" y="0"/>
                  </a:moveTo>
                  <a:lnTo>
                    <a:pt x="19318072" y="0"/>
                  </a:lnTo>
                  <a:cubicBezTo>
                    <a:pt x="19685972" y="0"/>
                    <a:pt x="19984213" y="181951"/>
                    <a:pt x="19984213" y="406400"/>
                  </a:cubicBezTo>
                  <a:lnTo>
                    <a:pt x="19984213" y="3657600"/>
                  </a:lnTo>
                  <a:cubicBezTo>
                    <a:pt x="19984213" y="3882048"/>
                    <a:pt x="19685972" y="4064000"/>
                    <a:pt x="19318072" y="4064000"/>
                  </a:cubicBezTo>
                  <a:lnTo>
                    <a:pt x="666140" y="4064000"/>
                  </a:lnTo>
                  <a:cubicBezTo>
                    <a:pt x="298241" y="4064000"/>
                    <a:pt x="0" y="3882048"/>
                    <a:pt x="0" y="3657600"/>
                  </a:cubicBezTo>
                  <a:lnTo>
                    <a:pt x="0" y="406400"/>
                  </a:lnTo>
                  <a:cubicBezTo>
                    <a:pt x="0" y="181951"/>
                    <a:pt x="298241" y="0"/>
                    <a:pt x="666140" y="0"/>
                  </a:cubicBezTo>
                  <a:lnTo>
                    <a:pt x="0" y="0"/>
                  </a:lnTo>
                  <a:cubicBezTo>
                    <a:pt x="0" y="0"/>
                    <a:pt x="666140" y="0"/>
                    <a:pt x="666140" y="0"/>
                  </a:cubicBezTo>
                  <a:close/>
                </a:path>
              </a:pathLst>
            </a:custGeom>
            <a:solidFill>
              <a:srgbClr val="FFFFFF">
                <a:alpha val="84706"/>
              </a:srgbClr>
            </a:solidFill>
            <a:ln w="19050" cap="sq">
              <a:solidFill>
                <a:srgbClr val="000000">
                  <a:alpha val="84706"/>
                </a:srgbClr>
              </a:solidFill>
              <a:prstDash val="solid"/>
              <a:miter/>
            </a:ln>
          </p:spPr>
        </p:sp>
      </p:grpSp>
      <p:sp>
        <p:nvSpPr>
          <p:cNvPr name="TextBox 7" id="7"/>
          <p:cNvSpPr txBox="true"/>
          <p:nvPr/>
        </p:nvSpPr>
        <p:spPr>
          <a:xfrm rot="0">
            <a:off x="1143000" y="1733550"/>
            <a:ext cx="13335000" cy="9239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5400"/>
              </a:lnSpc>
              <a:spcBef>
                <a:spcPct val="0"/>
              </a:spcBef>
            </a:pPr>
            <a:r>
              <a:rPr lang="en-US" b="true" sz="6000" strike="noStrike" u="none">
                <a:solidFill>
                  <a:srgbClr val="103E37"/>
                </a:solidFill>
                <a:latin typeface="Agrandir Bold"/>
                <a:ea typeface="Agrandir Bold"/>
                <a:cs typeface="Agrandir Bold"/>
                <a:sym typeface="Agrandir Bold"/>
              </a:rPr>
              <a:t>Boundaries, Reframed</a:t>
            </a:r>
          </a:p>
        </p:txBody>
      </p:sp>
      <p:sp>
        <p:nvSpPr>
          <p:cNvPr name="AutoShape 8" id="8"/>
          <p:cNvSpPr/>
          <p:nvPr/>
        </p:nvSpPr>
        <p:spPr>
          <a:xfrm flipV="true">
            <a:off x="381000" y="4000500"/>
            <a:ext cx="17526000" cy="95250"/>
          </a:xfrm>
          <a:prstGeom prst="line">
            <a:avLst/>
          </a:prstGeom>
          <a:ln cap="rnd" w="9525">
            <a:solidFill>
              <a:srgbClr val="33565A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Freeform 9" id="9"/>
          <p:cNvSpPr/>
          <p:nvPr/>
        </p:nvSpPr>
        <p:spPr>
          <a:xfrm flipH="false" flipV="false" rot="0">
            <a:off x="14697155" y="1091351"/>
            <a:ext cx="2310687" cy="2392212"/>
          </a:xfrm>
          <a:custGeom>
            <a:avLst/>
            <a:gdLst/>
            <a:ahLst/>
            <a:cxnLst/>
            <a:rect r="r" b="b" t="t" l="l"/>
            <a:pathLst>
              <a:path h="2392212" w="2310687">
                <a:moveTo>
                  <a:pt x="0" y="0"/>
                </a:moveTo>
                <a:lnTo>
                  <a:pt x="2310688" y="0"/>
                </a:lnTo>
                <a:lnTo>
                  <a:pt x="2310688" y="2392213"/>
                </a:lnTo>
                <a:lnTo>
                  <a:pt x="0" y="239221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764" t="0" r="-1764" b="0"/>
            </a:stretch>
          </a:blipFill>
        </p:spPr>
      </p:sp>
      <p:grpSp>
        <p:nvGrpSpPr>
          <p:cNvPr name="Group 10" id="10"/>
          <p:cNvGrpSpPr/>
          <p:nvPr/>
        </p:nvGrpSpPr>
        <p:grpSpPr>
          <a:xfrm rot="0">
            <a:off x="666750" y="2762250"/>
            <a:ext cx="14287500" cy="1238250"/>
            <a:chOff x="0" y="0"/>
            <a:chExt cx="19050000" cy="1651000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19050000" cy="1651000"/>
            </a:xfrm>
            <a:custGeom>
              <a:avLst/>
              <a:gdLst/>
              <a:ahLst/>
              <a:cxnLst/>
              <a:rect r="r" b="b" t="t" l="l"/>
              <a:pathLst>
                <a:path h="1651000" w="19050000">
                  <a:moveTo>
                    <a:pt x="165100" y="0"/>
                  </a:moveTo>
                  <a:lnTo>
                    <a:pt x="18884900" y="0"/>
                  </a:lnTo>
                  <a:cubicBezTo>
                    <a:pt x="18976082" y="0"/>
                    <a:pt x="19050000" y="73918"/>
                    <a:pt x="19050000" y="165100"/>
                  </a:cubicBezTo>
                  <a:lnTo>
                    <a:pt x="19050000" y="1485900"/>
                  </a:lnTo>
                  <a:cubicBezTo>
                    <a:pt x="19050000" y="1577082"/>
                    <a:pt x="18976082" y="1651000"/>
                    <a:pt x="18884900" y="1651000"/>
                  </a:cubicBezTo>
                  <a:lnTo>
                    <a:pt x="165100" y="1651000"/>
                  </a:lnTo>
                  <a:cubicBezTo>
                    <a:pt x="73918" y="1651000"/>
                    <a:pt x="0" y="1577082"/>
                    <a:pt x="0" y="1485900"/>
                  </a:cubicBezTo>
                  <a:lnTo>
                    <a:pt x="0" y="165100"/>
                  </a:lnTo>
                  <a:cubicBezTo>
                    <a:pt x="0" y="73918"/>
                    <a:pt x="73918" y="0"/>
                    <a:pt x="165100" y="0"/>
                  </a:cubicBezTo>
                  <a:close/>
                </a:path>
              </a:pathLst>
            </a:custGeom>
            <a:solidFill>
              <a:srgbClr val="E8F0D8">
                <a:alpha val="69804"/>
              </a:srgbClr>
            </a:solidFill>
          </p:spPr>
        </p:sp>
      </p:grpSp>
      <p:sp>
        <p:nvSpPr>
          <p:cNvPr name="TextBox 12" id="12"/>
          <p:cNvSpPr txBox="true"/>
          <p:nvPr/>
        </p:nvSpPr>
        <p:spPr>
          <a:xfrm rot="0">
            <a:off x="1143000" y="2667000"/>
            <a:ext cx="13811250" cy="13144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4799"/>
              </a:lnSpc>
              <a:spcBef>
                <a:spcPct val="0"/>
              </a:spcBef>
            </a:pPr>
            <a:r>
              <a:rPr lang="en-US" b="true" sz="3999" strike="noStrike" u="none">
                <a:solidFill>
                  <a:srgbClr val="96B75B"/>
                </a:solidFill>
                <a:latin typeface="Agrandir Bold"/>
                <a:ea typeface="Agrandir Bold"/>
                <a:cs typeface="Agrandir Bold"/>
                <a:sym typeface="Agrandir Bold"/>
              </a:rPr>
              <a:t>Boundaries are not where self-understanding begins.</a:t>
            </a:r>
          </a:p>
          <a:p>
            <a:pPr algn="l" marL="0" indent="0" lvl="0">
              <a:lnSpc>
                <a:spcPts val="4799"/>
              </a:lnSpc>
              <a:spcBef>
                <a:spcPct val="0"/>
              </a:spcBef>
            </a:pPr>
            <a:r>
              <a:rPr lang="en-US" b="true" sz="3999" strike="noStrike" u="none">
                <a:solidFill>
                  <a:srgbClr val="96B75B"/>
                </a:solidFill>
                <a:latin typeface="Agrandir Bold"/>
                <a:ea typeface="Agrandir Bold"/>
                <a:cs typeface="Agrandir Bold"/>
                <a:sym typeface="Agrandir Bold"/>
              </a:rPr>
              <a:t>They are what self-understanding makes possible.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1028700" y="4409190"/>
            <a:ext cx="14626210" cy="31394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604519" indent="-302260" lvl="1">
              <a:lnSpc>
                <a:spcPts val="5039"/>
              </a:lnSpc>
              <a:spcBef>
                <a:spcPct val="0"/>
              </a:spcBef>
              <a:buFont typeface="Arial"/>
              <a:buChar char="•"/>
            </a:pPr>
            <a:r>
              <a:rPr lang="en-US" sz="2799">
                <a:solidFill>
                  <a:srgbClr val="33565A"/>
                </a:solidFill>
                <a:latin typeface="Open Sans 1"/>
                <a:ea typeface="Open Sans 1"/>
                <a:cs typeface="Open Sans 1"/>
                <a:sym typeface="Open Sans 1"/>
              </a:rPr>
              <a:t>Your</a:t>
            </a:r>
            <a:r>
              <a:rPr lang="en-US" sz="2799" strike="noStrike" u="none">
                <a:solidFill>
                  <a:srgbClr val="33565A"/>
                </a:solidFill>
                <a:latin typeface="Open Sans 1"/>
                <a:ea typeface="Open Sans 1"/>
                <a:cs typeface="Open Sans 1"/>
                <a:sym typeface="Open Sans 1"/>
              </a:rPr>
              <a:t> boundaries are not only broken by other people’s demands.</a:t>
            </a:r>
          </a:p>
          <a:p>
            <a:pPr algn="l" marL="604519" indent="-302260" lvl="1">
              <a:lnSpc>
                <a:spcPts val="5039"/>
              </a:lnSpc>
              <a:spcBef>
                <a:spcPct val="0"/>
              </a:spcBef>
              <a:buFont typeface="Arial"/>
              <a:buChar char="•"/>
            </a:pPr>
            <a:r>
              <a:rPr lang="en-US" sz="2799" strike="noStrike" u="none">
                <a:solidFill>
                  <a:srgbClr val="33565A"/>
                </a:solidFill>
                <a:latin typeface="Open Sans 1"/>
                <a:ea typeface="Open Sans 1"/>
                <a:cs typeface="Open Sans 1"/>
                <a:sym typeface="Open Sans 1"/>
              </a:rPr>
              <a:t>They are often broken by your own internal patterns, beliefs, roles, and pressure.</a:t>
            </a:r>
          </a:p>
          <a:p>
            <a:pPr algn="l" marL="604519" indent="-302260" lvl="1">
              <a:lnSpc>
                <a:spcPts val="5039"/>
              </a:lnSpc>
              <a:spcBef>
                <a:spcPct val="0"/>
              </a:spcBef>
              <a:buFont typeface="Arial"/>
              <a:buChar char="•"/>
            </a:pPr>
            <a:r>
              <a:rPr lang="en-US" sz="2799" strike="noStrike" u="none">
                <a:solidFill>
                  <a:srgbClr val="33565A"/>
                </a:solidFill>
                <a:latin typeface="Open Sans 1"/>
                <a:ea typeface="Open Sans 1"/>
                <a:cs typeface="Open Sans 1"/>
                <a:sym typeface="Open Sans 1"/>
              </a:rPr>
              <a:t>When I notice the story, I can choose my response.</a:t>
            </a:r>
          </a:p>
          <a:p>
            <a:pPr algn="l" marL="604519" indent="-302260" lvl="1">
              <a:lnSpc>
                <a:spcPts val="5039"/>
              </a:lnSpc>
              <a:spcBef>
                <a:spcPct val="0"/>
              </a:spcBef>
              <a:buFont typeface="Arial"/>
              <a:buChar char="•"/>
            </a:pPr>
            <a:r>
              <a:rPr lang="en-US" sz="2799" strike="noStrike" u="none">
                <a:solidFill>
                  <a:srgbClr val="33565A"/>
                </a:solidFill>
                <a:latin typeface="Open Sans 1"/>
                <a:ea typeface="Open Sans 1"/>
                <a:cs typeface="Open Sans 1"/>
                <a:sym typeface="Open Sans 1"/>
              </a:rPr>
              <a:t>When I choose my response, boundaries become clear in action.</a:t>
            </a:r>
          </a:p>
          <a:p>
            <a:pPr algn="l">
              <a:lnSpc>
                <a:spcPts val="5039"/>
              </a:lnSpc>
              <a:spcBef>
                <a:spcPct val="0"/>
              </a:spcBef>
            </a:pPr>
          </a:p>
        </p:txBody>
      </p:sp>
    </p:spTree>
  </p:cSld>
  <p:clrMapOvr>
    <a:masterClrMapping/>
  </p:clrMapOvr>
</p:sld>
</file>

<file path=ppt/slides/slide1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EF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381000" y="381000"/>
            <a:ext cx="17526000" cy="9525000"/>
            <a:chOff x="0" y="0"/>
            <a:chExt cx="23368000" cy="12700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3368000" cy="12700000"/>
            </a:xfrm>
            <a:custGeom>
              <a:avLst/>
              <a:gdLst/>
              <a:ahLst/>
              <a:cxnLst/>
              <a:rect r="r" b="b" t="t" l="l"/>
              <a:pathLst>
                <a:path h="12700000" w="23368000">
                  <a:moveTo>
                    <a:pt x="1270000" y="0"/>
                  </a:moveTo>
                  <a:lnTo>
                    <a:pt x="22098000" y="0"/>
                  </a:lnTo>
                  <a:cubicBezTo>
                    <a:pt x="22799402" y="0"/>
                    <a:pt x="23368000" y="568598"/>
                    <a:pt x="23368000" y="1270000"/>
                  </a:cubicBezTo>
                  <a:lnTo>
                    <a:pt x="23368000" y="11430000"/>
                  </a:lnTo>
                  <a:cubicBezTo>
                    <a:pt x="23368000" y="12131401"/>
                    <a:pt x="22799402" y="12700000"/>
                    <a:pt x="22098000" y="12700000"/>
                  </a:cubicBezTo>
                  <a:lnTo>
                    <a:pt x="1270000" y="12700000"/>
                  </a:lnTo>
                  <a:cubicBezTo>
                    <a:pt x="568598" y="12700000"/>
                    <a:pt x="0" y="12131401"/>
                    <a:pt x="0" y="11430000"/>
                  </a:cubicBezTo>
                  <a:lnTo>
                    <a:pt x="0" y="1270000"/>
                  </a:lnTo>
                  <a:cubicBezTo>
                    <a:pt x="0" y="568598"/>
                    <a:pt x="568598" y="0"/>
                    <a:pt x="1270000" y="0"/>
                  </a:cubicBezTo>
                  <a:close/>
                </a:path>
              </a:pathLst>
            </a:custGeom>
            <a:solidFill>
              <a:srgbClr val="FFFFFF"/>
            </a:solidFill>
            <a:ln w="28575" cap="sq">
              <a:solidFill>
                <a:srgbClr val="33565A"/>
              </a:solidFill>
              <a:prstDash val="solid"/>
              <a:miter/>
            </a:ln>
          </p:spPr>
        </p:sp>
      </p:grpSp>
      <p:sp>
        <p:nvSpPr>
          <p:cNvPr name="Freeform 4" id="4"/>
          <p:cNvSpPr/>
          <p:nvPr/>
        </p:nvSpPr>
        <p:spPr>
          <a:xfrm flipH="false" flipV="false" rot="-863754">
            <a:off x="16113709" y="1702761"/>
            <a:ext cx="8795254" cy="11204145"/>
          </a:xfrm>
          <a:custGeom>
            <a:avLst/>
            <a:gdLst/>
            <a:ahLst/>
            <a:cxnLst/>
            <a:rect r="r" b="b" t="t" l="l"/>
            <a:pathLst>
              <a:path h="11204145" w="8795254">
                <a:moveTo>
                  <a:pt x="0" y="0"/>
                </a:moveTo>
                <a:lnTo>
                  <a:pt x="8795254" y="0"/>
                </a:lnTo>
                <a:lnTo>
                  <a:pt x="8795254" y="11204145"/>
                </a:lnTo>
                <a:lnTo>
                  <a:pt x="0" y="1120414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2999"/>
            </a:blip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762000" y="1362075"/>
            <a:ext cx="16764000" cy="10553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6839"/>
              </a:lnSpc>
              <a:spcBef>
                <a:spcPct val="0"/>
              </a:spcBef>
            </a:pPr>
            <a:r>
              <a:rPr lang="en-US" b="true" sz="6000" spc="-150" strike="noStrike" u="none">
                <a:solidFill>
                  <a:srgbClr val="103E37"/>
                </a:solidFill>
                <a:latin typeface="Agrandir Bold"/>
                <a:ea typeface="Agrandir Bold"/>
                <a:cs typeface="Agrandir Bold"/>
                <a:sym typeface="Agrandir Bold"/>
              </a:rPr>
              <a:t>Mental Model #2: Signal vs. Story</a:t>
            </a:r>
          </a:p>
        </p:txBody>
      </p:sp>
      <p:sp>
        <p:nvSpPr>
          <p:cNvPr name="Freeform 6" id="6"/>
          <p:cNvSpPr/>
          <p:nvPr/>
        </p:nvSpPr>
        <p:spPr>
          <a:xfrm flipH="false" flipV="false" rot="0">
            <a:off x="-4450705" y="-985331"/>
            <a:ext cx="9356080" cy="11918573"/>
          </a:xfrm>
          <a:custGeom>
            <a:avLst/>
            <a:gdLst/>
            <a:ahLst/>
            <a:cxnLst/>
            <a:rect r="r" b="b" t="t" l="l"/>
            <a:pathLst>
              <a:path h="11918573" w="9356080">
                <a:moveTo>
                  <a:pt x="0" y="0"/>
                </a:moveTo>
                <a:lnTo>
                  <a:pt x="9356080" y="0"/>
                </a:lnTo>
                <a:lnTo>
                  <a:pt x="9356080" y="11918572"/>
                </a:lnTo>
                <a:lnTo>
                  <a:pt x="0" y="1191857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9999"/>
            </a:blip>
            <a:stretch>
              <a:fillRect l="0" t="0" r="0" b="0"/>
            </a:stretch>
          </a:blipFill>
        </p:spPr>
      </p:sp>
      <p:grpSp>
        <p:nvGrpSpPr>
          <p:cNvPr name="Group 7" id="7"/>
          <p:cNvGrpSpPr/>
          <p:nvPr/>
        </p:nvGrpSpPr>
        <p:grpSpPr>
          <a:xfrm rot="0">
            <a:off x="952500" y="2933700"/>
            <a:ext cx="7905750" cy="571500"/>
            <a:chOff x="0" y="0"/>
            <a:chExt cx="10541000" cy="76200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10541000" cy="762000"/>
            </a:xfrm>
            <a:custGeom>
              <a:avLst/>
              <a:gdLst/>
              <a:ahLst/>
              <a:cxnLst/>
              <a:rect r="r" b="b" t="t" l="l"/>
              <a:pathLst>
                <a:path h="762000" w="10541000">
                  <a:moveTo>
                    <a:pt x="76200" y="0"/>
                  </a:moveTo>
                  <a:lnTo>
                    <a:pt x="10464800" y="0"/>
                  </a:lnTo>
                  <a:cubicBezTo>
                    <a:pt x="10506884" y="0"/>
                    <a:pt x="10541000" y="34116"/>
                    <a:pt x="10541000" y="76200"/>
                  </a:cubicBezTo>
                  <a:lnTo>
                    <a:pt x="10541000" y="685800"/>
                  </a:lnTo>
                  <a:cubicBezTo>
                    <a:pt x="10541000" y="727884"/>
                    <a:pt x="10506884" y="762000"/>
                    <a:pt x="10464800" y="762000"/>
                  </a:cubicBezTo>
                  <a:lnTo>
                    <a:pt x="76200" y="762000"/>
                  </a:lnTo>
                  <a:cubicBezTo>
                    <a:pt x="34116" y="762000"/>
                    <a:pt x="0" y="727884"/>
                    <a:pt x="0" y="685800"/>
                  </a:cubicBezTo>
                  <a:lnTo>
                    <a:pt x="0" y="76200"/>
                  </a:lnTo>
                  <a:cubicBezTo>
                    <a:pt x="0" y="34116"/>
                    <a:pt x="34116" y="0"/>
                    <a:pt x="76200" y="0"/>
                  </a:cubicBezTo>
                  <a:close/>
                </a:path>
              </a:pathLst>
            </a:custGeom>
            <a:solidFill>
              <a:srgbClr val="3C6E71"/>
            </a:solidFill>
          </p:spPr>
        </p:sp>
      </p:grpSp>
      <p:sp>
        <p:nvSpPr>
          <p:cNvPr name="TextBox 9" id="9"/>
          <p:cNvSpPr txBox="true"/>
          <p:nvPr/>
        </p:nvSpPr>
        <p:spPr>
          <a:xfrm rot="0">
            <a:off x="952500" y="3019425"/>
            <a:ext cx="7905750" cy="48572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747"/>
              </a:lnSpc>
              <a:spcBef>
                <a:spcPct val="0"/>
              </a:spcBef>
            </a:pPr>
            <a:r>
              <a:rPr lang="en-US" b="true" sz="3747" strike="noStrike" u="none">
                <a:solidFill>
                  <a:srgbClr val="F4F1DE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The Signal</a:t>
            </a:r>
          </a:p>
        </p:txBody>
      </p:sp>
      <p:grpSp>
        <p:nvGrpSpPr>
          <p:cNvPr name="Group 10" id="10"/>
          <p:cNvGrpSpPr/>
          <p:nvPr/>
        </p:nvGrpSpPr>
        <p:grpSpPr>
          <a:xfrm rot="0">
            <a:off x="952500" y="3695700"/>
            <a:ext cx="7905750" cy="3238500"/>
            <a:chOff x="0" y="0"/>
            <a:chExt cx="10541000" cy="4318000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10541000" cy="4318000"/>
            </a:xfrm>
            <a:custGeom>
              <a:avLst/>
              <a:gdLst/>
              <a:ahLst/>
              <a:cxnLst/>
              <a:rect r="r" b="b" t="t" l="l"/>
              <a:pathLst>
                <a:path h="4318000" w="10541000">
                  <a:moveTo>
                    <a:pt x="431800" y="0"/>
                  </a:moveTo>
                  <a:lnTo>
                    <a:pt x="10109200" y="0"/>
                  </a:lnTo>
                  <a:cubicBezTo>
                    <a:pt x="10347677" y="0"/>
                    <a:pt x="10541000" y="193323"/>
                    <a:pt x="10541000" y="431800"/>
                  </a:cubicBezTo>
                  <a:lnTo>
                    <a:pt x="10541000" y="3886200"/>
                  </a:lnTo>
                  <a:cubicBezTo>
                    <a:pt x="10541000" y="4124677"/>
                    <a:pt x="10347677" y="4318000"/>
                    <a:pt x="10109200" y="4318000"/>
                  </a:cubicBezTo>
                  <a:lnTo>
                    <a:pt x="431800" y="4318000"/>
                  </a:lnTo>
                  <a:cubicBezTo>
                    <a:pt x="193323" y="4318000"/>
                    <a:pt x="0" y="4124677"/>
                    <a:pt x="0" y="3886200"/>
                  </a:cubicBezTo>
                  <a:lnTo>
                    <a:pt x="0" y="431800"/>
                  </a:lnTo>
                  <a:cubicBezTo>
                    <a:pt x="0" y="193323"/>
                    <a:pt x="193323" y="0"/>
                    <a:pt x="431800" y="0"/>
                  </a:cubicBezTo>
                  <a:close/>
                </a:path>
              </a:pathLst>
            </a:custGeom>
            <a:solidFill>
              <a:srgbClr val="FFFFFF"/>
            </a:solidFill>
            <a:ln w="19050" cap="sq">
              <a:solidFill>
                <a:srgbClr val="3C6E71"/>
              </a:solidFill>
              <a:prstDash val="solid"/>
              <a:miter/>
            </a:ln>
          </p:spPr>
        </p:sp>
      </p:grpSp>
      <p:sp>
        <p:nvSpPr>
          <p:cNvPr name="TextBox 12" id="12"/>
          <p:cNvSpPr txBox="true"/>
          <p:nvPr/>
        </p:nvSpPr>
        <p:spPr>
          <a:xfrm rot="0">
            <a:off x="1238250" y="3952875"/>
            <a:ext cx="7334250" cy="19748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3199"/>
              </a:lnSpc>
              <a:spcBef>
                <a:spcPct val="0"/>
              </a:spcBef>
            </a:pPr>
            <a:r>
              <a:rPr lang="en-US" sz="1999" strike="noStrike" u="none">
                <a:solidFill>
                  <a:srgbClr val="1B2B44"/>
                </a:solidFill>
                <a:latin typeface="Open Sans 2"/>
                <a:ea typeface="Open Sans 2"/>
                <a:cs typeface="Open Sans 2"/>
                <a:sym typeface="Open Sans 2"/>
              </a:rPr>
              <a:t>The signal is the observable part of the moment.</a:t>
            </a:r>
          </a:p>
          <a:p>
            <a:pPr algn="l" marL="0" indent="0" lvl="0">
              <a:lnSpc>
                <a:spcPts val="3199"/>
              </a:lnSpc>
              <a:spcBef>
                <a:spcPct val="0"/>
              </a:spcBef>
            </a:pPr>
          </a:p>
          <a:p>
            <a:pPr algn="l" marL="0" indent="0" lvl="0">
              <a:lnSpc>
                <a:spcPts val="3199"/>
              </a:lnSpc>
              <a:spcBef>
                <a:spcPct val="0"/>
              </a:spcBef>
            </a:pPr>
            <a:r>
              <a:rPr lang="en-US" sz="1999" strike="noStrike" u="none">
                <a:solidFill>
                  <a:srgbClr val="1B2B44"/>
                </a:solidFill>
                <a:latin typeface="Open Sans 2"/>
                <a:ea typeface="Open Sans 2"/>
                <a:cs typeface="Open Sans 2"/>
                <a:sym typeface="Open Sans 2"/>
              </a:rPr>
              <a:t>•  What was said</a:t>
            </a:r>
          </a:p>
          <a:p>
            <a:pPr algn="l" marL="0" indent="0" lvl="0">
              <a:lnSpc>
                <a:spcPts val="3199"/>
              </a:lnSpc>
              <a:spcBef>
                <a:spcPct val="0"/>
              </a:spcBef>
            </a:pPr>
            <a:r>
              <a:rPr lang="en-US" sz="1999" strike="noStrike" u="none">
                <a:solidFill>
                  <a:srgbClr val="1B2B44"/>
                </a:solidFill>
                <a:latin typeface="Open Sans 2"/>
                <a:ea typeface="Open Sans 2"/>
                <a:cs typeface="Open Sans 2"/>
                <a:sym typeface="Open Sans 2"/>
              </a:rPr>
              <a:t>•  What actually happened</a:t>
            </a:r>
          </a:p>
          <a:p>
            <a:pPr algn="l" marL="0" indent="0" lvl="0">
              <a:lnSpc>
                <a:spcPts val="3199"/>
              </a:lnSpc>
              <a:spcBef>
                <a:spcPct val="0"/>
              </a:spcBef>
            </a:pPr>
            <a:r>
              <a:rPr lang="en-US" sz="1999" strike="noStrike" u="none">
                <a:solidFill>
                  <a:srgbClr val="1B2B44"/>
                </a:solidFill>
                <a:latin typeface="Open Sans 2"/>
                <a:ea typeface="Open Sans 2"/>
                <a:cs typeface="Open Sans 2"/>
                <a:sym typeface="Open Sans 2"/>
              </a:rPr>
              <a:t>•  What you can see, hear, or verify</a:t>
            </a:r>
          </a:p>
        </p:txBody>
      </p:sp>
      <p:grpSp>
        <p:nvGrpSpPr>
          <p:cNvPr name="Group 13" id="13"/>
          <p:cNvGrpSpPr/>
          <p:nvPr/>
        </p:nvGrpSpPr>
        <p:grpSpPr>
          <a:xfrm rot="0">
            <a:off x="9429750" y="2933700"/>
            <a:ext cx="7905750" cy="571500"/>
            <a:chOff x="0" y="0"/>
            <a:chExt cx="10541000" cy="762000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10541000" cy="762000"/>
            </a:xfrm>
            <a:custGeom>
              <a:avLst/>
              <a:gdLst/>
              <a:ahLst/>
              <a:cxnLst/>
              <a:rect r="r" b="b" t="t" l="l"/>
              <a:pathLst>
                <a:path h="762000" w="10541000">
                  <a:moveTo>
                    <a:pt x="76200" y="0"/>
                  </a:moveTo>
                  <a:lnTo>
                    <a:pt x="10464800" y="0"/>
                  </a:lnTo>
                  <a:cubicBezTo>
                    <a:pt x="10506884" y="0"/>
                    <a:pt x="10541000" y="34116"/>
                    <a:pt x="10541000" y="76200"/>
                  </a:cubicBezTo>
                  <a:lnTo>
                    <a:pt x="10541000" y="685800"/>
                  </a:lnTo>
                  <a:cubicBezTo>
                    <a:pt x="10541000" y="727884"/>
                    <a:pt x="10506884" y="762000"/>
                    <a:pt x="10464800" y="762000"/>
                  </a:cubicBezTo>
                  <a:lnTo>
                    <a:pt x="76200" y="762000"/>
                  </a:lnTo>
                  <a:cubicBezTo>
                    <a:pt x="34116" y="762000"/>
                    <a:pt x="0" y="727884"/>
                    <a:pt x="0" y="685800"/>
                  </a:cubicBezTo>
                  <a:lnTo>
                    <a:pt x="0" y="76200"/>
                  </a:lnTo>
                  <a:cubicBezTo>
                    <a:pt x="0" y="34116"/>
                    <a:pt x="34116" y="0"/>
                    <a:pt x="76200" y="0"/>
                  </a:cubicBezTo>
                  <a:close/>
                </a:path>
              </a:pathLst>
            </a:custGeom>
            <a:solidFill>
              <a:srgbClr val="A4C3A2"/>
            </a:solidFill>
          </p:spPr>
        </p:sp>
      </p:grpSp>
      <p:sp>
        <p:nvSpPr>
          <p:cNvPr name="TextBox 15" id="15"/>
          <p:cNvSpPr txBox="true"/>
          <p:nvPr/>
        </p:nvSpPr>
        <p:spPr>
          <a:xfrm rot="0">
            <a:off x="9429750" y="3019425"/>
            <a:ext cx="7905750" cy="48572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747"/>
              </a:lnSpc>
              <a:spcBef>
                <a:spcPct val="0"/>
              </a:spcBef>
            </a:pPr>
            <a:r>
              <a:rPr lang="en-US" b="true" sz="3747" strike="noStrike" u="none">
                <a:solidFill>
                  <a:srgbClr val="1B2B44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The Story</a:t>
            </a:r>
          </a:p>
        </p:txBody>
      </p:sp>
      <p:grpSp>
        <p:nvGrpSpPr>
          <p:cNvPr name="Group 16" id="16"/>
          <p:cNvGrpSpPr/>
          <p:nvPr/>
        </p:nvGrpSpPr>
        <p:grpSpPr>
          <a:xfrm rot="0">
            <a:off x="9429750" y="3695700"/>
            <a:ext cx="7905750" cy="3238500"/>
            <a:chOff x="0" y="0"/>
            <a:chExt cx="10541000" cy="4318000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0" y="0"/>
              <a:ext cx="10541000" cy="4318000"/>
            </a:xfrm>
            <a:custGeom>
              <a:avLst/>
              <a:gdLst/>
              <a:ahLst/>
              <a:cxnLst/>
              <a:rect r="r" b="b" t="t" l="l"/>
              <a:pathLst>
                <a:path h="4318000" w="10541000">
                  <a:moveTo>
                    <a:pt x="431800" y="0"/>
                  </a:moveTo>
                  <a:lnTo>
                    <a:pt x="10109200" y="0"/>
                  </a:lnTo>
                  <a:cubicBezTo>
                    <a:pt x="10347677" y="0"/>
                    <a:pt x="10541000" y="193323"/>
                    <a:pt x="10541000" y="431800"/>
                  </a:cubicBezTo>
                  <a:lnTo>
                    <a:pt x="10541000" y="3886200"/>
                  </a:lnTo>
                  <a:cubicBezTo>
                    <a:pt x="10541000" y="4124677"/>
                    <a:pt x="10347677" y="4318000"/>
                    <a:pt x="10109200" y="4318000"/>
                  </a:cubicBezTo>
                  <a:lnTo>
                    <a:pt x="431800" y="4318000"/>
                  </a:lnTo>
                  <a:cubicBezTo>
                    <a:pt x="193323" y="4318000"/>
                    <a:pt x="0" y="4124677"/>
                    <a:pt x="0" y="3886200"/>
                  </a:cubicBezTo>
                  <a:lnTo>
                    <a:pt x="0" y="431800"/>
                  </a:lnTo>
                  <a:cubicBezTo>
                    <a:pt x="0" y="193323"/>
                    <a:pt x="193323" y="0"/>
                    <a:pt x="431800" y="0"/>
                  </a:cubicBezTo>
                  <a:close/>
                </a:path>
              </a:pathLst>
            </a:custGeom>
            <a:solidFill>
              <a:srgbClr val="FFFFFF"/>
            </a:solidFill>
            <a:ln w="19050" cap="sq">
              <a:solidFill>
                <a:srgbClr val="A4C3A2"/>
              </a:solidFill>
              <a:prstDash val="solid"/>
              <a:miter/>
            </a:ln>
          </p:spPr>
        </p:sp>
      </p:grpSp>
      <p:sp>
        <p:nvSpPr>
          <p:cNvPr name="TextBox 18" id="18"/>
          <p:cNvSpPr txBox="true"/>
          <p:nvPr/>
        </p:nvSpPr>
        <p:spPr>
          <a:xfrm rot="0">
            <a:off x="9715500" y="3943350"/>
            <a:ext cx="7334250" cy="23749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3199"/>
              </a:lnSpc>
              <a:spcBef>
                <a:spcPct val="0"/>
              </a:spcBef>
            </a:pPr>
            <a:r>
              <a:rPr lang="en-US" sz="1999" strike="noStrike" u="none">
                <a:solidFill>
                  <a:srgbClr val="1B2B44"/>
                </a:solidFill>
                <a:latin typeface="Open Sans 2"/>
                <a:ea typeface="Open Sans 2"/>
                <a:cs typeface="Open Sans 2"/>
                <a:sym typeface="Open Sans 2"/>
              </a:rPr>
              <a:t>The story is the meaning your mind adds.</a:t>
            </a:r>
          </a:p>
          <a:p>
            <a:pPr algn="l" marL="0" indent="0" lvl="0">
              <a:lnSpc>
                <a:spcPts val="3199"/>
              </a:lnSpc>
              <a:spcBef>
                <a:spcPct val="0"/>
              </a:spcBef>
            </a:pPr>
          </a:p>
          <a:p>
            <a:pPr algn="l" marL="0" indent="0" lvl="0">
              <a:lnSpc>
                <a:spcPts val="3199"/>
              </a:lnSpc>
              <a:spcBef>
                <a:spcPct val="0"/>
              </a:spcBef>
            </a:pPr>
            <a:r>
              <a:rPr lang="en-US" sz="1999" strike="noStrike" u="none">
                <a:solidFill>
                  <a:srgbClr val="1B2B44"/>
                </a:solidFill>
                <a:latin typeface="Open Sans 2"/>
                <a:ea typeface="Open Sans 2"/>
                <a:cs typeface="Open Sans 2"/>
                <a:sym typeface="Open Sans 2"/>
              </a:rPr>
              <a:t>•  "They don't respect me"</a:t>
            </a:r>
          </a:p>
          <a:p>
            <a:pPr algn="l" marL="0" indent="0" lvl="0">
              <a:lnSpc>
                <a:spcPts val="3199"/>
              </a:lnSpc>
              <a:spcBef>
                <a:spcPct val="0"/>
              </a:spcBef>
            </a:pPr>
            <a:r>
              <a:rPr lang="en-US" sz="1999" strike="noStrike" u="none">
                <a:solidFill>
                  <a:srgbClr val="1B2B44"/>
                </a:solidFill>
                <a:latin typeface="Open Sans 2"/>
                <a:ea typeface="Open Sans 2"/>
                <a:cs typeface="Open Sans 2"/>
                <a:sym typeface="Open Sans 2"/>
              </a:rPr>
              <a:t>•  "I should just handle it"</a:t>
            </a:r>
          </a:p>
          <a:p>
            <a:pPr algn="l" marL="0" indent="0" lvl="0">
              <a:lnSpc>
                <a:spcPts val="3199"/>
              </a:lnSpc>
              <a:spcBef>
                <a:spcPct val="0"/>
              </a:spcBef>
            </a:pPr>
            <a:r>
              <a:rPr lang="en-US" sz="1999" strike="noStrike" u="none">
                <a:solidFill>
                  <a:srgbClr val="1B2B44"/>
                </a:solidFill>
                <a:latin typeface="Open Sans 2"/>
                <a:ea typeface="Open Sans 2"/>
                <a:cs typeface="Open Sans 2"/>
                <a:sym typeface="Open Sans 2"/>
              </a:rPr>
              <a:t>•  "If I don't do it, it won't get done right"</a:t>
            </a:r>
          </a:p>
          <a:p>
            <a:pPr algn="l" marL="0" indent="0" lvl="0">
              <a:lnSpc>
                <a:spcPts val="3199"/>
              </a:lnSpc>
              <a:spcBef>
                <a:spcPct val="0"/>
              </a:spcBef>
            </a:pPr>
            <a:r>
              <a:rPr lang="en-US" sz="1999" strike="noStrike" u="none">
                <a:solidFill>
                  <a:srgbClr val="1B2B44"/>
                </a:solidFill>
                <a:latin typeface="Open Sans 2"/>
                <a:ea typeface="Open Sans 2"/>
                <a:cs typeface="Open Sans 2"/>
                <a:sym typeface="Open Sans 2"/>
              </a:rPr>
              <a:t>•  "This is going to be a problem"</a:t>
            </a:r>
          </a:p>
        </p:txBody>
      </p:sp>
      <p:sp>
        <p:nvSpPr>
          <p:cNvPr name="AutoShape 19" id="19"/>
          <p:cNvSpPr/>
          <p:nvPr/>
        </p:nvSpPr>
        <p:spPr>
          <a:xfrm>
            <a:off x="9144000" y="3124200"/>
            <a:ext cx="0" cy="3619500"/>
          </a:xfrm>
          <a:prstGeom prst="line">
            <a:avLst/>
          </a:prstGeom>
          <a:ln cap="rnd" w="19050">
            <a:solidFill>
              <a:srgbClr val="3C6E71">
                <a:alpha val="29804"/>
              </a:srgbClr>
            </a:solidFill>
            <a:prstDash val="solid"/>
            <a:headEnd type="none" len="sm" w="sm"/>
            <a:tailEnd type="none" len="sm" w="sm"/>
          </a:ln>
        </p:spPr>
      </p:sp>
      <p:grpSp>
        <p:nvGrpSpPr>
          <p:cNvPr name="Group 20" id="20"/>
          <p:cNvGrpSpPr/>
          <p:nvPr/>
        </p:nvGrpSpPr>
        <p:grpSpPr>
          <a:xfrm rot="0">
            <a:off x="14946791" y="8028793"/>
            <a:ext cx="1714500" cy="1714500"/>
            <a:chOff x="0" y="0"/>
            <a:chExt cx="2286000" cy="2286000"/>
          </a:xfrm>
        </p:grpSpPr>
        <p:sp>
          <p:nvSpPr>
            <p:cNvPr name="Freeform 21" id="21"/>
            <p:cNvSpPr/>
            <p:nvPr/>
          </p:nvSpPr>
          <p:spPr>
            <a:xfrm flipH="false" flipV="false" rot="0">
              <a:off x="0" y="0"/>
              <a:ext cx="2286000" cy="2286000"/>
            </a:xfrm>
            <a:custGeom>
              <a:avLst/>
              <a:gdLst/>
              <a:ahLst/>
              <a:cxnLst/>
              <a:rect r="r" b="b" t="t" l="l"/>
              <a:pathLst>
                <a:path h="2286000" w="2286000">
                  <a:moveTo>
                    <a:pt x="1143000" y="0"/>
                  </a:moveTo>
                  <a:cubicBezTo>
                    <a:pt x="511739" y="0"/>
                    <a:pt x="0" y="511739"/>
                    <a:pt x="0" y="1143000"/>
                  </a:cubicBezTo>
                  <a:cubicBezTo>
                    <a:pt x="0" y="1774261"/>
                    <a:pt x="511739" y="2286000"/>
                    <a:pt x="1143000" y="2286000"/>
                  </a:cubicBezTo>
                  <a:cubicBezTo>
                    <a:pt x="1774261" y="2286000"/>
                    <a:pt x="2286000" y="1774261"/>
                    <a:pt x="2286000" y="1143000"/>
                  </a:cubicBezTo>
                  <a:cubicBezTo>
                    <a:pt x="2286000" y="511739"/>
                    <a:pt x="1774261" y="0"/>
                    <a:pt x="1143000" y="0"/>
                  </a:cubicBezTo>
                  <a:close/>
                </a:path>
              </a:pathLst>
            </a:custGeom>
            <a:solidFill>
              <a:srgbClr val="A4C3A2">
                <a:alpha val="24706"/>
              </a:srgbClr>
            </a:solidFill>
          </p:spPr>
        </p:sp>
      </p:grpSp>
      <p:sp>
        <p:nvSpPr>
          <p:cNvPr name="Freeform 22" id="22"/>
          <p:cNvSpPr/>
          <p:nvPr/>
        </p:nvSpPr>
        <p:spPr>
          <a:xfrm flipH="false" flipV="false" rot="0">
            <a:off x="8403908" y="7778115"/>
            <a:ext cx="1480185" cy="1480185"/>
          </a:xfrm>
          <a:custGeom>
            <a:avLst/>
            <a:gdLst/>
            <a:ahLst/>
            <a:cxnLst/>
            <a:rect r="r" b="b" t="t" l="l"/>
            <a:pathLst>
              <a:path h="1480185" w="1480185">
                <a:moveTo>
                  <a:pt x="0" y="0"/>
                </a:moveTo>
                <a:lnTo>
                  <a:pt x="1480184" y="0"/>
                </a:lnTo>
                <a:lnTo>
                  <a:pt x="1480184" y="1480185"/>
                </a:lnTo>
                <a:lnTo>
                  <a:pt x="0" y="148018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EF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381000" y="381000"/>
            <a:ext cx="17526000" cy="9525000"/>
            <a:chOff x="0" y="0"/>
            <a:chExt cx="23368000" cy="12700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3368000" cy="12700000"/>
            </a:xfrm>
            <a:custGeom>
              <a:avLst/>
              <a:gdLst/>
              <a:ahLst/>
              <a:cxnLst/>
              <a:rect r="r" b="b" t="t" l="l"/>
              <a:pathLst>
                <a:path h="12700000" w="23368000">
                  <a:moveTo>
                    <a:pt x="1270000" y="0"/>
                  </a:moveTo>
                  <a:lnTo>
                    <a:pt x="22098000" y="0"/>
                  </a:lnTo>
                  <a:cubicBezTo>
                    <a:pt x="22799402" y="0"/>
                    <a:pt x="23368000" y="568598"/>
                    <a:pt x="23368000" y="1270000"/>
                  </a:cubicBezTo>
                  <a:lnTo>
                    <a:pt x="23368000" y="11430000"/>
                  </a:lnTo>
                  <a:cubicBezTo>
                    <a:pt x="23368000" y="12131401"/>
                    <a:pt x="22799402" y="12700000"/>
                    <a:pt x="22098000" y="12700000"/>
                  </a:cubicBezTo>
                  <a:lnTo>
                    <a:pt x="1270000" y="12700000"/>
                  </a:lnTo>
                  <a:cubicBezTo>
                    <a:pt x="568598" y="12700000"/>
                    <a:pt x="0" y="12131401"/>
                    <a:pt x="0" y="11430000"/>
                  </a:cubicBezTo>
                  <a:lnTo>
                    <a:pt x="0" y="1270000"/>
                  </a:lnTo>
                  <a:cubicBezTo>
                    <a:pt x="0" y="568598"/>
                    <a:pt x="568598" y="0"/>
                    <a:pt x="1270000" y="0"/>
                  </a:cubicBezTo>
                  <a:close/>
                </a:path>
              </a:pathLst>
            </a:custGeom>
            <a:solidFill>
              <a:srgbClr val="FFFFFF"/>
            </a:solidFill>
            <a:ln w="28575" cap="sq">
              <a:solidFill>
                <a:srgbClr val="33565A"/>
              </a:solidFill>
              <a:prstDash val="solid"/>
              <a:miter/>
            </a:ln>
          </p:spPr>
        </p:sp>
      </p:grpSp>
      <p:sp>
        <p:nvSpPr>
          <p:cNvPr name="Freeform 4" id="4"/>
          <p:cNvSpPr/>
          <p:nvPr/>
        </p:nvSpPr>
        <p:spPr>
          <a:xfrm flipH="false" flipV="false" rot="-863754">
            <a:off x="11718574" y="-268072"/>
            <a:ext cx="8795254" cy="11204145"/>
          </a:xfrm>
          <a:custGeom>
            <a:avLst/>
            <a:gdLst/>
            <a:ahLst/>
            <a:cxnLst/>
            <a:rect r="r" b="b" t="t" l="l"/>
            <a:pathLst>
              <a:path h="11204145" w="8795254">
                <a:moveTo>
                  <a:pt x="0" y="0"/>
                </a:moveTo>
                <a:lnTo>
                  <a:pt x="8795254" y="0"/>
                </a:lnTo>
                <a:lnTo>
                  <a:pt x="8795254" y="11204144"/>
                </a:lnTo>
                <a:lnTo>
                  <a:pt x="0" y="1120414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2999"/>
            </a:blip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1524000" y="714375"/>
            <a:ext cx="15240000" cy="10382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6600"/>
              </a:lnSpc>
              <a:spcBef>
                <a:spcPct val="0"/>
              </a:spcBef>
            </a:pPr>
            <a:r>
              <a:rPr lang="en-US" b="true" sz="6000">
                <a:solidFill>
                  <a:srgbClr val="103E37"/>
                </a:solidFill>
                <a:latin typeface="Agrandir Bold"/>
                <a:ea typeface="Agrandir Bold"/>
                <a:cs typeface="Agrandir Bold"/>
                <a:sym typeface="Agrandir Bold"/>
              </a:rPr>
              <a:t>“</a:t>
            </a:r>
            <a:r>
              <a:rPr lang="en-US" b="true" sz="6000" strike="noStrike" u="none">
                <a:solidFill>
                  <a:srgbClr val="103E37"/>
                </a:solidFill>
                <a:latin typeface="Agrandir Bold"/>
                <a:ea typeface="Agrandir Bold"/>
                <a:cs typeface="Agrandir Bold"/>
                <a:sym typeface="Agrandir Bold"/>
              </a:rPr>
              <a:t>Tell Me About Your Weaknesses”</a:t>
            </a:r>
          </a:p>
        </p:txBody>
      </p:sp>
      <p:grpSp>
        <p:nvGrpSpPr>
          <p:cNvPr name="Group 6" id="6"/>
          <p:cNvGrpSpPr/>
          <p:nvPr/>
        </p:nvGrpSpPr>
        <p:grpSpPr>
          <a:xfrm rot="0">
            <a:off x="952500" y="1905000"/>
            <a:ext cx="7905750" cy="571500"/>
            <a:chOff x="0" y="0"/>
            <a:chExt cx="10541000" cy="76200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10541000" cy="762000"/>
            </a:xfrm>
            <a:custGeom>
              <a:avLst/>
              <a:gdLst/>
              <a:ahLst/>
              <a:cxnLst/>
              <a:rect r="r" b="b" t="t" l="l"/>
              <a:pathLst>
                <a:path h="762000" w="10541000">
                  <a:moveTo>
                    <a:pt x="76200" y="0"/>
                  </a:moveTo>
                  <a:lnTo>
                    <a:pt x="10464800" y="0"/>
                  </a:lnTo>
                  <a:cubicBezTo>
                    <a:pt x="10506884" y="0"/>
                    <a:pt x="10541000" y="34116"/>
                    <a:pt x="10541000" y="76200"/>
                  </a:cubicBezTo>
                  <a:lnTo>
                    <a:pt x="10541000" y="685800"/>
                  </a:lnTo>
                  <a:cubicBezTo>
                    <a:pt x="10541000" y="727884"/>
                    <a:pt x="10506884" y="762000"/>
                    <a:pt x="10464800" y="762000"/>
                  </a:cubicBezTo>
                  <a:lnTo>
                    <a:pt x="76200" y="762000"/>
                  </a:lnTo>
                  <a:cubicBezTo>
                    <a:pt x="34116" y="762000"/>
                    <a:pt x="0" y="727884"/>
                    <a:pt x="0" y="685800"/>
                  </a:cubicBezTo>
                  <a:lnTo>
                    <a:pt x="0" y="76200"/>
                  </a:lnTo>
                  <a:cubicBezTo>
                    <a:pt x="0" y="34116"/>
                    <a:pt x="34116" y="0"/>
                    <a:pt x="76200" y="0"/>
                  </a:cubicBezTo>
                  <a:close/>
                </a:path>
              </a:pathLst>
            </a:custGeom>
            <a:solidFill>
              <a:srgbClr val="3C6E71"/>
            </a:solidFill>
          </p:spPr>
        </p:sp>
      </p:grpSp>
      <p:sp>
        <p:nvSpPr>
          <p:cNvPr name="TextBox 8" id="8"/>
          <p:cNvSpPr txBox="true"/>
          <p:nvPr/>
        </p:nvSpPr>
        <p:spPr>
          <a:xfrm rot="0">
            <a:off x="952500" y="1990725"/>
            <a:ext cx="7905750" cy="48572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747"/>
              </a:lnSpc>
              <a:spcBef>
                <a:spcPct val="0"/>
              </a:spcBef>
            </a:pPr>
            <a:r>
              <a:rPr lang="en-US" b="true" sz="3747" strike="noStrike" u="none">
                <a:solidFill>
                  <a:srgbClr val="F4F1DE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The Signal</a:t>
            </a:r>
          </a:p>
        </p:txBody>
      </p:sp>
      <p:grpSp>
        <p:nvGrpSpPr>
          <p:cNvPr name="Group 9" id="9"/>
          <p:cNvGrpSpPr/>
          <p:nvPr/>
        </p:nvGrpSpPr>
        <p:grpSpPr>
          <a:xfrm rot="0">
            <a:off x="952500" y="2667000"/>
            <a:ext cx="7905750" cy="2667000"/>
            <a:chOff x="0" y="0"/>
            <a:chExt cx="10541000" cy="3556000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10541000" cy="3556000"/>
            </a:xfrm>
            <a:custGeom>
              <a:avLst/>
              <a:gdLst/>
              <a:ahLst/>
              <a:cxnLst/>
              <a:rect r="r" b="b" t="t" l="l"/>
              <a:pathLst>
                <a:path h="3556000" w="10541000">
                  <a:moveTo>
                    <a:pt x="355600" y="0"/>
                  </a:moveTo>
                  <a:lnTo>
                    <a:pt x="10185400" y="0"/>
                  </a:lnTo>
                  <a:cubicBezTo>
                    <a:pt x="10381793" y="0"/>
                    <a:pt x="10541000" y="159208"/>
                    <a:pt x="10541000" y="355600"/>
                  </a:cubicBezTo>
                  <a:lnTo>
                    <a:pt x="10541000" y="3200400"/>
                  </a:lnTo>
                  <a:cubicBezTo>
                    <a:pt x="10541000" y="3396792"/>
                    <a:pt x="10381793" y="3556000"/>
                    <a:pt x="10185400" y="3556000"/>
                  </a:cubicBezTo>
                  <a:lnTo>
                    <a:pt x="355600" y="3556000"/>
                  </a:lnTo>
                  <a:cubicBezTo>
                    <a:pt x="159208" y="3556000"/>
                    <a:pt x="0" y="3396792"/>
                    <a:pt x="0" y="3200400"/>
                  </a:cubicBezTo>
                  <a:lnTo>
                    <a:pt x="0" y="355600"/>
                  </a:lnTo>
                  <a:cubicBezTo>
                    <a:pt x="0" y="159208"/>
                    <a:pt x="159208" y="0"/>
                    <a:pt x="355600" y="0"/>
                  </a:cubicBezTo>
                  <a:close/>
                </a:path>
              </a:pathLst>
            </a:custGeom>
            <a:solidFill>
              <a:srgbClr val="FFFFFF"/>
            </a:solidFill>
            <a:ln w="19050" cap="sq">
              <a:solidFill>
                <a:srgbClr val="3C6E71"/>
              </a:solidFill>
              <a:prstDash val="solid"/>
              <a:miter/>
            </a:ln>
          </p:spPr>
        </p:sp>
      </p:grpSp>
      <p:sp>
        <p:nvSpPr>
          <p:cNvPr name="TextBox 11" id="11"/>
          <p:cNvSpPr txBox="true"/>
          <p:nvPr/>
        </p:nvSpPr>
        <p:spPr>
          <a:xfrm rot="0">
            <a:off x="1238250" y="2847975"/>
            <a:ext cx="7334250" cy="21374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2880"/>
              </a:lnSpc>
              <a:spcBef>
                <a:spcPct val="0"/>
              </a:spcBef>
            </a:pPr>
            <a:r>
              <a:rPr lang="en-US" sz="1800" strike="noStrike" u="none">
                <a:solidFill>
                  <a:srgbClr val="1B2B44"/>
                </a:solidFill>
                <a:latin typeface="Open Sans 2"/>
                <a:ea typeface="Open Sans 2"/>
                <a:cs typeface="Open Sans 2"/>
                <a:sym typeface="Open Sans 2"/>
              </a:rPr>
              <a:t>What are your weaknesses?</a:t>
            </a:r>
          </a:p>
          <a:p>
            <a:pPr algn="l" marL="0" indent="0" lvl="0">
              <a:lnSpc>
                <a:spcPts val="2880"/>
              </a:lnSpc>
              <a:spcBef>
                <a:spcPct val="0"/>
              </a:spcBef>
            </a:pPr>
          </a:p>
          <a:p>
            <a:pPr algn="l" marL="0" indent="0" lvl="0">
              <a:lnSpc>
                <a:spcPts val="2880"/>
              </a:lnSpc>
              <a:spcBef>
                <a:spcPct val="0"/>
              </a:spcBef>
            </a:pPr>
            <a:r>
              <a:rPr lang="en-US" sz="1800" strike="noStrike" u="none">
                <a:solidFill>
                  <a:srgbClr val="1B2B44"/>
                </a:solidFill>
                <a:latin typeface="Open Sans 2"/>
                <a:ea typeface="Open Sans 2"/>
                <a:cs typeface="Open Sans 2"/>
                <a:sym typeface="Open Sans 2"/>
              </a:rPr>
              <a:t>•  "I'm a perfectionist."</a:t>
            </a:r>
          </a:p>
          <a:p>
            <a:pPr algn="l" marL="0" indent="0" lvl="0">
              <a:lnSpc>
                <a:spcPts val="2880"/>
              </a:lnSpc>
              <a:spcBef>
                <a:spcPct val="0"/>
              </a:spcBef>
            </a:pPr>
            <a:r>
              <a:rPr lang="en-US" sz="1800" strike="noStrike" u="none">
                <a:solidFill>
                  <a:srgbClr val="1B2B44"/>
                </a:solidFill>
                <a:latin typeface="Open Sans 2"/>
                <a:ea typeface="Open Sans 2"/>
                <a:cs typeface="Open Sans 2"/>
                <a:sym typeface="Open Sans 2"/>
              </a:rPr>
              <a:t>•  "I go above and beyond."</a:t>
            </a:r>
          </a:p>
          <a:p>
            <a:pPr algn="l" marL="0" indent="0" lvl="0">
              <a:lnSpc>
                <a:spcPts val="2880"/>
              </a:lnSpc>
              <a:spcBef>
                <a:spcPct val="0"/>
              </a:spcBef>
            </a:pPr>
            <a:r>
              <a:rPr lang="en-US" sz="1800" strike="noStrike" u="none">
                <a:solidFill>
                  <a:srgbClr val="1B2B44"/>
                </a:solidFill>
                <a:latin typeface="Open Sans 2"/>
                <a:ea typeface="Open Sans 2"/>
                <a:cs typeface="Open Sans 2"/>
                <a:sym typeface="Open Sans 2"/>
              </a:rPr>
              <a:t>•  "I take on a lot."</a:t>
            </a:r>
          </a:p>
          <a:p>
            <a:pPr algn="l" marL="0" indent="0" lvl="0">
              <a:lnSpc>
                <a:spcPts val="2880"/>
              </a:lnSpc>
              <a:spcBef>
                <a:spcPct val="0"/>
              </a:spcBef>
            </a:pPr>
            <a:r>
              <a:rPr lang="en-US" sz="1800" strike="noStrike" u="none">
                <a:solidFill>
                  <a:srgbClr val="1B2B44"/>
                </a:solidFill>
                <a:latin typeface="Open Sans 2"/>
                <a:ea typeface="Open Sans 2"/>
                <a:cs typeface="Open Sans 2"/>
                <a:sym typeface="Open Sans 2"/>
              </a:rPr>
              <a:t>•  "I never miss deadlines."</a:t>
            </a:r>
          </a:p>
        </p:txBody>
      </p:sp>
      <p:grpSp>
        <p:nvGrpSpPr>
          <p:cNvPr name="Group 12" id="12"/>
          <p:cNvGrpSpPr/>
          <p:nvPr/>
        </p:nvGrpSpPr>
        <p:grpSpPr>
          <a:xfrm rot="0">
            <a:off x="9429750" y="1905000"/>
            <a:ext cx="7905750" cy="571500"/>
            <a:chOff x="0" y="0"/>
            <a:chExt cx="10541000" cy="762000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10541000" cy="762000"/>
            </a:xfrm>
            <a:custGeom>
              <a:avLst/>
              <a:gdLst/>
              <a:ahLst/>
              <a:cxnLst/>
              <a:rect r="r" b="b" t="t" l="l"/>
              <a:pathLst>
                <a:path h="762000" w="10541000">
                  <a:moveTo>
                    <a:pt x="76200" y="0"/>
                  </a:moveTo>
                  <a:lnTo>
                    <a:pt x="10464800" y="0"/>
                  </a:lnTo>
                  <a:cubicBezTo>
                    <a:pt x="10506884" y="0"/>
                    <a:pt x="10541000" y="34116"/>
                    <a:pt x="10541000" y="76200"/>
                  </a:cubicBezTo>
                  <a:lnTo>
                    <a:pt x="10541000" y="685800"/>
                  </a:lnTo>
                  <a:cubicBezTo>
                    <a:pt x="10541000" y="727884"/>
                    <a:pt x="10506884" y="762000"/>
                    <a:pt x="10464800" y="762000"/>
                  </a:cubicBezTo>
                  <a:lnTo>
                    <a:pt x="76200" y="762000"/>
                  </a:lnTo>
                  <a:cubicBezTo>
                    <a:pt x="34116" y="762000"/>
                    <a:pt x="0" y="727884"/>
                    <a:pt x="0" y="685800"/>
                  </a:cubicBezTo>
                  <a:lnTo>
                    <a:pt x="0" y="76200"/>
                  </a:lnTo>
                  <a:cubicBezTo>
                    <a:pt x="0" y="34116"/>
                    <a:pt x="34116" y="0"/>
                    <a:pt x="76200" y="0"/>
                  </a:cubicBezTo>
                  <a:close/>
                </a:path>
              </a:pathLst>
            </a:custGeom>
            <a:solidFill>
              <a:srgbClr val="A4C3A2"/>
            </a:solidFill>
          </p:spPr>
        </p:sp>
      </p:grpSp>
      <p:sp>
        <p:nvSpPr>
          <p:cNvPr name="TextBox 14" id="14"/>
          <p:cNvSpPr txBox="true"/>
          <p:nvPr/>
        </p:nvSpPr>
        <p:spPr>
          <a:xfrm rot="0">
            <a:off x="9429750" y="1990725"/>
            <a:ext cx="7905750" cy="48572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747"/>
              </a:lnSpc>
              <a:spcBef>
                <a:spcPct val="0"/>
              </a:spcBef>
            </a:pPr>
            <a:r>
              <a:rPr lang="en-US" b="true" sz="3747" strike="noStrike" u="none">
                <a:solidFill>
                  <a:srgbClr val="1B2B44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The Story We Tell</a:t>
            </a:r>
            <a:r>
              <a:rPr lang="en-US" b="true" sz="3747" strike="noStrike" u="none">
                <a:solidFill>
                  <a:srgbClr val="1B2B44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Ourselves</a:t>
            </a:r>
          </a:p>
        </p:txBody>
      </p:sp>
      <p:grpSp>
        <p:nvGrpSpPr>
          <p:cNvPr name="Group 15" id="15"/>
          <p:cNvGrpSpPr/>
          <p:nvPr/>
        </p:nvGrpSpPr>
        <p:grpSpPr>
          <a:xfrm rot="0">
            <a:off x="9429750" y="2667000"/>
            <a:ext cx="7905750" cy="2667000"/>
            <a:chOff x="0" y="0"/>
            <a:chExt cx="10541000" cy="3556000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10541000" cy="3556000"/>
            </a:xfrm>
            <a:custGeom>
              <a:avLst/>
              <a:gdLst/>
              <a:ahLst/>
              <a:cxnLst/>
              <a:rect r="r" b="b" t="t" l="l"/>
              <a:pathLst>
                <a:path h="3556000" w="10541000">
                  <a:moveTo>
                    <a:pt x="355600" y="0"/>
                  </a:moveTo>
                  <a:lnTo>
                    <a:pt x="10185400" y="0"/>
                  </a:lnTo>
                  <a:cubicBezTo>
                    <a:pt x="10381793" y="0"/>
                    <a:pt x="10541000" y="159208"/>
                    <a:pt x="10541000" y="355600"/>
                  </a:cubicBezTo>
                  <a:lnTo>
                    <a:pt x="10541000" y="3200400"/>
                  </a:lnTo>
                  <a:cubicBezTo>
                    <a:pt x="10541000" y="3396792"/>
                    <a:pt x="10381793" y="3556000"/>
                    <a:pt x="10185400" y="3556000"/>
                  </a:cubicBezTo>
                  <a:lnTo>
                    <a:pt x="355600" y="3556000"/>
                  </a:lnTo>
                  <a:cubicBezTo>
                    <a:pt x="159208" y="3556000"/>
                    <a:pt x="0" y="3396792"/>
                    <a:pt x="0" y="3200400"/>
                  </a:cubicBezTo>
                  <a:lnTo>
                    <a:pt x="0" y="355600"/>
                  </a:lnTo>
                  <a:cubicBezTo>
                    <a:pt x="0" y="159208"/>
                    <a:pt x="159208" y="0"/>
                    <a:pt x="355600" y="0"/>
                  </a:cubicBezTo>
                  <a:close/>
                </a:path>
              </a:pathLst>
            </a:custGeom>
            <a:solidFill>
              <a:srgbClr val="FFFFFF"/>
            </a:solidFill>
            <a:ln w="19050" cap="sq">
              <a:solidFill>
                <a:srgbClr val="A4C3A2"/>
              </a:solidFill>
              <a:prstDash val="solid"/>
              <a:miter/>
            </a:ln>
          </p:spPr>
        </p:sp>
      </p:grpSp>
      <p:sp>
        <p:nvSpPr>
          <p:cNvPr name="TextBox 17" id="17"/>
          <p:cNvSpPr txBox="true"/>
          <p:nvPr/>
        </p:nvSpPr>
        <p:spPr>
          <a:xfrm rot="0">
            <a:off x="9715500" y="3122105"/>
            <a:ext cx="7334250" cy="188442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388620" indent="-194310" lvl="1">
              <a:lnSpc>
                <a:spcPts val="3204"/>
              </a:lnSpc>
              <a:buFont typeface="Arial"/>
              <a:buChar char="•"/>
            </a:pPr>
            <a:r>
              <a:rPr lang="en-US" sz="1800" strike="noStrike" u="none">
                <a:solidFill>
                  <a:srgbClr val="1B2B44"/>
                </a:solidFill>
                <a:latin typeface="Open Sans 2"/>
                <a:ea typeface="Open Sans 2"/>
                <a:cs typeface="Open Sans 2"/>
                <a:sym typeface="Open Sans 2"/>
              </a:rPr>
              <a:t>“I</a:t>
            </a:r>
            <a:r>
              <a:rPr lang="en-US" sz="1800" strike="noStrike" u="none">
                <a:solidFill>
                  <a:srgbClr val="1B2B44"/>
                </a:solidFill>
                <a:latin typeface="Open Sans 2"/>
                <a:ea typeface="Open Sans 2"/>
                <a:cs typeface="Open Sans 2"/>
                <a:sym typeface="Open Sans 2"/>
              </a:rPr>
              <a:t>f </a:t>
            </a:r>
            <a:r>
              <a:rPr lang="en-US" sz="1800" strike="noStrike" u="none">
                <a:solidFill>
                  <a:srgbClr val="1B2B44"/>
                </a:solidFill>
                <a:latin typeface="Open Sans 2"/>
                <a:ea typeface="Open Sans 2"/>
                <a:cs typeface="Open Sans 2"/>
                <a:sym typeface="Open Sans 2"/>
              </a:rPr>
              <a:t>I</a:t>
            </a:r>
            <a:r>
              <a:rPr lang="en-US" sz="1800" strike="noStrike" u="none">
                <a:solidFill>
                  <a:srgbClr val="1B2B44"/>
                </a:solidFill>
                <a:latin typeface="Open Sans 2"/>
                <a:ea typeface="Open Sans 2"/>
                <a:cs typeface="Open Sans 2"/>
                <a:sym typeface="Open Sans 2"/>
              </a:rPr>
              <a:t> ad</a:t>
            </a:r>
            <a:r>
              <a:rPr lang="en-US" sz="1800" strike="noStrike" u="none">
                <a:solidFill>
                  <a:srgbClr val="1B2B44"/>
                </a:solidFill>
                <a:latin typeface="Open Sans 2"/>
                <a:ea typeface="Open Sans 2"/>
                <a:cs typeface="Open Sans 2"/>
                <a:sym typeface="Open Sans 2"/>
              </a:rPr>
              <a:t>m</a:t>
            </a:r>
            <a:r>
              <a:rPr lang="en-US" sz="1800" strike="noStrike" u="none">
                <a:solidFill>
                  <a:srgbClr val="1B2B44"/>
                </a:solidFill>
                <a:latin typeface="Open Sans 2"/>
                <a:ea typeface="Open Sans 2"/>
                <a:cs typeface="Open Sans 2"/>
                <a:sym typeface="Open Sans 2"/>
              </a:rPr>
              <a:t>it </a:t>
            </a:r>
            <a:r>
              <a:rPr lang="en-US" sz="1800" strike="noStrike" u="none">
                <a:solidFill>
                  <a:srgbClr val="1B2B44"/>
                </a:solidFill>
                <a:latin typeface="Open Sans 2"/>
                <a:ea typeface="Open Sans 2"/>
                <a:cs typeface="Open Sans 2"/>
                <a:sym typeface="Open Sans 2"/>
              </a:rPr>
              <a:t>my</a:t>
            </a:r>
            <a:r>
              <a:rPr lang="en-US" sz="1800" strike="noStrike" u="none">
                <a:solidFill>
                  <a:srgbClr val="1B2B44"/>
                </a:solidFill>
                <a:latin typeface="Open Sans 2"/>
                <a:ea typeface="Open Sans 2"/>
                <a:cs typeface="Open Sans 2"/>
                <a:sym typeface="Open Sans 2"/>
              </a:rPr>
              <a:t> limits</a:t>
            </a:r>
            <a:r>
              <a:rPr lang="en-US" sz="1800" strike="noStrike" u="none">
                <a:solidFill>
                  <a:srgbClr val="1B2B44"/>
                </a:solidFill>
                <a:latin typeface="Open Sans 2"/>
                <a:ea typeface="Open Sans 2"/>
                <a:cs typeface="Open Sans 2"/>
                <a:sym typeface="Open Sans 2"/>
              </a:rPr>
              <a:t>, I’ll los</a:t>
            </a:r>
            <a:r>
              <a:rPr lang="en-US" sz="1800" strike="noStrike" u="none">
                <a:solidFill>
                  <a:srgbClr val="1B2B44"/>
                </a:solidFill>
                <a:latin typeface="Open Sans 2"/>
                <a:ea typeface="Open Sans 2"/>
                <a:cs typeface="Open Sans 2"/>
                <a:sym typeface="Open Sans 2"/>
              </a:rPr>
              <a:t>e </a:t>
            </a:r>
            <a:r>
              <a:rPr lang="en-US" sz="1800" strike="noStrike" u="none">
                <a:solidFill>
                  <a:srgbClr val="1B2B44"/>
                </a:solidFill>
                <a:latin typeface="Open Sans 2"/>
                <a:ea typeface="Open Sans 2"/>
                <a:cs typeface="Open Sans 2"/>
                <a:sym typeface="Open Sans 2"/>
              </a:rPr>
              <a:t>value.”</a:t>
            </a:r>
          </a:p>
          <a:p>
            <a:pPr algn="l" marL="388620" indent="-194310" lvl="1">
              <a:lnSpc>
                <a:spcPts val="3204"/>
              </a:lnSpc>
              <a:buFont typeface="Arial"/>
              <a:buChar char="•"/>
            </a:pPr>
            <a:r>
              <a:rPr lang="en-US" sz="1800" strike="noStrike" u="none">
                <a:solidFill>
                  <a:srgbClr val="1B2B44"/>
                </a:solidFill>
                <a:latin typeface="Open Sans 2"/>
                <a:ea typeface="Open Sans 2"/>
                <a:cs typeface="Open Sans 2"/>
                <a:sym typeface="Open Sans 2"/>
              </a:rPr>
              <a:t>“I</a:t>
            </a:r>
            <a:r>
              <a:rPr lang="en-US" sz="1800" strike="noStrike" u="none">
                <a:solidFill>
                  <a:srgbClr val="1B2B44"/>
                </a:solidFill>
                <a:latin typeface="Open Sans 2"/>
                <a:ea typeface="Open Sans 2"/>
                <a:cs typeface="Open Sans 2"/>
                <a:sym typeface="Open Sans 2"/>
              </a:rPr>
              <a:t>f</a:t>
            </a:r>
            <a:r>
              <a:rPr lang="en-US" sz="1800" strike="noStrike" u="none">
                <a:solidFill>
                  <a:srgbClr val="1B2B44"/>
                </a:solidFill>
                <a:latin typeface="Open Sans 2"/>
                <a:ea typeface="Open Sans 2"/>
                <a:cs typeface="Open Sans 2"/>
                <a:sym typeface="Open Sans 2"/>
              </a:rPr>
              <a:t> I </a:t>
            </a:r>
            <a:r>
              <a:rPr lang="en-US" sz="1800" strike="noStrike" u="none">
                <a:solidFill>
                  <a:srgbClr val="1B2B44"/>
                </a:solidFill>
                <a:latin typeface="Open Sans 2"/>
                <a:ea typeface="Open Sans 2"/>
                <a:cs typeface="Open Sans 2"/>
                <a:sym typeface="Open Sans 2"/>
              </a:rPr>
              <a:t>s</a:t>
            </a:r>
            <a:r>
              <a:rPr lang="en-US" sz="1800" strike="noStrike" u="none">
                <a:solidFill>
                  <a:srgbClr val="1B2B44"/>
                </a:solidFill>
                <a:latin typeface="Open Sans 2"/>
                <a:ea typeface="Open Sans 2"/>
                <a:cs typeface="Open Sans 2"/>
                <a:sym typeface="Open Sans 2"/>
              </a:rPr>
              <a:t>ay I</a:t>
            </a:r>
            <a:r>
              <a:rPr lang="en-US" sz="1800" strike="noStrike" u="none">
                <a:solidFill>
                  <a:srgbClr val="1B2B44"/>
                </a:solidFill>
                <a:latin typeface="Open Sans 2"/>
                <a:ea typeface="Open Sans 2"/>
                <a:cs typeface="Open Sans 2"/>
                <a:sym typeface="Open Sans 2"/>
              </a:rPr>
              <a:t> ca</a:t>
            </a:r>
            <a:r>
              <a:rPr lang="en-US" sz="1800" strike="noStrike" u="none">
                <a:solidFill>
                  <a:srgbClr val="1B2B44"/>
                </a:solidFill>
                <a:latin typeface="Open Sans 2"/>
                <a:ea typeface="Open Sans 2"/>
                <a:cs typeface="Open Sans 2"/>
                <a:sym typeface="Open Sans 2"/>
              </a:rPr>
              <a:t>n’</a:t>
            </a:r>
            <a:r>
              <a:rPr lang="en-US" sz="1800" strike="noStrike" u="none">
                <a:solidFill>
                  <a:srgbClr val="1B2B44"/>
                </a:solidFill>
                <a:latin typeface="Open Sans 2"/>
                <a:ea typeface="Open Sans 2"/>
                <a:cs typeface="Open Sans 2"/>
                <a:sym typeface="Open Sans 2"/>
              </a:rPr>
              <a:t>t</a:t>
            </a:r>
            <a:r>
              <a:rPr lang="en-US" sz="1800" strike="noStrike" u="none">
                <a:solidFill>
                  <a:srgbClr val="1B2B44"/>
                </a:solidFill>
                <a:latin typeface="Open Sans 2"/>
                <a:ea typeface="Open Sans 2"/>
                <a:cs typeface="Open Sans 2"/>
                <a:sym typeface="Open Sans 2"/>
              </a:rPr>
              <a:t>, I’ll look</a:t>
            </a:r>
            <a:r>
              <a:rPr lang="en-US" sz="1800" strike="noStrike" u="none">
                <a:solidFill>
                  <a:srgbClr val="1B2B44"/>
                </a:solidFill>
                <a:latin typeface="Open Sans 2"/>
                <a:ea typeface="Open Sans 2"/>
                <a:cs typeface="Open Sans 2"/>
                <a:sym typeface="Open Sans 2"/>
              </a:rPr>
              <a:t> we</a:t>
            </a:r>
            <a:r>
              <a:rPr lang="en-US" sz="1800" strike="noStrike" u="none">
                <a:solidFill>
                  <a:srgbClr val="1B2B44"/>
                </a:solidFill>
                <a:latin typeface="Open Sans 2"/>
                <a:ea typeface="Open Sans 2"/>
                <a:cs typeface="Open Sans 2"/>
                <a:sym typeface="Open Sans 2"/>
              </a:rPr>
              <a:t>ak</a:t>
            </a:r>
            <a:r>
              <a:rPr lang="en-US" sz="1800" strike="noStrike" u="none">
                <a:solidFill>
                  <a:srgbClr val="1B2B44"/>
                </a:solidFill>
                <a:latin typeface="Open Sans 2"/>
                <a:ea typeface="Open Sans 2"/>
                <a:cs typeface="Open Sans 2"/>
                <a:sym typeface="Open Sans 2"/>
              </a:rPr>
              <a:t>.</a:t>
            </a:r>
            <a:r>
              <a:rPr lang="en-US" sz="1800" strike="noStrike" u="none">
                <a:solidFill>
                  <a:srgbClr val="1B2B44"/>
                </a:solidFill>
                <a:latin typeface="Open Sans 2"/>
                <a:ea typeface="Open Sans 2"/>
                <a:cs typeface="Open Sans 2"/>
                <a:sym typeface="Open Sans 2"/>
              </a:rPr>
              <a:t>”</a:t>
            </a:r>
          </a:p>
          <a:p>
            <a:pPr algn="l" marL="388620" indent="-194310" lvl="1">
              <a:lnSpc>
                <a:spcPts val="3204"/>
              </a:lnSpc>
              <a:buFont typeface="Arial"/>
              <a:buChar char="•"/>
            </a:pPr>
            <a:r>
              <a:rPr lang="en-US" sz="1800" strike="noStrike" u="none">
                <a:solidFill>
                  <a:srgbClr val="1B2B44"/>
                </a:solidFill>
                <a:latin typeface="Open Sans 2"/>
                <a:ea typeface="Open Sans 2"/>
                <a:cs typeface="Open Sans 2"/>
                <a:sym typeface="Open Sans 2"/>
              </a:rPr>
              <a:t>“If I stop p</a:t>
            </a:r>
            <a:r>
              <a:rPr lang="en-US" sz="1800" strike="noStrike" u="none">
                <a:solidFill>
                  <a:srgbClr val="1B2B44"/>
                </a:solidFill>
                <a:latin typeface="Open Sans 2"/>
                <a:ea typeface="Open Sans 2"/>
                <a:cs typeface="Open Sans 2"/>
                <a:sym typeface="Open Sans 2"/>
              </a:rPr>
              <a:t>e</a:t>
            </a:r>
            <a:r>
              <a:rPr lang="en-US" sz="1800" strike="noStrike" u="none">
                <a:solidFill>
                  <a:srgbClr val="1B2B44"/>
                </a:solidFill>
                <a:latin typeface="Open Sans 2"/>
                <a:ea typeface="Open Sans 2"/>
                <a:cs typeface="Open Sans 2"/>
                <a:sym typeface="Open Sans 2"/>
              </a:rPr>
              <a:t>rf</a:t>
            </a:r>
            <a:r>
              <a:rPr lang="en-US" sz="1800" strike="noStrike" u="none">
                <a:solidFill>
                  <a:srgbClr val="1B2B44"/>
                </a:solidFill>
                <a:latin typeface="Open Sans 2"/>
                <a:ea typeface="Open Sans 2"/>
                <a:cs typeface="Open Sans 2"/>
                <a:sym typeface="Open Sans 2"/>
              </a:rPr>
              <a:t>o</a:t>
            </a:r>
            <a:r>
              <a:rPr lang="en-US" sz="1800" strike="noStrike" u="none">
                <a:solidFill>
                  <a:srgbClr val="1B2B44"/>
                </a:solidFill>
                <a:latin typeface="Open Sans 2"/>
                <a:ea typeface="Open Sans 2"/>
                <a:cs typeface="Open Sans 2"/>
                <a:sym typeface="Open Sans 2"/>
              </a:rPr>
              <a:t>rm</a:t>
            </a:r>
            <a:r>
              <a:rPr lang="en-US" sz="1800" strike="noStrike" u="none">
                <a:solidFill>
                  <a:srgbClr val="1B2B44"/>
                </a:solidFill>
                <a:latin typeface="Open Sans 2"/>
                <a:ea typeface="Open Sans 2"/>
                <a:cs typeface="Open Sans 2"/>
                <a:sym typeface="Open Sans 2"/>
              </a:rPr>
              <a:t>ing</a:t>
            </a:r>
            <a:r>
              <a:rPr lang="en-US" sz="1800" strike="noStrike" u="none">
                <a:solidFill>
                  <a:srgbClr val="1B2B44"/>
                </a:solidFill>
                <a:latin typeface="Open Sans 2"/>
                <a:ea typeface="Open Sans 2"/>
                <a:cs typeface="Open Sans 2"/>
                <a:sym typeface="Open Sans 2"/>
              </a:rPr>
              <a:t>,</a:t>
            </a:r>
            <a:r>
              <a:rPr lang="en-US" sz="1800" strike="noStrike" u="none">
                <a:solidFill>
                  <a:srgbClr val="1B2B44"/>
                </a:solidFill>
                <a:latin typeface="Open Sans 2"/>
                <a:ea typeface="Open Sans 2"/>
                <a:cs typeface="Open Sans 2"/>
                <a:sym typeface="Open Sans 2"/>
              </a:rPr>
              <a:t> I</a:t>
            </a:r>
            <a:r>
              <a:rPr lang="en-US" sz="1800" strike="noStrike" u="none">
                <a:solidFill>
                  <a:srgbClr val="1B2B44"/>
                </a:solidFill>
                <a:latin typeface="Open Sans 2"/>
                <a:ea typeface="Open Sans 2"/>
                <a:cs typeface="Open Sans 2"/>
                <a:sym typeface="Open Sans 2"/>
              </a:rPr>
              <a:t>’ll</a:t>
            </a:r>
            <a:r>
              <a:rPr lang="en-US" sz="1800" strike="noStrike" u="none">
                <a:solidFill>
                  <a:srgbClr val="1B2B44"/>
                </a:solidFill>
                <a:latin typeface="Open Sans 2"/>
                <a:ea typeface="Open Sans 2"/>
                <a:cs typeface="Open Sans 2"/>
                <a:sym typeface="Open Sans 2"/>
              </a:rPr>
              <a:t> be</a:t>
            </a:r>
            <a:r>
              <a:rPr lang="en-US" sz="1800" strike="noStrike" u="none">
                <a:solidFill>
                  <a:srgbClr val="1B2B44"/>
                </a:solidFill>
                <a:latin typeface="Open Sans 2"/>
                <a:ea typeface="Open Sans 2"/>
                <a:cs typeface="Open Sans 2"/>
                <a:sym typeface="Open Sans 2"/>
              </a:rPr>
              <a:t> repl</a:t>
            </a:r>
            <a:r>
              <a:rPr lang="en-US" sz="1800" strike="noStrike" u="none">
                <a:solidFill>
                  <a:srgbClr val="1B2B44"/>
                </a:solidFill>
                <a:latin typeface="Open Sans 2"/>
                <a:ea typeface="Open Sans 2"/>
                <a:cs typeface="Open Sans 2"/>
                <a:sym typeface="Open Sans 2"/>
              </a:rPr>
              <a:t>a</a:t>
            </a:r>
            <a:r>
              <a:rPr lang="en-US" sz="1800" strike="noStrike" u="none">
                <a:solidFill>
                  <a:srgbClr val="1B2B44"/>
                </a:solidFill>
                <a:latin typeface="Open Sans 2"/>
                <a:ea typeface="Open Sans 2"/>
                <a:cs typeface="Open Sans 2"/>
                <a:sym typeface="Open Sans 2"/>
              </a:rPr>
              <a:t>c</a:t>
            </a:r>
            <a:r>
              <a:rPr lang="en-US" sz="1800" strike="noStrike" u="none">
                <a:solidFill>
                  <a:srgbClr val="1B2B44"/>
                </a:solidFill>
                <a:latin typeface="Open Sans 2"/>
                <a:ea typeface="Open Sans 2"/>
                <a:cs typeface="Open Sans 2"/>
                <a:sym typeface="Open Sans 2"/>
              </a:rPr>
              <a:t>e</a:t>
            </a:r>
            <a:r>
              <a:rPr lang="en-US" sz="1800" strike="noStrike" u="none">
                <a:solidFill>
                  <a:srgbClr val="1B2B44"/>
                </a:solidFill>
                <a:latin typeface="Open Sans 2"/>
                <a:ea typeface="Open Sans 2"/>
                <a:cs typeface="Open Sans 2"/>
                <a:sym typeface="Open Sans 2"/>
              </a:rPr>
              <a:t>d.”</a:t>
            </a:r>
          </a:p>
          <a:p>
            <a:pPr algn="l" marL="388620" indent="-194310" lvl="1">
              <a:lnSpc>
                <a:spcPts val="3204"/>
              </a:lnSpc>
              <a:buFont typeface="Arial"/>
              <a:buChar char="•"/>
            </a:pPr>
            <a:r>
              <a:rPr lang="en-US" sz="1800" strike="noStrike" u="none">
                <a:solidFill>
                  <a:srgbClr val="1B2B44"/>
                </a:solidFill>
                <a:latin typeface="Open Sans 2"/>
                <a:ea typeface="Open Sans 2"/>
                <a:cs typeface="Open Sans 2"/>
                <a:sym typeface="Open Sans 2"/>
              </a:rPr>
              <a:t>“So</a:t>
            </a:r>
            <a:r>
              <a:rPr lang="en-US" sz="1800" strike="noStrike" u="none">
                <a:solidFill>
                  <a:srgbClr val="1B2B44"/>
                </a:solidFill>
                <a:latin typeface="Open Sans 2"/>
                <a:ea typeface="Open Sans 2"/>
                <a:cs typeface="Open Sans 2"/>
                <a:sym typeface="Open Sans 2"/>
              </a:rPr>
              <a:t> </a:t>
            </a:r>
            <a:r>
              <a:rPr lang="en-US" sz="1800" strike="noStrike" u="none">
                <a:solidFill>
                  <a:srgbClr val="1B2B44"/>
                </a:solidFill>
                <a:latin typeface="Open Sans 2"/>
                <a:ea typeface="Open Sans 2"/>
                <a:cs typeface="Open Sans 2"/>
                <a:sym typeface="Open Sans 2"/>
              </a:rPr>
              <a:t>I</a:t>
            </a:r>
            <a:r>
              <a:rPr lang="en-US" sz="1800" strike="noStrike" u="none">
                <a:solidFill>
                  <a:srgbClr val="1B2B44"/>
                </a:solidFill>
                <a:latin typeface="Open Sans 2"/>
                <a:ea typeface="Open Sans 2"/>
                <a:cs typeface="Open Sans 2"/>
                <a:sym typeface="Open Sans 2"/>
              </a:rPr>
              <a:t> </a:t>
            </a:r>
            <a:r>
              <a:rPr lang="en-US" sz="1800" strike="noStrike" u="none">
                <a:solidFill>
                  <a:srgbClr val="1B2B44"/>
                </a:solidFill>
                <a:latin typeface="Open Sans 2"/>
                <a:ea typeface="Open Sans 2"/>
                <a:cs typeface="Open Sans 2"/>
                <a:sym typeface="Open Sans 2"/>
              </a:rPr>
              <a:t>pr</a:t>
            </a:r>
            <a:r>
              <a:rPr lang="en-US" sz="1800" strike="noStrike" u="none">
                <a:solidFill>
                  <a:srgbClr val="1B2B44"/>
                </a:solidFill>
                <a:latin typeface="Open Sans 2"/>
                <a:ea typeface="Open Sans 2"/>
                <a:cs typeface="Open Sans 2"/>
                <a:sym typeface="Open Sans 2"/>
              </a:rPr>
              <a:t>e</a:t>
            </a:r>
            <a:r>
              <a:rPr lang="en-US" sz="1800" strike="noStrike" u="none">
                <a:solidFill>
                  <a:srgbClr val="1B2B44"/>
                </a:solidFill>
                <a:latin typeface="Open Sans 2"/>
                <a:ea typeface="Open Sans 2"/>
                <a:cs typeface="Open Sans 2"/>
                <a:sym typeface="Open Sans 2"/>
              </a:rPr>
              <a:t>s</a:t>
            </a:r>
            <a:r>
              <a:rPr lang="en-US" sz="1800" strike="noStrike" u="none">
                <a:solidFill>
                  <a:srgbClr val="1B2B44"/>
                </a:solidFill>
                <a:latin typeface="Open Sans 2"/>
                <a:ea typeface="Open Sans 2"/>
                <a:cs typeface="Open Sans 2"/>
                <a:sym typeface="Open Sans 2"/>
              </a:rPr>
              <a:t>e</a:t>
            </a:r>
            <a:r>
              <a:rPr lang="en-US" sz="1800" strike="noStrike" u="none">
                <a:solidFill>
                  <a:srgbClr val="1B2B44"/>
                </a:solidFill>
                <a:latin typeface="Open Sans 2"/>
                <a:ea typeface="Open Sans 2"/>
                <a:cs typeface="Open Sans 2"/>
                <a:sym typeface="Open Sans 2"/>
              </a:rPr>
              <a:t>nt </a:t>
            </a:r>
            <a:r>
              <a:rPr lang="en-US" sz="1800" strike="noStrike" u="none">
                <a:solidFill>
                  <a:srgbClr val="1B2B44"/>
                </a:solidFill>
                <a:latin typeface="Open Sans 2"/>
                <a:ea typeface="Open Sans 2"/>
                <a:cs typeface="Open Sans 2"/>
                <a:sym typeface="Open Sans 2"/>
              </a:rPr>
              <a:t>s</a:t>
            </a:r>
            <a:r>
              <a:rPr lang="en-US" sz="1800" strike="noStrike" u="none">
                <a:solidFill>
                  <a:srgbClr val="1B2B44"/>
                </a:solidFill>
                <a:latin typeface="Open Sans 2"/>
                <a:ea typeface="Open Sans 2"/>
                <a:cs typeface="Open Sans 2"/>
                <a:sym typeface="Open Sans 2"/>
              </a:rPr>
              <a:t>trength</a:t>
            </a:r>
            <a:r>
              <a:rPr lang="en-US" sz="1800" strike="noStrike" u="none">
                <a:solidFill>
                  <a:srgbClr val="1B2B44"/>
                </a:solidFill>
                <a:latin typeface="Open Sans 2"/>
                <a:ea typeface="Open Sans 2"/>
                <a:cs typeface="Open Sans 2"/>
                <a:sym typeface="Open Sans 2"/>
              </a:rPr>
              <a:t> i</a:t>
            </a:r>
            <a:r>
              <a:rPr lang="en-US" sz="1800" strike="noStrike" u="none">
                <a:solidFill>
                  <a:srgbClr val="1B2B44"/>
                </a:solidFill>
                <a:latin typeface="Open Sans 2"/>
                <a:ea typeface="Open Sans 2"/>
                <a:cs typeface="Open Sans 2"/>
                <a:sym typeface="Open Sans 2"/>
              </a:rPr>
              <a:t>nst</a:t>
            </a:r>
            <a:r>
              <a:rPr lang="en-US" sz="1800" strike="noStrike" u="none">
                <a:solidFill>
                  <a:srgbClr val="1B2B44"/>
                </a:solidFill>
                <a:latin typeface="Open Sans 2"/>
                <a:ea typeface="Open Sans 2"/>
                <a:cs typeface="Open Sans 2"/>
                <a:sym typeface="Open Sans 2"/>
              </a:rPr>
              <a:t>ea</a:t>
            </a:r>
            <a:r>
              <a:rPr lang="en-US" sz="1800" strike="noStrike" u="none">
                <a:solidFill>
                  <a:srgbClr val="1B2B44"/>
                </a:solidFill>
                <a:latin typeface="Open Sans 2"/>
                <a:ea typeface="Open Sans 2"/>
                <a:cs typeface="Open Sans 2"/>
                <a:sym typeface="Open Sans 2"/>
              </a:rPr>
              <a:t>d of ho</a:t>
            </a:r>
            <a:r>
              <a:rPr lang="en-US" sz="1800" strike="noStrike" u="none">
                <a:solidFill>
                  <a:srgbClr val="1B2B44"/>
                </a:solidFill>
                <a:latin typeface="Open Sans 2"/>
                <a:ea typeface="Open Sans 2"/>
                <a:cs typeface="Open Sans 2"/>
                <a:sym typeface="Open Sans 2"/>
              </a:rPr>
              <a:t>nes</a:t>
            </a:r>
            <a:r>
              <a:rPr lang="en-US" sz="1800" strike="noStrike" u="none">
                <a:solidFill>
                  <a:srgbClr val="1B2B44"/>
                </a:solidFill>
                <a:latin typeface="Open Sans 2"/>
                <a:ea typeface="Open Sans 2"/>
                <a:cs typeface="Open Sans 2"/>
                <a:sym typeface="Open Sans 2"/>
              </a:rPr>
              <a:t>ty</a:t>
            </a:r>
            <a:r>
              <a:rPr lang="en-US" sz="1800" strike="noStrike" u="none">
                <a:solidFill>
                  <a:srgbClr val="1B2B44"/>
                </a:solidFill>
                <a:latin typeface="Open Sans 2"/>
                <a:ea typeface="Open Sans 2"/>
                <a:cs typeface="Open Sans 2"/>
                <a:sym typeface="Open Sans 2"/>
              </a:rPr>
              <a:t>.</a:t>
            </a:r>
            <a:r>
              <a:rPr lang="en-US" sz="1800" strike="noStrike" u="none">
                <a:solidFill>
                  <a:srgbClr val="1B2B44"/>
                </a:solidFill>
                <a:latin typeface="Open Sans 2"/>
                <a:ea typeface="Open Sans 2"/>
                <a:cs typeface="Open Sans 2"/>
                <a:sym typeface="Open Sans 2"/>
              </a:rPr>
              <a:t>”</a:t>
            </a:r>
          </a:p>
          <a:p>
            <a:pPr algn="l" marL="0" indent="0" lvl="0">
              <a:lnSpc>
                <a:spcPts val="1890"/>
              </a:lnSpc>
            </a:pPr>
          </a:p>
        </p:txBody>
      </p:sp>
      <p:sp>
        <p:nvSpPr>
          <p:cNvPr name="TextBox 18" id="18"/>
          <p:cNvSpPr txBox="true"/>
          <p:nvPr/>
        </p:nvSpPr>
        <p:spPr>
          <a:xfrm rot="0">
            <a:off x="3429000" y="6086475"/>
            <a:ext cx="11430000" cy="2889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2000"/>
              </a:lnSpc>
              <a:spcBef>
                <a:spcPct val="0"/>
              </a:spcBef>
            </a:pPr>
            <a:r>
              <a:rPr lang="en-US" b="true" sz="2000" strike="noStrike" u="none">
                <a:solidFill>
                  <a:srgbClr val="3C6E71"/>
                </a:solidFill>
                <a:latin typeface="Poppins Bold"/>
                <a:ea typeface="Poppins Bold"/>
                <a:cs typeface="Poppins Bold"/>
                <a:sym typeface="Poppins Bold"/>
              </a:rPr>
              <a:t>The resume version of confidence isn</a:t>
            </a:r>
            <a:r>
              <a:rPr lang="en-US" b="true" sz="2000" strike="noStrike" u="none">
                <a:solidFill>
                  <a:srgbClr val="3C6E71"/>
                </a:solidFill>
                <a:latin typeface="Poppins Bold"/>
                <a:ea typeface="Poppins Bold"/>
                <a:cs typeface="Poppins Bold"/>
                <a:sym typeface="Poppins Bold"/>
              </a:rPr>
              <a:t>’</a:t>
            </a:r>
            <a:r>
              <a:rPr lang="en-US" b="true" sz="2000" strike="noStrike" u="none">
                <a:solidFill>
                  <a:srgbClr val="3C6E71"/>
                </a:solidFill>
                <a:latin typeface="Poppins Bold"/>
                <a:ea typeface="Poppins Bold"/>
                <a:cs typeface="Poppins Bold"/>
                <a:sym typeface="Poppins Bold"/>
              </a:rPr>
              <a:t>t sustainable.</a:t>
            </a:r>
          </a:p>
        </p:txBody>
      </p:sp>
      <p:grpSp>
        <p:nvGrpSpPr>
          <p:cNvPr name="Group 19" id="19"/>
          <p:cNvGrpSpPr/>
          <p:nvPr/>
        </p:nvGrpSpPr>
        <p:grpSpPr>
          <a:xfrm rot="0">
            <a:off x="7391340" y="6632575"/>
            <a:ext cx="2582779" cy="3067050"/>
            <a:chOff x="0" y="0"/>
            <a:chExt cx="4064000" cy="4826000"/>
          </a:xfrm>
        </p:grpSpPr>
        <p:sp>
          <p:nvSpPr>
            <p:cNvPr name="Freeform 20" id="20"/>
            <p:cNvSpPr/>
            <p:nvPr/>
          </p:nvSpPr>
          <p:spPr>
            <a:xfrm flipH="false" flipV="false" rot="0">
              <a:off x="0" y="0"/>
              <a:ext cx="4064000" cy="4826000"/>
            </a:xfrm>
            <a:custGeom>
              <a:avLst/>
              <a:gdLst/>
              <a:ahLst/>
              <a:cxnLst/>
              <a:rect r="r" b="b" t="t" l="l"/>
              <a:pathLst>
                <a:path h="4826000" w="4064000">
                  <a:moveTo>
                    <a:pt x="406400" y="0"/>
                  </a:moveTo>
                  <a:lnTo>
                    <a:pt x="3657600" y="0"/>
                  </a:lnTo>
                  <a:cubicBezTo>
                    <a:pt x="3882049" y="0"/>
                    <a:pt x="4064000" y="181951"/>
                    <a:pt x="4064000" y="406400"/>
                  </a:cubicBezTo>
                  <a:lnTo>
                    <a:pt x="4064000" y="4419600"/>
                  </a:lnTo>
                  <a:cubicBezTo>
                    <a:pt x="4064000" y="4644049"/>
                    <a:pt x="3882049" y="4826000"/>
                    <a:pt x="3657600" y="4826000"/>
                  </a:cubicBezTo>
                  <a:lnTo>
                    <a:pt x="406400" y="4826000"/>
                  </a:lnTo>
                  <a:cubicBezTo>
                    <a:pt x="181951" y="4826000"/>
                    <a:pt x="0" y="4644049"/>
                    <a:pt x="0" y="4419600"/>
                  </a:cubicBezTo>
                  <a:lnTo>
                    <a:pt x="0" y="406400"/>
                  </a:lnTo>
                  <a:cubicBezTo>
                    <a:pt x="0" y="181951"/>
                    <a:pt x="181951" y="0"/>
                    <a:pt x="406400" y="0"/>
                  </a:cubicBezTo>
                  <a:close/>
                </a:path>
              </a:pathLst>
            </a:custGeom>
            <a:blipFill>
              <a:blip r:embed="rId3"/>
              <a:stretch>
                <a:fillRect l="-38951" t="0" r="-38951" b="0"/>
              </a:stretch>
            </a:blipFill>
          </p:spPr>
        </p:sp>
      </p:grpSp>
      <p:grpSp>
        <p:nvGrpSpPr>
          <p:cNvPr name="Group 21" id="21"/>
          <p:cNvGrpSpPr/>
          <p:nvPr/>
        </p:nvGrpSpPr>
        <p:grpSpPr>
          <a:xfrm rot="0">
            <a:off x="16002000" y="7143750"/>
            <a:ext cx="1428750" cy="1428750"/>
            <a:chOff x="0" y="0"/>
            <a:chExt cx="1905000" cy="1905000"/>
          </a:xfrm>
        </p:grpSpPr>
        <p:sp>
          <p:nvSpPr>
            <p:cNvPr name="Freeform 22" id="22"/>
            <p:cNvSpPr/>
            <p:nvPr/>
          </p:nvSpPr>
          <p:spPr>
            <a:xfrm flipH="false" flipV="false" rot="0">
              <a:off x="0" y="0"/>
              <a:ext cx="1905000" cy="1905000"/>
            </a:xfrm>
            <a:custGeom>
              <a:avLst/>
              <a:gdLst/>
              <a:ahLst/>
              <a:cxnLst/>
              <a:rect r="r" b="b" t="t" l="l"/>
              <a:pathLst>
                <a:path h="1905000" w="1905000">
                  <a:moveTo>
                    <a:pt x="952500" y="0"/>
                  </a:moveTo>
                  <a:cubicBezTo>
                    <a:pt x="426449" y="0"/>
                    <a:pt x="0" y="426449"/>
                    <a:pt x="0" y="952500"/>
                  </a:cubicBezTo>
                  <a:cubicBezTo>
                    <a:pt x="0" y="1478551"/>
                    <a:pt x="426449" y="1905000"/>
                    <a:pt x="952500" y="1905000"/>
                  </a:cubicBezTo>
                  <a:cubicBezTo>
                    <a:pt x="1478551" y="1905000"/>
                    <a:pt x="1905000" y="1478551"/>
                    <a:pt x="1905000" y="952500"/>
                  </a:cubicBezTo>
                  <a:cubicBezTo>
                    <a:pt x="1905000" y="426449"/>
                    <a:pt x="1478551" y="0"/>
                    <a:pt x="952500" y="0"/>
                  </a:cubicBezTo>
                  <a:close/>
                </a:path>
              </a:pathLst>
            </a:custGeom>
            <a:solidFill>
              <a:srgbClr val="A4C3A2">
                <a:alpha val="19608"/>
              </a:srgbClr>
            </a:solidFill>
          </p:spPr>
        </p:sp>
      </p:grpSp>
    </p:spTree>
  </p:cSld>
  <p:clrMapOvr>
    <a:masterClrMapping/>
  </p:clrMapOvr>
</p:sld>
</file>

<file path=ppt/slides/slide18.xml><?xml version="1.0" encoding="utf-8"?>
<p:sld xmlns:p="http://schemas.openxmlformats.org/presentationml/2006/main" xmlns:a="http://schemas.openxmlformats.org/drawingml/2006/main">
  <p:cSld>
    <p:bg>
      <p:bgPr>
        <a:solidFill>
          <a:srgbClr val="FFFEF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373582" y="511707"/>
            <a:ext cx="17044998" cy="9263586"/>
            <a:chOff x="0" y="0"/>
            <a:chExt cx="23368000" cy="12700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3368000" cy="12700000"/>
            </a:xfrm>
            <a:custGeom>
              <a:avLst/>
              <a:gdLst/>
              <a:ahLst/>
              <a:cxnLst/>
              <a:rect r="r" b="b" t="t" l="l"/>
              <a:pathLst>
                <a:path h="12700000" w="23368000">
                  <a:moveTo>
                    <a:pt x="1270000" y="0"/>
                  </a:moveTo>
                  <a:lnTo>
                    <a:pt x="22098000" y="0"/>
                  </a:lnTo>
                  <a:cubicBezTo>
                    <a:pt x="22799402" y="0"/>
                    <a:pt x="23368000" y="568598"/>
                    <a:pt x="23368000" y="1270000"/>
                  </a:cubicBezTo>
                  <a:lnTo>
                    <a:pt x="23368000" y="11430000"/>
                  </a:lnTo>
                  <a:cubicBezTo>
                    <a:pt x="23368000" y="12131401"/>
                    <a:pt x="22799402" y="12700000"/>
                    <a:pt x="22098000" y="12700000"/>
                  </a:cubicBezTo>
                  <a:lnTo>
                    <a:pt x="1270000" y="12700000"/>
                  </a:lnTo>
                  <a:cubicBezTo>
                    <a:pt x="568598" y="12700000"/>
                    <a:pt x="0" y="12131401"/>
                    <a:pt x="0" y="11430000"/>
                  </a:cubicBezTo>
                  <a:lnTo>
                    <a:pt x="0" y="1270000"/>
                  </a:lnTo>
                  <a:cubicBezTo>
                    <a:pt x="0" y="568598"/>
                    <a:pt x="568598" y="0"/>
                    <a:pt x="1270000" y="0"/>
                  </a:cubicBezTo>
                  <a:close/>
                </a:path>
              </a:pathLst>
            </a:custGeom>
            <a:solidFill>
              <a:srgbClr val="FFFFFF"/>
            </a:solidFill>
            <a:ln w="28575" cap="sq">
              <a:solidFill>
                <a:srgbClr val="33565A"/>
              </a:solidFill>
              <a:prstDash val="solid"/>
              <a:miter/>
            </a:ln>
          </p:spPr>
        </p:sp>
      </p:grpSp>
      <p:grpSp>
        <p:nvGrpSpPr>
          <p:cNvPr name="Group 4" id="4"/>
          <p:cNvGrpSpPr/>
          <p:nvPr/>
        </p:nvGrpSpPr>
        <p:grpSpPr>
          <a:xfrm rot="0">
            <a:off x="15621000" y="7656513"/>
            <a:ext cx="1428750" cy="1428750"/>
            <a:chOff x="0" y="0"/>
            <a:chExt cx="1905000" cy="190500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1905000" cy="1905000"/>
            </a:xfrm>
            <a:custGeom>
              <a:avLst/>
              <a:gdLst/>
              <a:ahLst/>
              <a:cxnLst/>
              <a:rect r="r" b="b" t="t" l="l"/>
              <a:pathLst>
                <a:path h="1905000" w="1905000">
                  <a:moveTo>
                    <a:pt x="952500" y="0"/>
                  </a:moveTo>
                  <a:cubicBezTo>
                    <a:pt x="426449" y="0"/>
                    <a:pt x="0" y="426449"/>
                    <a:pt x="0" y="952500"/>
                  </a:cubicBezTo>
                  <a:cubicBezTo>
                    <a:pt x="0" y="1478551"/>
                    <a:pt x="426449" y="1905000"/>
                    <a:pt x="952500" y="1905000"/>
                  </a:cubicBezTo>
                  <a:cubicBezTo>
                    <a:pt x="1478551" y="1905000"/>
                    <a:pt x="1905000" y="1478551"/>
                    <a:pt x="1905000" y="952500"/>
                  </a:cubicBezTo>
                  <a:cubicBezTo>
                    <a:pt x="1905000" y="426449"/>
                    <a:pt x="1478551" y="0"/>
                    <a:pt x="952500" y="0"/>
                  </a:cubicBezTo>
                  <a:close/>
                </a:path>
              </a:pathLst>
            </a:custGeom>
            <a:solidFill>
              <a:srgbClr val="A4C3A2">
                <a:alpha val="19608"/>
              </a:srgbClr>
            </a:solidFill>
          </p:spPr>
        </p:sp>
      </p:grpSp>
      <p:sp>
        <p:nvSpPr>
          <p:cNvPr name="TextBox 6" id="6"/>
          <p:cNvSpPr txBox="true"/>
          <p:nvPr/>
        </p:nvSpPr>
        <p:spPr>
          <a:xfrm rot="0">
            <a:off x="1559383" y="1304618"/>
            <a:ext cx="14280677" cy="95209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6184"/>
              </a:lnSpc>
              <a:spcBef>
                <a:spcPct val="0"/>
              </a:spcBef>
            </a:pPr>
            <a:r>
              <a:rPr lang="en-US" b="true" sz="5622" strike="noStrike" u="none">
                <a:solidFill>
                  <a:srgbClr val="103E37"/>
                </a:solidFill>
                <a:latin typeface="Agrandir Bold"/>
                <a:ea typeface="Agrandir Bold"/>
                <a:cs typeface="Agrandir Bold"/>
                <a:sym typeface="Agrandir Bold"/>
              </a:rPr>
              <a:t>When the Story Becomes a Lifestyle</a:t>
            </a:r>
          </a:p>
        </p:txBody>
      </p:sp>
      <p:grpSp>
        <p:nvGrpSpPr>
          <p:cNvPr name="Group 7" id="7"/>
          <p:cNvGrpSpPr/>
          <p:nvPr/>
        </p:nvGrpSpPr>
        <p:grpSpPr>
          <a:xfrm rot="0">
            <a:off x="1023858" y="2408441"/>
            <a:ext cx="7408101" cy="535525"/>
            <a:chOff x="0" y="0"/>
            <a:chExt cx="10541000" cy="76200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10541000" cy="762000"/>
            </a:xfrm>
            <a:custGeom>
              <a:avLst/>
              <a:gdLst/>
              <a:ahLst/>
              <a:cxnLst/>
              <a:rect r="r" b="b" t="t" l="l"/>
              <a:pathLst>
                <a:path h="762000" w="10541000">
                  <a:moveTo>
                    <a:pt x="76200" y="0"/>
                  </a:moveTo>
                  <a:lnTo>
                    <a:pt x="10464800" y="0"/>
                  </a:lnTo>
                  <a:cubicBezTo>
                    <a:pt x="10506884" y="0"/>
                    <a:pt x="10541000" y="34116"/>
                    <a:pt x="10541000" y="76200"/>
                  </a:cubicBezTo>
                  <a:lnTo>
                    <a:pt x="10541000" y="685800"/>
                  </a:lnTo>
                  <a:cubicBezTo>
                    <a:pt x="10541000" y="727884"/>
                    <a:pt x="10506884" y="762000"/>
                    <a:pt x="10464800" y="762000"/>
                  </a:cubicBezTo>
                  <a:lnTo>
                    <a:pt x="76200" y="762000"/>
                  </a:lnTo>
                  <a:cubicBezTo>
                    <a:pt x="34116" y="762000"/>
                    <a:pt x="0" y="727884"/>
                    <a:pt x="0" y="685800"/>
                  </a:cubicBezTo>
                  <a:lnTo>
                    <a:pt x="0" y="76200"/>
                  </a:lnTo>
                  <a:cubicBezTo>
                    <a:pt x="0" y="34116"/>
                    <a:pt x="34116" y="0"/>
                    <a:pt x="76200" y="0"/>
                  </a:cubicBezTo>
                  <a:close/>
                </a:path>
              </a:pathLst>
            </a:custGeom>
            <a:solidFill>
              <a:srgbClr val="3C6E71"/>
            </a:solidFill>
          </p:spPr>
        </p:sp>
      </p:grpSp>
      <p:sp>
        <p:nvSpPr>
          <p:cNvPr name="TextBox 9" id="9"/>
          <p:cNvSpPr txBox="true"/>
          <p:nvPr/>
        </p:nvSpPr>
        <p:spPr>
          <a:xfrm rot="0">
            <a:off x="1095261" y="2470077"/>
            <a:ext cx="7408101" cy="46940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512"/>
              </a:lnSpc>
              <a:spcBef>
                <a:spcPct val="0"/>
              </a:spcBef>
            </a:pPr>
            <a:r>
              <a:rPr lang="en-US" b="true" sz="3512">
                <a:solidFill>
                  <a:srgbClr val="F4F1DE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A</a:t>
            </a:r>
            <a:r>
              <a:rPr lang="en-US" b="true" sz="3512" strike="noStrike" u="none">
                <a:solidFill>
                  <a:srgbClr val="F4F1DE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  <a:r>
              <a:rPr lang="en-US" b="true" sz="3512" strike="noStrike" u="none">
                <a:solidFill>
                  <a:srgbClr val="F4F1DE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s</a:t>
            </a:r>
            <a:r>
              <a:rPr lang="en-US" b="true" sz="3512" strike="noStrike" u="none">
                <a:solidFill>
                  <a:srgbClr val="F4F1DE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ignal</a:t>
            </a:r>
            <a:r>
              <a:rPr lang="en-US" b="true" sz="3512" strike="noStrike" u="none">
                <a:solidFill>
                  <a:srgbClr val="F4F1DE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happens.</a:t>
            </a:r>
          </a:p>
        </p:txBody>
      </p:sp>
      <p:grpSp>
        <p:nvGrpSpPr>
          <p:cNvPr name="Group 10" id="10"/>
          <p:cNvGrpSpPr/>
          <p:nvPr/>
        </p:nvGrpSpPr>
        <p:grpSpPr>
          <a:xfrm rot="0">
            <a:off x="1023858" y="3122475"/>
            <a:ext cx="7408101" cy="2499118"/>
            <a:chOff x="0" y="0"/>
            <a:chExt cx="10541000" cy="3556000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10541000" cy="3556000"/>
            </a:xfrm>
            <a:custGeom>
              <a:avLst/>
              <a:gdLst/>
              <a:ahLst/>
              <a:cxnLst/>
              <a:rect r="r" b="b" t="t" l="l"/>
              <a:pathLst>
                <a:path h="3556000" w="10541000">
                  <a:moveTo>
                    <a:pt x="355600" y="0"/>
                  </a:moveTo>
                  <a:lnTo>
                    <a:pt x="10185400" y="0"/>
                  </a:lnTo>
                  <a:cubicBezTo>
                    <a:pt x="10381793" y="0"/>
                    <a:pt x="10541000" y="159208"/>
                    <a:pt x="10541000" y="355600"/>
                  </a:cubicBezTo>
                  <a:lnTo>
                    <a:pt x="10541000" y="3200400"/>
                  </a:lnTo>
                  <a:cubicBezTo>
                    <a:pt x="10541000" y="3396792"/>
                    <a:pt x="10381793" y="3556000"/>
                    <a:pt x="10185400" y="3556000"/>
                  </a:cubicBezTo>
                  <a:lnTo>
                    <a:pt x="355600" y="3556000"/>
                  </a:lnTo>
                  <a:cubicBezTo>
                    <a:pt x="159208" y="3556000"/>
                    <a:pt x="0" y="3396792"/>
                    <a:pt x="0" y="3200400"/>
                  </a:cubicBezTo>
                  <a:lnTo>
                    <a:pt x="0" y="355600"/>
                  </a:lnTo>
                  <a:cubicBezTo>
                    <a:pt x="0" y="159208"/>
                    <a:pt x="159208" y="0"/>
                    <a:pt x="355600" y="0"/>
                  </a:cubicBezTo>
                  <a:close/>
                </a:path>
              </a:pathLst>
            </a:custGeom>
            <a:solidFill>
              <a:srgbClr val="FFFFFF"/>
            </a:solidFill>
            <a:ln w="19050" cap="sq">
              <a:solidFill>
                <a:srgbClr val="3C6E71"/>
              </a:solidFill>
              <a:prstDash val="solid"/>
              <a:miter/>
            </a:ln>
          </p:spPr>
        </p:sp>
      </p:grpSp>
      <p:sp>
        <p:nvSpPr>
          <p:cNvPr name="TextBox 12" id="12"/>
          <p:cNvSpPr txBox="true"/>
          <p:nvPr/>
        </p:nvSpPr>
        <p:spPr>
          <a:xfrm rot="0">
            <a:off x="1291620" y="3127803"/>
            <a:ext cx="6872576" cy="234562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364157" indent="-182079" lvl="1">
              <a:lnSpc>
                <a:spcPts val="2698"/>
              </a:lnSpc>
              <a:spcBef>
                <a:spcPct val="0"/>
              </a:spcBef>
              <a:buFont typeface="Arial"/>
              <a:buChar char="•"/>
            </a:pPr>
            <a:r>
              <a:rPr lang="en-US" sz="1686">
                <a:solidFill>
                  <a:srgbClr val="1B2B44"/>
                </a:solidFill>
                <a:latin typeface="Open Sans 2"/>
                <a:ea typeface="Open Sans 2"/>
                <a:cs typeface="Open Sans 2"/>
                <a:sym typeface="Open Sans 2"/>
              </a:rPr>
              <a:t>S</a:t>
            </a:r>
            <a:r>
              <a:rPr lang="en-US" sz="1686" strike="noStrike" u="none">
                <a:solidFill>
                  <a:srgbClr val="1B2B44"/>
                </a:solidFill>
                <a:latin typeface="Open Sans 2"/>
                <a:ea typeface="Open Sans 2"/>
                <a:cs typeface="Open Sans 2"/>
                <a:sym typeface="Open Sans 2"/>
              </a:rPr>
              <a:t>omeone asks about your weaknesses.</a:t>
            </a:r>
          </a:p>
          <a:p>
            <a:pPr algn="l" marL="364157" indent="-182079" lvl="1">
              <a:lnSpc>
                <a:spcPts val="2698"/>
              </a:lnSpc>
              <a:spcBef>
                <a:spcPct val="0"/>
              </a:spcBef>
              <a:buFont typeface="Arial"/>
              <a:buChar char="•"/>
            </a:pPr>
            <a:r>
              <a:rPr lang="en-US" sz="1686" strike="noStrike" u="none">
                <a:solidFill>
                  <a:srgbClr val="1B2B44"/>
                </a:solidFill>
                <a:latin typeface="Open Sans 2"/>
                <a:ea typeface="Open Sans 2"/>
                <a:cs typeface="Open Sans 2"/>
                <a:sym typeface="Open Sans 2"/>
              </a:rPr>
              <a:t>You receive feedback.</a:t>
            </a:r>
          </a:p>
          <a:p>
            <a:pPr algn="l" marL="364157" indent="-182079" lvl="1">
              <a:lnSpc>
                <a:spcPts val="2698"/>
              </a:lnSpc>
              <a:spcBef>
                <a:spcPct val="0"/>
              </a:spcBef>
              <a:buFont typeface="Arial"/>
              <a:buChar char="•"/>
            </a:pPr>
            <a:r>
              <a:rPr lang="en-US" sz="1686" strike="noStrike" u="none">
                <a:solidFill>
                  <a:srgbClr val="1B2B44"/>
                </a:solidFill>
                <a:latin typeface="Open Sans 2"/>
                <a:ea typeface="Open Sans 2"/>
                <a:cs typeface="Open Sans 2"/>
                <a:sym typeface="Open Sans 2"/>
              </a:rPr>
              <a:t>You hit your limit.</a:t>
            </a:r>
          </a:p>
          <a:p>
            <a:pPr algn="l" marL="364157" indent="-182079" lvl="1">
              <a:lnSpc>
                <a:spcPts val="2698"/>
              </a:lnSpc>
              <a:spcBef>
                <a:spcPct val="0"/>
              </a:spcBef>
              <a:buFont typeface="Arial"/>
              <a:buChar char="•"/>
            </a:pPr>
            <a:r>
              <a:rPr lang="en-US" sz="1686" strike="noStrike" u="none">
                <a:solidFill>
                  <a:srgbClr val="1B2B44"/>
                </a:solidFill>
                <a:latin typeface="Open Sans 2"/>
                <a:ea typeface="Open Sans 2"/>
                <a:cs typeface="Open Sans 2"/>
                <a:sym typeface="Open Sans 2"/>
              </a:rPr>
              <a:t>You disappoint someone.</a:t>
            </a:r>
          </a:p>
          <a:p>
            <a:pPr algn="l" marL="364157" indent="-182079" lvl="1">
              <a:lnSpc>
                <a:spcPts val="2698"/>
              </a:lnSpc>
              <a:spcBef>
                <a:spcPct val="0"/>
              </a:spcBef>
              <a:buFont typeface="Arial"/>
              <a:buChar char="•"/>
            </a:pPr>
            <a:r>
              <a:rPr lang="en-US" sz="1686" strike="noStrike" u="none">
                <a:solidFill>
                  <a:srgbClr val="1B2B44"/>
                </a:solidFill>
                <a:latin typeface="Open Sans 2"/>
                <a:ea typeface="Open Sans 2"/>
                <a:cs typeface="Open Sans 2"/>
                <a:sym typeface="Open Sans 2"/>
              </a:rPr>
              <a:t>You need rest.</a:t>
            </a:r>
          </a:p>
          <a:p>
            <a:pPr algn="l" marL="0" indent="0" lvl="0">
              <a:lnSpc>
                <a:spcPts val="2698"/>
              </a:lnSpc>
              <a:spcBef>
                <a:spcPct val="0"/>
              </a:spcBef>
            </a:pPr>
          </a:p>
          <a:p>
            <a:pPr algn="l" marL="0" indent="0" lvl="0">
              <a:lnSpc>
                <a:spcPts val="2698"/>
              </a:lnSpc>
              <a:spcBef>
                <a:spcPct val="0"/>
              </a:spcBef>
            </a:pPr>
          </a:p>
        </p:txBody>
      </p:sp>
      <p:grpSp>
        <p:nvGrpSpPr>
          <p:cNvPr name="Group 13" id="13"/>
          <p:cNvGrpSpPr/>
          <p:nvPr/>
        </p:nvGrpSpPr>
        <p:grpSpPr>
          <a:xfrm rot="0">
            <a:off x="8967484" y="2408441"/>
            <a:ext cx="7408101" cy="535525"/>
            <a:chOff x="0" y="0"/>
            <a:chExt cx="10541000" cy="762000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10541000" cy="762000"/>
            </a:xfrm>
            <a:custGeom>
              <a:avLst/>
              <a:gdLst/>
              <a:ahLst/>
              <a:cxnLst/>
              <a:rect r="r" b="b" t="t" l="l"/>
              <a:pathLst>
                <a:path h="762000" w="10541000">
                  <a:moveTo>
                    <a:pt x="76200" y="0"/>
                  </a:moveTo>
                  <a:lnTo>
                    <a:pt x="10464800" y="0"/>
                  </a:lnTo>
                  <a:cubicBezTo>
                    <a:pt x="10506884" y="0"/>
                    <a:pt x="10541000" y="34116"/>
                    <a:pt x="10541000" y="76200"/>
                  </a:cubicBezTo>
                  <a:lnTo>
                    <a:pt x="10541000" y="685800"/>
                  </a:lnTo>
                  <a:cubicBezTo>
                    <a:pt x="10541000" y="727884"/>
                    <a:pt x="10506884" y="762000"/>
                    <a:pt x="10464800" y="762000"/>
                  </a:cubicBezTo>
                  <a:lnTo>
                    <a:pt x="76200" y="762000"/>
                  </a:lnTo>
                  <a:cubicBezTo>
                    <a:pt x="34116" y="762000"/>
                    <a:pt x="0" y="727884"/>
                    <a:pt x="0" y="685800"/>
                  </a:cubicBezTo>
                  <a:lnTo>
                    <a:pt x="0" y="76200"/>
                  </a:lnTo>
                  <a:cubicBezTo>
                    <a:pt x="0" y="34116"/>
                    <a:pt x="34116" y="0"/>
                    <a:pt x="76200" y="0"/>
                  </a:cubicBezTo>
                  <a:close/>
                </a:path>
              </a:pathLst>
            </a:custGeom>
            <a:solidFill>
              <a:srgbClr val="A4C3A2"/>
            </a:solidFill>
          </p:spPr>
        </p:sp>
      </p:grpSp>
      <p:sp>
        <p:nvSpPr>
          <p:cNvPr name="TextBox 15" id="15"/>
          <p:cNvSpPr txBox="true"/>
          <p:nvPr/>
        </p:nvSpPr>
        <p:spPr>
          <a:xfrm rot="0">
            <a:off x="8896081" y="2483466"/>
            <a:ext cx="7408101" cy="46940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512"/>
              </a:lnSpc>
              <a:spcBef>
                <a:spcPct val="0"/>
              </a:spcBef>
            </a:pPr>
            <a:r>
              <a:rPr lang="en-US" b="true" sz="3512">
                <a:solidFill>
                  <a:srgbClr val="1B2B44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A</a:t>
            </a:r>
            <a:r>
              <a:rPr lang="en-US" b="true" sz="3512" strike="noStrike" u="none">
                <a:solidFill>
                  <a:srgbClr val="1B2B44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  <a:r>
              <a:rPr lang="en-US" b="true" sz="3512" strike="noStrike" u="none">
                <a:solidFill>
                  <a:srgbClr val="1B2B44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s</a:t>
            </a:r>
            <a:r>
              <a:rPr lang="en-US" b="true" sz="3512" strike="noStrike" u="none">
                <a:solidFill>
                  <a:srgbClr val="1B2B44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tory </a:t>
            </a:r>
            <a:r>
              <a:rPr lang="en-US" b="true" sz="3512" strike="noStrike" u="none">
                <a:solidFill>
                  <a:srgbClr val="1B2B44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forms.</a:t>
            </a:r>
          </a:p>
        </p:txBody>
      </p:sp>
      <p:grpSp>
        <p:nvGrpSpPr>
          <p:cNvPr name="Group 16" id="16"/>
          <p:cNvGrpSpPr/>
          <p:nvPr/>
        </p:nvGrpSpPr>
        <p:grpSpPr>
          <a:xfrm rot="0">
            <a:off x="8967484" y="3122475"/>
            <a:ext cx="7408101" cy="2499118"/>
            <a:chOff x="0" y="0"/>
            <a:chExt cx="10541000" cy="3556000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0" y="0"/>
              <a:ext cx="10541000" cy="3556000"/>
            </a:xfrm>
            <a:custGeom>
              <a:avLst/>
              <a:gdLst/>
              <a:ahLst/>
              <a:cxnLst/>
              <a:rect r="r" b="b" t="t" l="l"/>
              <a:pathLst>
                <a:path h="3556000" w="10541000">
                  <a:moveTo>
                    <a:pt x="355600" y="0"/>
                  </a:moveTo>
                  <a:lnTo>
                    <a:pt x="10185400" y="0"/>
                  </a:lnTo>
                  <a:cubicBezTo>
                    <a:pt x="10381793" y="0"/>
                    <a:pt x="10541000" y="159208"/>
                    <a:pt x="10541000" y="355600"/>
                  </a:cubicBezTo>
                  <a:lnTo>
                    <a:pt x="10541000" y="3200400"/>
                  </a:lnTo>
                  <a:cubicBezTo>
                    <a:pt x="10541000" y="3396792"/>
                    <a:pt x="10381793" y="3556000"/>
                    <a:pt x="10185400" y="3556000"/>
                  </a:cubicBezTo>
                  <a:lnTo>
                    <a:pt x="355600" y="3556000"/>
                  </a:lnTo>
                  <a:cubicBezTo>
                    <a:pt x="159208" y="3556000"/>
                    <a:pt x="0" y="3396792"/>
                    <a:pt x="0" y="3200400"/>
                  </a:cubicBezTo>
                  <a:lnTo>
                    <a:pt x="0" y="355600"/>
                  </a:lnTo>
                  <a:cubicBezTo>
                    <a:pt x="0" y="159208"/>
                    <a:pt x="159208" y="0"/>
                    <a:pt x="355600" y="0"/>
                  </a:cubicBezTo>
                  <a:close/>
                </a:path>
              </a:pathLst>
            </a:custGeom>
            <a:solidFill>
              <a:srgbClr val="FFFFFF"/>
            </a:solidFill>
            <a:ln w="19050" cap="sq">
              <a:solidFill>
                <a:srgbClr val="A4C3A2"/>
              </a:solidFill>
              <a:prstDash val="solid"/>
              <a:miter/>
            </a:ln>
          </p:spPr>
        </p:sp>
      </p:grpSp>
      <p:sp>
        <p:nvSpPr>
          <p:cNvPr name="TextBox 18" id="18"/>
          <p:cNvSpPr txBox="true"/>
          <p:nvPr/>
        </p:nvSpPr>
        <p:spPr>
          <a:xfrm rot="0">
            <a:off x="9235247" y="3338580"/>
            <a:ext cx="6872576" cy="13281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2698"/>
              </a:lnSpc>
              <a:spcBef>
                <a:spcPct val="0"/>
              </a:spcBef>
            </a:pPr>
            <a:r>
              <a:rPr lang="en-US" sz="1686">
                <a:solidFill>
                  <a:srgbClr val="1B2B44"/>
                </a:solidFill>
                <a:latin typeface="Open Sans 2"/>
                <a:ea typeface="Open Sans 2"/>
                <a:cs typeface="Open Sans 2"/>
                <a:sym typeface="Open Sans 2"/>
              </a:rPr>
              <a:t>“If I adm</a:t>
            </a:r>
            <a:r>
              <a:rPr lang="en-US" sz="1686" strike="noStrike" u="none">
                <a:solidFill>
                  <a:srgbClr val="1B2B44"/>
                </a:solidFill>
                <a:latin typeface="Open Sans 2"/>
                <a:ea typeface="Open Sans 2"/>
                <a:cs typeface="Open Sans 2"/>
                <a:sym typeface="Open Sans 2"/>
              </a:rPr>
              <a:t>it th</a:t>
            </a:r>
            <a:r>
              <a:rPr lang="en-US" sz="1686" strike="noStrike" u="none">
                <a:solidFill>
                  <a:srgbClr val="1B2B44"/>
                </a:solidFill>
                <a:latin typeface="Open Sans 2"/>
                <a:ea typeface="Open Sans 2"/>
                <a:cs typeface="Open Sans 2"/>
                <a:sym typeface="Open Sans 2"/>
              </a:rPr>
              <a:t>is, I’ll los</a:t>
            </a:r>
            <a:r>
              <a:rPr lang="en-US" sz="1686" strike="noStrike" u="none">
                <a:solidFill>
                  <a:srgbClr val="1B2B44"/>
                </a:solidFill>
                <a:latin typeface="Open Sans 2"/>
                <a:ea typeface="Open Sans 2"/>
                <a:cs typeface="Open Sans 2"/>
                <a:sym typeface="Open Sans 2"/>
              </a:rPr>
              <a:t>e re</a:t>
            </a:r>
            <a:r>
              <a:rPr lang="en-US" sz="1686" strike="noStrike" u="none">
                <a:solidFill>
                  <a:srgbClr val="1B2B44"/>
                </a:solidFill>
                <a:latin typeface="Open Sans 2"/>
                <a:ea typeface="Open Sans 2"/>
                <a:cs typeface="Open Sans 2"/>
                <a:sym typeface="Open Sans 2"/>
              </a:rPr>
              <a:t>spect.”</a:t>
            </a:r>
          </a:p>
          <a:p>
            <a:pPr algn="l" marL="0" indent="0" lvl="0">
              <a:lnSpc>
                <a:spcPts val="2698"/>
              </a:lnSpc>
              <a:spcBef>
                <a:spcPct val="0"/>
              </a:spcBef>
            </a:pPr>
            <a:r>
              <a:rPr lang="en-US" sz="1686" strike="noStrike" u="none">
                <a:solidFill>
                  <a:srgbClr val="1B2B44"/>
                </a:solidFill>
                <a:latin typeface="Open Sans 2"/>
                <a:ea typeface="Open Sans 2"/>
                <a:cs typeface="Open Sans 2"/>
                <a:sym typeface="Open Sans 2"/>
              </a:rPr>
              <a:t>“If I </a:t>
            </a:r>
            <a:r>
              <a:rPr lang="en-US" sz="1686" strike="noStrike" u="none">
                <a:solidFill>
                  <a:srgbClr val="1B2B44"/>
                </a:solidFill>
                <a:latin typeface="Open Sans 2"/>
                <a:ea typeface="Open Sans 2"/>
                <a:cs typeface="Open Sans 2"/>
                <a:sym typeface="Open Sans 2"/>
              </a:rPr>
              <a:t>h</a:t>
            </a:r>
            <a:r>
              <a:rPr lang="en-US" sz="1686" strike="noStrike" u="none">
                <a:solidFill>
                  <a:srgbClr val="1B2B44"/>
                </a:solidFill>
                <a:latin typeface="Open Sans 2"/>
                <a:ea typeface="Open Sans 2"/>
                <a:cs typeface="Open Sans 2"/>
                <a:sym typeface="Open Sans 2"/>
              </a:rPr>
              <a:t>ave</a:t>
            </a:r>
            <a:r>
              <a:rPr lang="en-US" sz="1686" strike="noStrike" u="none">
                <a:solidFill>
                  <a:srgbClr val="1B2B44"/>
                </a:solidFill>
                <a:latin typeface="Open Sans 2"/>
                <a:ea typeface="Open Sans 2"/>
                <a:cs typeface="Open Sans 2"/>
                <a:sym typeface="Open Sans 2"/>
              </a:rPr>
              <a:t> </a:t>
            </a:r>
            <a:r>
              <a:rPr lang="en-US" sz="1686" strike="noStrike" u="none">
                <a:solidFill>
                  <a:srgbClr val="1B2B44"/>
                </a:solidFill>
                <a:latin typeface="Open Sans 2"/>
                <a:ea typeface="Open Sans 2"/>
                <a:cs typeface="Open Sans 2"/>
                <a:sym typeface="Open Sans 2"/>
              </a:rPr>
              <a:t>l</a:t>
            </a:r>
            <a:r>
              <a:rPr lang="en-US" sz="1686" strike="noStrike" u="none">
                <a:solidFill>
                  <a:srgbClr val="1B2B44"/>
                </a:solidFill>
                <a:latin typeface="Open Sans 2"/>
                <a:ea typeface="Open Sans 2"/>
                <a:cs typeface="Open Sans 2"/>
                <a:sym typeface="Open Sans 2"/>
              </a:rPr>
              <a:t>i</a:t>
            </a:r>
            <a:r>
              <a:rPr lang="en-US" sz="1686" strike="noStrike" u="none">
                <a:solidFill>
                  <a:srgbClr val="1B2B44"/>
                </a:solidFill>
                <a:latin typeface="Open Sans 2"/>
                <a:ea typeface="Open Sans 2"/>
                <a:cs typeface="Open Sans 2"/>
                <a:sym typeface="Open Sans 2"/>
              </a:rPr>
              <a:t>mit</a:t>
            </a:r>
            <a:r>
              <a:rPr lang="en-US" sz="1686" strike="noStrike" u="none">
                <a:solidFill>
                  <a:srgbClr val="1B2B44"/>
                </a:solidFill>
                <a:latin typeface="Open Sans 2"/>
                <a:ea typeface="Open Sans 2"/>
                <a:cs typeface="Open Sans 2"/>
                <a:sym typeface="Open Sans 2"/>
              </a:rPr>
              <a:t>s</a:t>
            </a:r>
            <a:r>
              <a:rPr lang="en-US" sz="1686" strike="noStrike" u="none">
                <a:solidFill>
                  <a:srgbClr val="1B2B44"/>
                </a:solidFill>
                <a:latin typeface="Open Sans 2"/>
                <a:ea typeface="Open Sans 2"/>
                <a:cs typeface="Open Sans 2"/>
                <a:sym typeface="Open Sans 2"/>
              </a:rPr>
              <a:t>,</a:t>
            </a:r>
            <a:r>
              <a:rPr lang="en-US" sz="1686" strike="noStrike" u="none">
                <a:solidFill>
                  <a:srgbClr val="1B2B44"/>
                </a:solidFill>
                <a:latin typeface="Open Sans 2"/>
                <a:ea typeface="Open Sans 2"/>
                <a:cs typeface="Open Sans 2"/>
                <a:sym typeface="Open Sans 2"/>
              </a:rPr>
              <a:t> I</a:t>
            </a:r>
            <a:r>
              <a:rPr lang="en-US" sz="1686" strike="noStrike" u="none">
                <a:solidFill>
                  <a:srgbClr val="1B2B44"/>
                </a:solidFill>
                <a:latin typeface="Open Sans 2"/>
                <a:ea typeface="Open Sans 2"/>
                <a:cs typeface="Open Sans 2"/>
                <a:sym typeface="Open Sans 2"/>
              </a:rPr>
              <a:t>’</a:t>
            </a:r>
            <a:r>
              <a:rPr lang="en-US" sz="1686" strike="noStrike" u="none">
                <a:solidFill>
                  <a:srgbClr val="1B2B44"/>
                </a:solidFill>
                <a:latin typeface="Open Sans 2"/>
                <a:ea typeface="Open Sans 2"/>
                <a:cs typeface="Open Sans 2"/>
                <a:sym typeface="Open Sans 2"/>
              </a:rPr>
              <a:t>m</a:t>
            </a:r>
            <a:r>
              <a:rPr lang="en-US" sz="1686" strike="noStrike" u="none">
                <a:solidFill>
                  <a:srgbClr val="1B2B44"/>
                </a:solidFill>
                <a:latin typeface="Open Sans 2"/>
                <a:ea typeface="Open Sans 2"/>
                <a:cs typeface="Open Sans 2"/>
                <a:sym typeface="Open Sans 2"/>
              </a:rPr>
              <a:t> le</a:t>
            </a:r>
            <a:r>
              <a:rPr lang="en-US" sz="1686" strike="noStrike" u="none">
                <a:solidFill>
                  <a:srgbClr val="1B2B44"/>
                </a:solidFill>
                <a:latin typeface="Open Sans 2"/>
                <a:ea typeface="Open Sans 2"/>
                <a:cs typeface="Open Sans 2"/>
                <a:sym typeface="Open Sans 2"/>
              </a:rPr>
              <a:t>ss </a:t>
            </a:r>
            <a:r>
              <a:rPr lang="en-US" sz="1686" strike="noStrike" u="none">
                <a:solidFill>
                  <a:srgbClr val="1B2B44"/>
                </a:solidFill>
                <a:latin typeface="Open Sans 2"/>
                <a:ea typeface="Open Sans 2"/>
                <a:cs typeface="Open Sans 2"/>
                <a:sym typeface="Open Sans 2"/>
              </a:rPr>
              <a:t>v</a:t>
            </a:r>
            <a:r>
              <a:rPr lang="en-US" sz="1686" strike="noStrike" u="none">
                <a:solidFill>
                  <a:srgbClr val="1B2B44"/>
                </a:solidFill>
                <a:latin typeface="Open Sans 2"/>
                <a:ea typeface="Open Sans 2"/>
                <a:cs typeface="Open Sans 2"/>
                <a:sym typeface="Open Sans 2"/>
              </a:rPr>
              <a:t>a</a:t>
            </a:r>
            <a:r>
              <a:rPr lang="en-US" sz="1686" strike="noStrike" u="none">
                <a:solidFill>
                  <a:srgbClr val="1B2B44"/>
                </a:solidFill>
                <a:latin typeface="Open Sans 2"/>
                <a:ea typeface="Open Sans 2"/>
                <a:cs typeface="Open Sans 2"/>
                <a:sym typeface="Open Sans 2"/>
              </a:rPr>
              <a:t>luable.”</a:t>
            </a:r>
          </a:p>
          <a:p>
            <a:pPr algn="l" marL="0" indent="0" lvl="0">
              <a:lnSpc>
                <a:spcPts val="2698"/>
              </a:lnSpc>
              <a:spcBef>
                <a:spcPct val="0"/>
              </a:spcBef>
            </a:pPr>
            <a:r>
              <a:rPr lang="en-US" sz="1686" strike="noStrike" u="none">
                <a:solidFill>
                  <a:srgbClr val="1B2B44"/>
                </a:solidFill>
                <a:latin typeface="Open Sans 2"/>
                <a:ea typeface="Open Sans 2"/>
                <a:cs typeface="Open Sans 2"/>
                <a:sym typeface="Open Sans 2"/>
              </a:rPr>
              <a:t>“If</a:t>
            </a:r>
            <a:r>
              <a:rPr lang="en-US" sz="1686" strike="noStrike" u="none">
                <a:solidFill>
                  <a:srgbClr val="1B2B44"/>
                </a:solidFill>
                <a:latin typeface="Open Sans 2"/>
                <a:ea typeface="Open Sans 2"/>
                <a:cs typeface="Open Sans 2"/>
                <a:sym typeface="Open Sans 2"/>
              </a:rPr>
              <a:t> I can</a:t>
            </a:r>
            <a:r>
              <a:rPr lang="en-US" sz="1686" strike="noStrike" u="none">
                <a:solidFill>
                  <a:srgbClr val="1B2B44"/>
                </a:solidFill>
                <a:latin typeface="Open Sans 2"/>
                <a:ea typeface="Open Sans 2"/>
                <a:cs typeface="Open Sans 2"/>
                <a:sym typeface="Open Sans 2"/>
              </a:rPr>
              <a:t>’t</a:t>
            </a:r>
            <a:r>
              <a:rPr lang="en-US" sz="1686" strike="noStrike" u="none">
                <a:solidFill>
                  <a:srgbClr val="1B2B44"/>
                </a:solidFill>
                <a:latin typeface="Open Sans 2"/>
                <a:ea typeface="Open Sans 2"/>
                <a:cs typeface="Open Sans 2"/>
                <a:sym typeface="Open Sans 2"/>
              </a:rPr>
              <a:t> </a:t>
            </a:r>
            <a:r>
              <a:rPr lang="en-US" sz="1686" strike="noStrike" u="none">
                <a:solidFill>
                  <a:srgbClr val="1B2B44"/>
                </a:solidFill>
                <a:latin typeface="Open Sans 2"/>
                <a:ea typeface="Open Sans 2"/>
                <a:cs typeface="Open Sans 2"/>
                <a:sym typeface="Open Sans 2"/>
              </a:rPr>
              <a:t>ke</a:t>
            </a:r>
            <a:r>
              <a:rPr lang="en-US" sz="1686" strike="noStrike" u="none">
                <a:solidFill>
                  <a:srgbClr val="1B2B44"/>
                </a:solidFill>
                <a:latin typeface="Open Sans 2"/>
                <a:ea typeface="Open Sans 2"/>
                <a:cs typeface="Open Sans 2"/>
                <a:sym typeface="Open Sans 2"/>
              </a:rPr>
              <a:t>e</a:t>
            </a:r>
            <a:r>
              <a:rPr lang="en-US" sz="1686" strike="noStrike" u="none">
                <a:solidFill>
                  <a:srgbClr val="1B2B44"/>
                </a:solidFill>
                <a:latin typeface="Open Sans 2"/>
                <a:ea typeface="Open Sans 2"/>
                <a:cs typeface="Open Sans 2"/>
                <a:sym typeface="Open Sans 2"/>
              </a:rPr>
              <a:t>p up, I’m failing</a:t>
            </a:r>
            <a:r>
              <a:rPr lang="en-US" sz="1686" strike="noStrike" u="none">
                <a:solidFill>
                  <a:srgbClr val="1B2B44"/>
                </a:solidFill>
                <a:latin typeface="Open Sans 2"/>
                <a:ea typeface="Open Sans 2"/>
                <a:cs typeface="Open Sans 2"/>
                <a:sym typeface="Open Sans 2"/>
              </a:rPr>
              <a:t>.</a:t>
            </a:r>
            <a:r>
              <a:rPr lang="en-US" sz="1686" strike="noStrike" u="none">
                <a:solidFill>
                  <a:srgbClr val="1B2B44"/>
                </a:solidFill>
                <a:latin typeface="Open Sans 2"/>
                <a:ea typeface="Open Sans 2"/>
                <a:cs typeface="Open Sans 2"/>
                <a:sym typeface="Open Sans 2"/>
              </a:rPr>
              <a:t>”</a:t>
            </a:r>
          </a:p>
          <a:p>
            <a:pPr algn="l" marL="0" indent="0" lvl="0">
              <a:lnSpc>
                <a:spcPts val="2698"/>
              </a:lnSpc>
              <a:spcBef>
                <a:spcPct val="0"/>
              </a:spcBef>
            </a:pPr>
            <a:r>
              <a:rPr lang="en-US" sz="1686" strike="noStrike" u="none">
                <a:solidFill>
                  <a:srgbClr val="1B2B44"/>
                </a:solidFill>
                <a:latin typeface="Open Sans 2"/>
                <a:ea typeface="Open Sans 2"/>
                <a:cs typeface="Open Sans 2"/>
                <a:sym typeface="Open Sans 2"/>
              </a:rPr>
              <a:t>“If t</a:t>
            </a:r>
            <a:r>
              <a:rPr lang="en-US" sz="1686" strike="noStrike" u="none">
                <a:solidFill>
                  <a:srgbClr val="1B2B44"/>
                </a:solidFill>
                <a:latin typeface="Open Sans 2"/>
                <a:ea typeface="Open Sans 2"/>
                <a:cs typeface="Open Sans 2"/>
                <a:sym typeface="Open Sans 2"/>
              </a:rPr>
              <a:t>h</a:t>
            </a:r>
            <a:r>
              <a:rPr lang="en-US" sz="1686" strike="noStrike" u="none">
                <a:solidFill>
                  <a:srgbClr val="1B2B44"/>
                </a:solidFill>
                <a:latin typeface="Open Sans 2"/>
                <a:ea typeface="Open Sans 2"/>
                <a:cs typeface="Open Sans 2"/>
                <a:sym typeface="Open Sans 2"/>
              </a:rPr>
              <a:t>ey</a:t>
            </a:r>
            <a:r>
              <a:rPr lang="en-US" sz="1686" strike="noStrike" u="none">
                <a:solidFill>
                  <a:srgbClr val="1B2B44"/>
                </a:solidFill>
                <a:latin typeface="Open Sans 2"/>
                <a:ea typeface="Open Sans 2"/>
                <a:cs typeface="Open Sans 2"/>
                <a:sym typeface="Open Sans 2"/>
              </a:rPr>
              <a:t> s</a:t>
            </a:r>
            <a:r>
              <a:rPr lang="en-US" sz="1686" strike="noStrike" u="none">
                <a:solidFill>
                  <a:srgbClr val="1B2B44"/>
                </a:solidFill>
                <a:latin typeface="Open Sans 2"/>
                <a:ea typeface="Open Sans 2"/>
                <a:cs typeface="Open Sans 2"/>
                <a:sym typeface="Open Sans 2"/>
              </a:rPr>
              <a:t>ee</a:t>
            </a:r>
            <a:r>
              <a:rPr lang="en-US" sz="1686" strike="noStrike" u="none">
                <a:solidFill>
                  <a:srgbClr val="1B2B44"/>
                </a:solidFill>
                <a:latin typeface="Open Sans 2"/>
                <a:ea typeface="Open Sans 2"/>
                <a:cs typeface="Open Sans 2"/>
                <a:sym typeface="Open Sans 2"/>
              </a:rPr>
              <a:t> </a:t>
            </a:r>
            <a:r>
              <a:rPr lang="en-US" sz="1686" strike="noStrike" u="none">
                <a:solidFill>
                  <a:srgbClr val="1B2B44"/>
                </a:solidFill>
                <a:latin typeface="Open Sans 2"/>
                <a:ea typeface="Open Sans 2"/>
                <a:cs typeface="Open Sans 2"/>
                <a:sym typeface="Open Sans 2"/>
              </a:rPr>
              <a:t>t</a:t>
            </a:r>
            <a:r>
              <a:rPr lang="en-US" sz="1686" strike="noStrike" u="none">
                <a:solidFill>
                  <a:srgbClr val="1B2B44"/>
                </a:solidFill>
                <a:latin typeface="Open Sans 2"/>
                <a:ea typeface="Open Sans 2"/>
                <a:cs typeface="Open Sans 2"/>
                <a:sym typeface="Open Sans 2"/>
              </a:rPr>
              <a:t>h</a:t>
            </a:r>
            <a:r>
              <a:rPr lang="en-US" sz="1686" strike="noStrike" u="none">
                <a:solidFill>
                  <a:srgbClr val="1B2B44"/>
                </a:solidFill>
                <a:latin typeface="Open Sans 2"/>
                <a:ea typeface="Open Sans 2"/>
                <a:cs typeface="Open Sans 2"/>
                <a:sym typeface="Open Sans 2"/>
              </a:rPr>
              <a:t>e </a:t>
            </a:r>
            <a:r>
              <a:rPr lang="en-US" sz="1686" strike="noStrike" u="none">
                <a:solidFill>
                  <a:srgbClr val="1B2B44"/>
                </a:solidFill>
                <a:latin typeface="Open Sans 2"/>
                <a:ea typeface="Open Sans 2"/>
                <a:cs typeface="Open Sans 2"/>
                <a:sym typeface="Open Sans 2"/>
              </a:rPr>
              <a:t>t</a:t>
            </a:r>
            <a:r>
              <a:rPr lang="en-US" sz="1686" strike="noStrike" u="none">
                <a:solidFill>
                  <a:srgbClr val="1B2B44"/>
                </a:solidFill>
                <a:latin typeface="Open Sans 2"/>
                <a:ea typeface="Open Sans 2"/>
                <a:cs typeface="Open Sans 2"/>
                <a:sym typeface="Open Sans 2"/>
              </a:rPr>
              <a:t>ruth,</a:t>
            </a:r>
            <a:r>
              <a:rPr lang="en-US" sz="1686" strike="noStrike" u="none">
                <a:solidFill>
                  <a:srgbClr val="1B2B44"/>
                </a:solidFill>
                <a:latin typeface="Open Sans 2"/>
                <a:ea typeface="Open Sans 2"/>
                <a:cs typeface="Open Sans 2"/>
                <a:sym typeface="Open Sans 2"/>
              </a:rPr>
              <a:t> I </a:t>
            </a:r>
            <a:r>
              <a:rPr lang="en-US" sz="1686" strike="noStrike" u="none">
                <a:solidFill>
                  <a:srgbClr val="1B2B44"/>
                </a:solidFill>
                <a:latin typeface="Open Sans 2"/>
                <a:ea typeface="Open Sans 2"/>
                <a:cs typeface="Open Sans 2"/>
                <a:sym typeface="Open Sans 2"/>
              </a:rPr>
              <a:t>wo</a:t>
            </a:r>
            <a:r>
              <a:rPr lang="en-US" sz="1686" strike="noStrike" u="none">
                <a:solidFill>
                  <a:srgbClr val="1B2B44"/>
                </a:solidFill>
                <a:latin typeface="Open Sans 2"/>
                <a:ea typeface="Open Sans 2"/>
                <a:cs typeface="Open Sans 2"/>
                <a:sym typeface="Open Sans 2"/>
              </a:rPr>
              <a:t>n</a:t>
            </a:r>
            <a:r>
              <a:rPr lang="en-US" sz="1686" strike="noStrike" u="none">
                <a:solidFill>
                  <a:srgbClr val="1B2B44"/>
                </a:solidFill>
                <a:latin typeface="Open Sans 2"/>
                <a:ea typeface="Open Sans 2"/>
                <a:cs typeface="Open Sans 2"/>
                <a:sym typeface="Open Sans 2"/>
              </a:rPr>
              <a:t>’</a:t>
            </a:r>
            <a:r>
              <a:rPr lang="en-US" sz="1686" strike="noStrike" u="none">
                <a:solidFill>
                  <a:srgbClr val="1B2B44"/>
                </a:solidFill>
                <a:latin typeface="Open Sans 2"/>
                <a:ea typeface="Open Sans 2"/>
                <a:cs typeface="Open Sans 2"/>
                <a:sym typeface="Open Sans 2"/>
              </a:rPr>
              <a:t>t </a:t>
            </a:r>
            <a:r>
              <a:rPr lang="en-US" sz="1686" strike="noStrike" u="none">
                <a:solidFill>
                  <a:srgbClr val="1B2B44"/>
                </a:solidFill>
                <a:latin typeface="Open Sans 2"/>
                <a:ea typeface="Open Sans 2"/>
                <a:cs typeface="Open Sans 2"/>
                <a:sym typeface="Open Sans 2"/>
              </a:rPr>
              <a:t>b</a:t>
            </a:r>
            <a:r>
              <a:rPr lang="en-US" sz="1686" strike="noStrike" u="none">
                <a:solidFill>
                  <a:srgbClr val="1B2B44"/>
                </a:solidFill>
                <a:latin typeface="Open Sans 2"/>
                <a:ea typeface="Open Sans 2"/>
                <a:cs typeface="Open Sans 2"/>
                <a:sym typeface="Open Sans 2"/>
              </a:rPr>
              <a:t>e </a:t>
            </a:r>
            <a:r>
              <a:rPr lang="en-US" sz="1686" strike="noStrike" u="none">
                <a:solidFill>
                  <a:srgbClr val="1B2B44"/>
                </a:solidFill>
                <a:latin typeface="Open Sans 2"/>
                <a:ea typeface="Open Sans 2"/>
                <a:cs typeface="Open Sans 2"/>
                <a:sym typeface="Open Sans 2"/>
              </a:rPr>
              <a:t>chos</a:t>
            </a:r>
            <a:r>
              <a:rPr lang="en-US" sz="1686" strike="noStrike" u="none">
                <a:solidFill>
                  <a:srgbClr val="1B2B44"/>
                </a:solidFill>
                <a:latin typeface="Open Sans 2"/>
                <a:ea typeface="Open Sans 2"/>
                <a:cs typeface="Open Sans 2"/>
                <a:sym typeface="Open Sans 2"/>
              </a:rPr>
              <a:t>en.</a:t>
            </a:r>
            <a:r>
              <a:rPr lang="en-US" sz="1686" strike="noStrike" u="none">
                <a:solidFill>
                  <a:srgbClr val="1B2B44"/>
                </a:solidFill>
                <a:latin typeface="Open Sans 2"/>
                <a:ea typeface="Open Sans 2"/>
                <a:cs typeface="Open Sans 2"/>
                <a:sym typeface="Open Sans 2"/>
              </a:rPr>
              <a:t>”</a:t>
            </a:r>
          </a:p>
        </p:txBody>
      </p:sp>
      <p:grpSp>
        <p:nvGrpSpPr>
          <p:cNvPr name="Group 19" id="19"/>
          <p:cNvGrpSpPr/>
          <p:nvPr/>
        </p:nvGrpSpPr>
        <p:grpSpPr>
          <a:xfrm rot="0">
            <a:off x="1023858" y="6799749"/>
            <a:ext cx="7408101" cy="2499118"/>
            <a:chOff x="0" y="0"/>
            <a:chExt cx="10541000" cy="3556000"/>
          </a:xfrm>
        </p:grpSpPr>
        <p:sp>
          <p:nvSpPr>
            <p:cNvPr name="Freeform 20" id="20"/>
            <p:cNvSpPr/>
            <p:nvPr/>
          </p:nvSpPr>
          <p:spPr>
            <a:xfrm flipH="false" flipV="false" rot="0">
              <a:off x="0" y="0"/>
              <a:ext cx="10541000" cy="3556000"/>
            </a:xfrm>
            <a:custGeom>
              <a:avLst/>
              <a:gdLst/>
              <a:ahLst/>
              <a:cxnLst/>
              <a:rect r="r" b="b" t="t" l="l"/>
              <a:pathLst>
                <a:path h="3556000" w="10541000">
                  <a:moveTo>
                    <a:pt x="355600" y="0"/>
                  </a:moveTo>
                  <a:lnTo>
                    <a:pt x="10185400" y="0"/>
                  </a:lnTo>
                  <a:cubicBezTo>
                    <a:pt x="10381793" y="0"/>
                    <a:pt x="10541000" y="159208"/>
                    <a:pt x="10541000" y="355600"/>
                  </a:cubicBezTo>
                  <a:lnTo>
                    <a:pt x="10541000" y="3200400"/>
                  </a:lnTo>
                  <a:cubicBezTo>
                    <a:pt x="10541000" y="3396792"/>
                    <a:pt x="10381793" y="3556000"/>
                    <a:pt x="10185400" y="3556000"/>
                  </a:cubicBezTo>
                  <a:lnTo>
                    <a:pt x="355600" y="3556000"/>
                  </a:lnTo>
                  <a:cubicBezTo>
                    <a:pt x="159208" y="3556000"/>
                    <a:pt x="0" y="3396792"/>
                    <a:pt x="0" y="3200400"/>
                  </a:cubicBezTo>
                  <a:lnTo>
                    <a:pt x="0" y="355600"/>
                  </a:lnTo>
                  <a:cubicBezTo>
                    <a:pt x="0" y="159208"/>
                    <a:pt x="159208" y="0"/>
                    <a:pt x="355600" y="0"/>
                  </a:cubicBezTo>
                  <a:close/>
                </a:path>
              </a:pathLst>
            </a:custGeom>
            <a:solidFill>
              <a:srgbClr val="FFFFFF"/>
            </a:solidFill>
            <a:ln w="19050" cap="sq">
              <a:solidFill>
                <a:srgbClr val="3C6E71"/>
              </a:solidFill>
              <a:prstDash val="solid"/>
              <a:miter/>
            </a:ln>
          </p:spPr>
        </p:sp>
      </p:grpSp>
      <p:sp>
        <p:nvSpPr>
          <p:cNvPr name="TextBox 21" id="21"/>
          <p:cNvSpPr txBox="true"/>
          <p:nvPr/>
        </p:nvSpPr>
        <p:spPr>
          <a:xfrm rot="0">
            <a:off x="1291620" y="7130260"/>
            <a:ext cx="6872576" cy="200646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2698"/>
              </a:lnSpc>
              <a:spcBef>
                <a:spcPct val="0"/>
              </a:spcBef>
            </a:pPr>
            <a:r>
              <a:rPr lang="en-US" sz="1686">
                <a:solidFill>
                  <a:srgbClr val="1B2B44"/>
                </a:solidFill>
                <a:latin typeface="Open Sans 2"/>
                <a:ea typeface="Open Sans 2"/>
                <a:cs typeface="Open Sans 2"/>
                <a:sym typeface="Open Sans 2"/>
              </a:rPr>
              <a:t>“N</a:t>
            </a:r>
            <a:r>
              <a:rPr lang="en-US" sz="1686" strike="noStrike" u="none">
                <a:solidFill>
                  <a:srgbClr val="1B2B44"/>
                </a:solidFill>
                <a:latin typeface="Open Sans 2"/>
                <a:ea typeface="Open Sans 2"/>
                <a:cs typeface="Open Sans 2"/>
                <a:sym typeface="Open Sans 2"/>
              </a:rPr>
              <a:t>e</a:t>
            </a:r>
            <a:r>
              <a:rPr lang="en-US" sz="1686" strike="noStrike" u="none">
                <a:solidFill>
                  <a:srgbClr val="1B2B44"/>
                </a:solidFill>
                <a:latin typeface="Open Sans 2"/>
                <a:ea typeface="Open Sans 2"/>
                <a:cs typeface="Open Sans 2"/>
                <a:sym typeface="Open Sans 2"/>
              </a:rPr>
              <a:t>v</a:t>
            </a:r>
            <a:r>
              <a:rPr lang="en-US" sz="1686" strike="noStrike" u="none">
                <a:solidFill>
                  <a:srgbClr val="1B2B44"/>
                </a:solidFill>
                <a:latin typeface="Open Sans 2"/>
                <a:ea typeface="Open Sans 2"/>
                <a:cs typeface="Open Sans 2"/>
                <a:sym typeface="Open Sans 2"/>
              </a:rPr>
              <a:t>er s</a:t>
            </a:r>
            <a:r>
              <a:rPr lang="en-US" sz="1686" strike="noStrike" u="none">
                <a:solidFill>
                  <a:srgbClr val="1B2B44"/>
                </a:solidFill>
                <a:latin typeface="Open Sans 2"/>
                <a:ea typeface="Open Sans 2"/>
                <a:cs typeface="Open Sans 2"/>
                <a:sym typeface="Open Sans 2"/>
              </a:rPr>
              <a:t>h</a:t>
            </a:r>
            <a:r>
              <a:rPr lang="en-US" sz="1686" strike="noStrike" u="none">
                <a:solidFill>
                  <a:srgbClr val="1B2B44"/>
                </a:solidFill>
                <a:latin typeface="Open Sans 2"/>
                <a:ea typeface="Open Sans 2"/>
                <a:cs typeface="Open Sans 2"/>
                <a:sym typeface="Open Sans 2"/>
              </a:rPr>
              <a:t>o</a:t>
            </a:r>
            <a:r>
              <a:rPr lang="en-US" sz="1686" strike="noStrike" u="none">
                <a:solidFill>
                  <a:srgbClr val="1B2B44"/>
                </a:solidFill>
                <a:latin typeface="Open Sans 2"/>
                <a:ea typeface="Open Sans 2"/>
                <a:cs typeface="Open Sans 2"/>
                <a:sym typeface="Open Sans 2"/>
              </a:rPr>
              <a:t>w</a:t>
            </a:r>
            <a:r>
              <a:rPr lang="en-US" sz="1686" strike="noStrike" u="none">
                <a:solidFill>
                  <a:srgbClr val="1B2B44"/>
                </a:solidFill>
                <a:latin typeface="Open Sans 2"/>
                <a:ea typeface="Open Sans 2"/>
                <a:cs typeface="Open Sans 2"/>
                <a:sym typeface="Open Sans 2"/>
              </a:rPr>
              <a:t> weakness.”</a:t>
            </a:r>
          </a:p>
          <a:p>
            <a:pPr algn="l" marL="0" indent="0" lvl="0">
              <a:lnSpc>
                <a:spcPts val="2698"/>
              </a:lnSpc>
              <a:spcBef>
                <a:spcPct val="0"/>
              </a:spcBef>
            </a:pPr>
            <a:r>
              <a:rPr lang="en-US" sz="1686" strike="noStrike" u="none">
                <a:solidFill>
                  <a:srgbClr val="1B2B44"/>
                </a:solidFill>
                <a:latin typeface="Open Sans 2"/>
                <a:ea typeface="Open Sans 2"/>
                <a:cs typeface="Open Sans 2"/>
                <a:sym typeface="Open Sans 2"/>
              </a:rPr>
              <a:t>“Always</a:t>
            </a:r>
            <a:r>
              <a:rPr lang="en-US" sz="1686" strike="noStrike" u="none">
                <a:solidFill>
                  <a:srgbClr val="1B2B44"/>
                </a:solidFill>
                <a:latin typeface="Open Sans 2"/>
                <a:ea typeface="Open Sans 2"/>
                <a:cs typeface="Open Sans 2"/>
                <a:sym typeface="Open Sans 2"/>
              </a:rPr>
              <a:t> </a:t>
            </a:r>
            <a:r>
              <a:rPr lang="en-US" sz="1686" strike="noStrike" u="none">
                <a:solidFill>
                  <a:srgbClr val="1B2B44"/>
                </a:solidFill>
                <a:latin typeface="Open Sans 2"/>
                <a:ea typeface="Open Sans 2"/>
                <a:cs typeface="Open Sans 2"/>
                <a:sym typeface="Open Sans 2"/>
              </a:rPr>
              <a:t>b</a:t>
            </a:r>
            <a:r>
              <a:rPr lang="en-US" sz="1686" strike="noStrike" u="none">
                <a:solidFill>
                  <a:srgbClr val="1B2B44"/>
                </a:solidFill>
                <a:latin typeface="Open Sans 2"/>
                <a:ea typeface="Open Sans 2"/>
                <a:cs typeface="Open Sans 2"/>
                <a:sym typeface="Open Sans 2"/>
              </a:rPr>
              <a:t>e</a:t>
            </a:r>
            <a:r>
              <a:rPr lang="en-US" sz="1686" strike="noStrike" u="none">
                <a:solidFill>
                  <a:srgbClr val="1B2B44"/>
                </a:solidFill>
                <a:latin typeface="Open Sans 2"/>
                <a:ea typeface="Open Sans 2"/>
                <a:cs typeface="Open Sans 2"/>
                <a:sym typeface="Open Sans 2"/>
              </a:rPr>
              <a:t> a</a:t>
            </a:r>
            <a:r>
              <a:rPr lang="en-US" sz="1686" strike="noStrike" u="none">
                <a:solidFill>
                  <a:srgbClr val="1B2B44"/>
                </a:solidFill>
                <a:latin typeface="Open Sans 2"/>
                <a:ea typeface="Open Sans 2"/>
                <a:cs typeface="Open Sans 2"/>
                <a:sym typeface="Open Sans 2"/>
              </a:rPr>
              <a:t>v</a:t>
            </a:r>
            <a:r>
              <a:rPr lang="en-US" sz="1686" strike="noStrike" u="none">
                <a:solidFill>
                  <a:srgbClr val="1B2B44"/>
                </a:solidFill>
                <a:latin typeface="Open Sans 2"/>
                <a:ea typeface="Open Sans 2"/>
                <a:cs typeface="Open Sans 2"/>
                <a:sym typeface="Open Sans 2"/>
              </a:rPr>
              <a:t>ailabl</a:t>
            </a:r>
            <a:r>
              <a:rPr lang="en-US" sz="1686" strike="noStrike" u="none">
                <a:solidFill>
                  <a:srgbClr val="1B2B44"/>
                </a:solidFill>
                <a:latin typeface="Open Sans 2"/>
                <a:ea typeface="Open Sans 2"/>
                <a:cs typeface="Open Sans 2"/>
                <a:sym typeface="Open Sans 2"/>
              </a:rPr>
              <a:t>e</a:t>
            </a:r>
            <a:r>
              <a:rPr lang="en-US" sz="1686" strike="noStrike" u="none">
                <a:solidFill>
                  <a:srgbClr val="1B2B44"/>
                </a:solidFill>
                <a:latin typeface="Open Sans 2"/>
                <a:ea typeface="Open Sans 2"/>
                <a:cs typeface="Open Sans 2"/>
                <a:sym typeface="Open Sans 2"/>
              </a:rPr>
              <a:t>.”</a:t>
            </a:r>
          </a:p>
          <a:p>
            <a:pPr algn="l" marL="0" indent="0" lvl="0">
              <a:lnSpc>
                <a:spcPts val="2698"/>
              </a:lnSpc>
              <a:spcBef>
                <a:spcPct val="0"/>
              </a:spcBef>
            </a:pPr>
            <a:r>
              <a:rPr lang="en-US" sz="1686" strike="noStrike" u="none">
                <a:solidFill>
                  <a:srgbClr val="1B2B44"/>
                </a:solidFill>
                <a:latin typeface="Open Sans 2"/>
                <a:ea typeface="Open Sans 2"/>
                <a:cs typeface="Open Sans 2"/>
                <a:sym typeface="Open Sans 2"/>
              </a:rPr>
              <a:t>“K</a:t>
            </a:r>
            <a:r>
              <a:rPr lang="en-US" sz="1686" strike="noStrike" u="none">
                <a:solidFill>
                  <a:srgbClr val="1B2B44"/>
                </a:solidFill>
                <a:latin typeface="Open Sans 2"/>
                <a:ea typeface="Open Sans 2"/>
                <a:cs typeface="Open Sans 2"/>
                <a:sym typeface="Open Sans 2"/>
              </a:rPr>
              <a:t>ee</a:t>
            </a:r>
            <a:r>
              <a:rPr lang="en-US" sz="1686" strike="noStrike" u="none">
                <a:solidFill>
                  <a:srgbClr val="1B2B44"/>
                </a:solidFill>
                <a:latin typeface="Open Sans 2"/>
                <a:ea typeface="Open Sans 2"/>
                <a:cs typeface="Open Sans 2"/>
                <a:sym typeface="Open Sans 2"/>
              </a:rPr>
              <a:t>p</a:t>
            </a:r>
            <a:r>
              <a:rPr lang="en-US" sz="1686" strike="noStrike" u="none">
                <a:solidFill>
                  <a:srgbClr val="1B2B44"/>
                </a:solidFill>
                <a:latin typeface="Open Sans 2"/>
                <a:ea typeface="Open Sans 2"/>
                <a:cs typeface="Open Sans 2"/>
                <a:sym typeface="Open Sans 2"/>
              </a:rPr>
              <a:t> proving your</a:t>
            </a:r>
            <a:r>
              <a:rPr lang="en-US" sz="1686" strike="noStrike" u="none">
                <a:solidFill>
                  <a:srgbClr val="1B2B44"/>
                </a:solidFill>
                <a:latin typeface="Open Sans 2"/>
                <a:ea typeface="Open Sans 2"/>
                <a:cs typeface="Open Sans 2"/>
                <a:sym typeface="Open Sans 2"/>
              </a:rPr>
              <a:t>se</a:t>
            </a:r>
            <a:r>
              <a:rPr lang="en-US" sz="1686" strike="noStrike" u="none">
                <a:solidFill>
                  <a:srgbClr val="1B2B44"/>
                </a:solidFill>
                <a:latin typeface="Open Sans 2"/>
                <a:ea typeface="Open Sans 2"/>
                <a:cs typeface="Open Sans 2"/>
                <a:sym typeface="Open Sans 2"/>
              </a:rPr>
              <a:t>l</a:t>
            </a:r>
            <a:r>
              <a:rPr lang="en-US" sz="1686" strike="noStrike" u="none">
                <a:solidFill>
                  <a:srgbClr val="1B2B44"/>
                </a:solidFill>
                <a:latin typeface="Open Sans 2"/>
                <a:ea typeface="Open Sans 2"/>
                <a:cs typeface="Open Sans 2"/>
                <a:sym typeface="Open Sans 2"/>
              </a:rPr>
              <a:t>f</a:t>
            </a:r>
            <a:r>
              <a:rPr lang="en-US" sz="1686" strike="noStrike" u="none">
                <a:solidFill>
                  <a:srgbClr val="1B2B44"/>
                </a:solidFill>
                <a:latin typeface="Open Sans 2"/>
                <a:ea typeface="Open Sans 2"/>
                <a:cs typeface="Open Sans 2"/>
                <a:sym typeface="Open Sans 2"/>
              </a:rPr>
              <a:t>.”</a:t>
            </a:r>
          </a:p>
          <a:p>
            <a:pPr algn="l" marL="0" indent="0" lvl="0">
              <a:lnSpc>
                <a:spcPts val="2698"/>
              </a:lnSpc>
              <a:spcBef>
                <a:spcPct val="0"/>
              </a:spcBef>
            </a:pPr>
            <a:r>
              <a:rPr lang="en-US" sz="1686" strike="noStrike" u="none">
                <a:solidFill>
                  <a:srgbClr val="1B2B44"/>
                </a:solidFill>
                <a:latin typeface="Open Sans 2"/>
                <a:ea typeface="Open Sans 2"/>
                <a:cs typeface="Open Sans 2"/>
                <a:sym typeface="Open Sans 2"/>
              </a:rPr>
              <a:t>“D</a:t>
            </a:r>
            <a:r>
              <a:rPr lang="en-US" sz="1686" strike="noStrike" u="none">
                <a:solidFill>
                  <a:srgbClr val="1B2B44"/>
                </a:solidFill>
                <a:latin typeface="Open Sans 2"/>
                <a:ea typeface="Open Sans 2"/>
                <a:cs typeface="Open Sans 2"/>
                <a:sym typeface="Open Sans 2"/>
              </a:rPr>
              <a:t>on’t need too much.”</a:t>
            </a:r>
          </a:p>
          <a:p>
            <a:pPr algn="l" marL="0" indent="0" lvl="0">
              <a:lnSpc>
                <a:spcPts val="2698"/>
              </a:lnSpc>
              <a:spcBef>
                <a:spcPct val="0"/>
              </a:spcBef>
            </a:pPr>
            <a:r>
              <a:rPr lang="en-US" sz="1686" strike="noStrike" u="none">
                <a:solidFill>
                  <a:srgbClr val="1B2B44"/>
                </a:solidFill>
                <a:latin typeface="Open Sans 2"/>
                <a:ea typeface="Open Sans 2"/>
                <a:cs typeface="Open Sans 2"/>
                <a:sym typeface="Open Sans 2"/>
              </a:rPr>
              <a:t>“Pe</a:t>
            </a:r>
            <a:r>
              <a:rPr lang="en-US" sz="1686" strike="noStrike" u="none">
                <a:solidFill>
                  <a:srgbClr val="1B2B44"/>
                </a:solidFill>
                <a:latin typeface="Open Sans 2"/>
                <a:ea typeface="Open Sans 2"/>
                <a:cs typeface="Open Sans 2"/>
                <a:sym typeface="Open Sans 2"/>
              </a:rPr>
              <a:t>rform</a:t>
            </a:r>
            <a:r>
              <a:rPr lang="en-US" sz="1686" strike="noStrike" u="none">
                <a:solidFill>
                  <a:srgbClr val="1B2B44"/>
                </a:solidFill>
                <a:latin typeface="Open Sans 2"/>
                <a:ea typeface="Open Sans 2"/>
                <a:cs typeface="Open Sans 2"/>
                <a:sym typeface="Open Sans 2"/>
              </a:rPr>
              <a:t> thr</a:t>
            </a:r>
            <a:r>
              <a:rPr lang="en-US" sz="1686" strike="noStrike" u="none">
                <a:solidFill>
                  <a:srgbClr val="1B2B44"/>
                </a:solidFill>
                <a:latin typeface="Open Sans 2"/>
                <a:ea typeface="Open Sans 2"/>
                <a:cs typeface="Open Sans 2"/>
                <a:sym typeface="Open Sans 2"/>
              </a:rPr>
              <a:t>ough i</a:t>
            </a:r>
            <a:r>
              <a:rPr lang="en-US" sz="1686" strike="noStrike" u="none">
                <a:solidFill>
                  <a:srgbClr val="1B2B44"/>
                </a:solidFill>
                <a:latin typeface="Open Sans 2"/>
                <a:ea typeface="Open Sans 2"/>
                <a:cs typeface="Open Sans 2"/>
                <a:sym typeface="Open Sans 2"/>
              </a:rPr>
              <a:t>t.”</a:t>
            </a:r>
          </a:p>
          <a:p>
            <a:pPr algn="l" marL="0" indent="0" lvl="0">
              <a:lnSpc>
                <a:spcPts val="2698"/>
              </a:lnSpc>
              <a:spcBef>
                <a:spcPct val="0"/>
              </a:spcBef>
            </a:pPr>
          </a:p>
        </p:txBody>
      </p:sp>
      <p:grpSp>
        <p:nvGrpSpPr>
          <p:cNvPr name="Group 22" id="22"/>
          <p:cNvGrpSpPr/>
          <p:nvPr/>
        </p:nvGrpSpPr>
        <p:grpSpPr>
          <a:xfrm rot="0">
            <a:off x="1023858" y="6169019"/>
            <a:ext cx="7408101" cy="535525"/>
            <a:chOff x="0" y="0"/>
            <a:chExt cx="10541000" cy="762000"/>
          </a:xfrm>
        </p:grpSpPr>
        <p:sp>
          <p:nvSpPr>
            <p:cNvPr name="Freeform 23" id="23"/>
            <p:cNvSpPr/>
            <p:nvPr/>
          </p:nvSpPr>
          <p:spPr>
            <a:xfrm flipH="false" flipV="false" rot="0">
              <a:off x="0" y="0"/>
              <a:ext cx="10541000" cy="762000"/>
            </a:xfrm>
            <a:custGeom>
              <a:avLst/>
              <a:gdLst/>
              <a:ahLst/>
              <a:cxnLst/>
              <a:rect r="r" b="b" t="t" l="l"/>
              <a:pathLst>
                <a:path h="762000" w="10541000">
                  <a:moveTo>
                    <a:pt x="76200" y="0"/>
                  </a:moveTo>
                  <a:lnTo>
                    <a:pt x="10464800" y="0"/>
                  </a:lnTo>
                  <a:cubicBezTo>
                    <a:pt x="10506884" y="0"/>
                    <a:pt x="10541000" y="34116"/>
                    <a:pt x="10541000" y="76200"/>
                  </a:cubicBezTo>
                  <a:lnTo>
                    <a:pt x="10541000" y="685800"/>
                  </a:lnTo>
                  <a:cubicBezTo>
                    <a:pt x="10541000" y="727884"/>
                    <a:pt x="10506884" y="762000"/>
                    <a:pt x="10464800" y="762000"/>
                  </a:cubicBezTo>
                  <a:lnTo>
                    <a:pt x="76200" y="762000"/>
                  </a:lnTo>
                  <a:cubicBezTo>
                    <a:pt x="34116" y="762000"/>
                    <a:pt x="0" y="727884"/>
                    <a:pt x="0" y="685800"/>
                  </a:cubicBezTo>
                  <a:lnTo>
                    <a:pt x="0" y="76200"/>
                  </a:lnTo>
                  <a:cubicBezTo>
                    <a:pt x="0" y="34116"/>
                    <a:pt x="34116" y="0"/>
                    <a:pt x="76200" y="0"/>
                  </a:cubicBezTo>
                  <a:close/>
                </a:path>
              </a:pathLst>
            </a:custGeom>
            <a:solidFill>
              <a:srgbClr val="3C6E71"/>
            </a:solidFill>
          </p:spPr>
        </p:sp>
      </p:grpSp>
      <p:sp>
        <p:nvSpPr>
          <p:cNvPr name="TextBox 24" id="24"/>
          <p:cNvSpPr txBox="true"/>
          <p:nvPr/>
        </p:nvSpPr>
        <p:spPr>
          <a:xfrm rot="0">
            <a:off x="887450" y="6198375"/>
            <a:ext cx="7408101" cy="46940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512"/>
              </a:lnSpc>
              <a:spcBef>
                <a:spcPct val="0"/>
              </a:spcBef>
            </a:pPr>
            <a:r>
              <a:rPr lang="en-US" b="true" sz="3512">
                <a:solidFill>
                  <a:srgbClr val="F4F1DE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The</a:t>
            </a:r>
            <a:r>
              <a:rPr lang="en-US" b="true" sz="3512" strike="noStrike" u="none">
                <a:solidFill>
                  <a:srgbClr val="F4F1DE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s</a:t>
            </a:r>
            <a:r>
              <a:rPr lang="en-US" b="true" sz="3512" strike="noStrike" u="none">
                <a:solidFill>
                  <a:srgbClr val="F4F1DE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tory</a:t>
            </a:r>
            <a:r>
              <a:rPr lang="en-US" b="true" sz="3512" strike="noStrike" u="none">
                <a:solidFill>
                  <a:srgbClr val="F4F1DE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  <a:r>
              <a:rPr lang="en-US" b="true" sz="3512" strike="noStrike" u="none">
                <a:solidFill>
                  <a:srgbClr val="F4F1DE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b</a:t>
            </a:r>
            <a:r>
              <a:rPr lang="en-US" b="true" sz="3512" strike="noStrike" u="none">
                <a:solidFill>
                  <a:srgbClr val="F4F1DE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e</a:t>
            </a:r>
            <a:r>
              <a:rPr lang="en-US" b="true" sz="3512" strike="noStrike" u="none">
                <a:solidFill>
                  <a:srgbClr val="F4F1DE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come</a:t>
            </a:r>
            <a:r>
              <a:rPr lang="en-US" b="true" sz="3512" strike="noStrike" u="none">
                <a:solidFill>
                  <a:srgbClr val="F4F1DE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s</a:t>
            </a:r>
            <a:r>
              <a:rPr lang="en-US" b="true" sz="3512" strike="noStrike" u="none">
                <a:solidFill>
                  <a:srgbClr val="F4F1DE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a rule</a:t>
            </a:r>
            <a:r>
              <a:rPr lang="en-US" b="true" sz="3512" strike="noStrike" u="none">
                <a:solidFill>
                  <a:srgbClr val="F4F1DE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.</a:t>
            </a:r>
          </a:p>
        </p:txBody>
      </p:sp>
      <p:grpSp>
        <p:nvGrpSpPr>
          <p:cNvPr name="Group 25" id="25"/>
          <p:cNvGrpSpPr/>
          <p:nvPr/>
        </p:nvGrpSpPr>
        <p:grpSpPr>
          <a:xfrm rot="0">
            <a:off x="8896081" y="6169019"/>
            <a:ext cx="7408101" cy="535525"/>
            <a:chOff x="0" y="0"/>
            <a:chExt cx="10541000" cy="762000"/>
          </a:xfrm>
        </p:grpSpPr>
        <p:sp>
          <p:nvSpPr>
            <p:cNvPr name="Freeform 26" id="26"/>
            <p:cNvSpPr/>
            <p:nvPr/>
          </p:nvSpPr>
          <p:spPr>
            <a:xfrm flipH="false" flipV="false" rot="0">
              <a:off x="0" y="0"/>
              <a:ext cx="10541000" cy="762000"/>
            </a:xfrm>
            <a:custGeom>
              <a:avLst/>
              <a:gdLst/>
              <a:ahLst/>
              <a:cxnLst/>
              <a:rect r="r" b="b" t="t" l="l"/>
              <a:pathLst>
                <a:path h="762000" w="10541000">
                  <a:moveTo>
                    <a:pt x="76200" y="0"/>
                  </a:moveTo>
                  <a:lnTo>
                    <a:pt x="10464800" y="0"/>
                  </a:lnTo>
                  <a:cubicBezTo>
                    <a:pt x="10506884" y="0"/>
                    <a:pt x="10541000" y="34116"/>
                    <a:pt x="10541000" y="76200"/>
                  </a:cubicBezTo>
                  <a:lnTo>
                    <a:pt x="10541000" y="685800"/>
                  </a:lnTo>
                  <a:cubicBezTo>
                    <a:pt x="10541000" y="727884"/>
                    <a:pt x="10506884" y="762000"/>
                    <a:pt x="10464800" y="762000"/>
                  </a:cubicBezTo>
                  <a:lnTo>
                    <a:pt x="76200" y="762000"/>
                  </a:lnTo>
                  <a:cubicBezTo>
                    <a:pt x="34116" y="762000"/>
                    <a:pt x="0" y="727884"/>
                    <a:pt x="0" y="685800"/>
                  </a:cubicBezTo>
                  <a:lnTo>
                    <a:pt x="0" y="76200"/>
                  </a:lnTo>
                  <a:cubicBezTo>
                    <a:pt x="0" y="34116"/>
                    <a:pt x="34116" y="0"/>
                    <a:pt x="76200" y="0"/>
                  </a:cubicBezTo>
                  <a:close/>
                </a:path>
              </a:pathLst>
            </a:custGeom>
            <a:solidFill>
              <a:srgbClr val="A4C3A2"/>
            </a:solidFill>
          </p:spPr>
        </p:sp>
      </p:grpSp>
      <p:sp>
        <p:nvSpPr>
          <p:cNvPr name="TextBox 27" id="27"/>
          <p:cNvSpPr txBox="true"/>
          <p:nvPr/>
        </p:nvSpPr>
        <p:spPr>
          <a:xfrm rot="0">
            <a:off x="8967484" y="6175169"/>
            <a:ext cx="7408101" cy="46940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512"/>
              </a:lnSpc>
              <a:spcBef>
                <a:spcPct val="0"/>
              </a:spcBef>
            </a:pPr>
            <a:r>
              <a:rPr lang="en-US" b="true" sz="3512">
                <a:solidFill>
                  <a:srgbClr val="1B2B44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The</a:t>
            </a:r>
            <a:r>
              <a:rPr lang="en-US" b="true" sz="3512" strike="noStrike" u="none">
                <a:solidFill>
                  <a:srgbClr val="1B2B44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rule becom</a:t>
            </a:r>
            <a:r>
              <a:rPr lang="en-US" b="true" sz="3512" strike="noStrike" u="none">
                <a:solidFill>
                  <a:srgbClr val="1B2B44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e</a:t>
            </a:r>
            <a:r>
              <a:rPr lang="en-US" b="true" sz="3512" strike="noStrike" u="none">
                <a:solidFill>
                  <a:srgbClr val="1B2B44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s</a:t>
            </a:r>
            <a:r>
              <a:rPr lang="en-US" b="true" sz="3512" strike="noStrike" u="none">
                <a:solidFill>
                  <a:srgbClr val="1B2B44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a lifestyle</a:t>
            </a:r>
            <a:r>
              <a:rPr lang="en-US" b="true" sz="3512" strike="noStrike" u="none">
                <a:solidFill>
                  <a:srgbClr val="1B2B44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.</a:t>
            </a:r>
          </a:p>
        </p:txBody>
      </p:sp>
      <p:grpSp>
        <p:nvGrpSpPr>
          <p:cNvPr name="Group 28" id="28"/>
          <p:cNvGrpSpPr/>
          <p:nvPr/>
        </p:nvGrpSpPr>
        <p:grpSpPr>
          <a:xfrm rot="0">
            <a:off x="8896081" y="6799749"/>
            <a:ext cx="7408101" cy="2499118"/>
            <a:chOff x="0" y="0"/>
            <a:chExt cx="10541000" cy="3556000"/>
          </a:xfrm>
        </p:grpSpPr>
        <p:sp>
          <p:nvSpPr>
            <p:cNvPr name="Freeform 29" id="29"/>
            <p:cNvSpPr/>
            <p:nvPr/>
          </p:nvSpPr>
          <p:spPr>
            <a:xfrm flipH="false" flipV="false" rot="0">
              <a:off x="0" y="0"/>
              <a:ext cx="10541000" cy="3556000"/>
            </a:xfrm>
            <a:custGeom>
              <a:avLst/>
              <a:gdLst/>
              <a:ahLst/>
              <a:cxnLst/>
              <a:rect r="r" b="b" t="t" l="l"/>
              <a:pathLst>
                <a:path h="3556000" w="10541000">
                  <a:moveTo>
                    <a:pt x="355600" y="0"/>
                  </a:moveTo>
                  <a:lnTo>
                    <a:pt x="10185400" y="0"/>
                  </a:lnTo>
                  <a:cubicBezTo>
                    <a:pt x="10381793" y="0"/>
                    <a:pt x="10541000" y="159208"/>
                    <a:pt x="10541000" y="355600"/>
                  </a:cubicBezTo>
                  <a:lnTo>
                    <a:pt x="10541000" y="3200400"/>
                  </a:lnTo>
                  <a:cubicBezTo>
                    <a:pt x="10541000" y="3396792"/>
                    <a:pt x="10381793" y="3556000"/>
                    <a:pt x="10185400" y="3556000"/>
                  </a:cubicBezTo>
                  <a:lnTo>
                    <a:pt x="355600" y="3556000"/>
                  </a:lnTo>
                  <a:cubicBezTo>
                    <a:pt x="159208" y="3556000"/>
                    <a:pt x="0" y="3396792"/>
                    <a:pt x="0" y="3200400"/>
                  </a:cubicBezTo>
                  <a:lnTo>
                    <a:pt x="0" y="355600"/>
                  </a:lnTo>
                  <a:cubicBezTo>
                    <a:pt x="0" y="159208"/>
                    <a:pt x="159208" y="0"/>
                    <a:pt x="355600" y="0"/>
                  </a:cubicBezTo>
                  <a:close/>
                </a:path>
              </a:pathLst>
            </a:custGeom>
            <a:solidFill>
              <a:srgbClr val="FFFFFF"/>
            </a:solidFill>
            <a:ln w="19050" cap="sq">
              <a:solidFill>
                <a:srgbClr val="A4C3A2"/>
              </a:solidFill>
              <a:prstDash val="solid"/>
              <a:miter/>
            </a:ln>
          </p:spPr>
        </p:sp>
      </p:grpSp>
      <p:sp>
        <p:nvSpPr>
          <p:cNvPr name="TextBox 30" id="30"/>
          <p:cNvSpPr txBox="true"/>
          <p:nvPr/>
        </p:nvSpPr>
        <p:spPr>
          <a:xfrm rot="0">
            <a:off x="9163843" y="7227547"/>
            <a:ext cx="6872576" cy="13281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2698"/>
              </a:lnSpc>
              <a:spcBef>
                <a:spcPct val="0"/>
              </a:spcBef>
            </a:pPr>
            <a:r>
              <a:rPr lang="en-US" sz="1686">
                <a:solidFill>
                  <a:srgbClr val="1B2B44"/>
                </a:solidFill>
                <a:latin typeface="Open Sans 2"/>
                <a:ea typeface="Open Sans 2"/>
                <a:cs typeface="Open Sans 2"/>
                <a:sym typeface="Open Sans 2"/>
              </a:rPr>
              <a:t>And</a:t>
            </a:r>
            <a:r>
              <a:rPr lang="en-US" sz="1686" strike="noStrike" u="none">
                <a:solidFill>
                  <a:srgbClr val="1B2B44"/>
                </a:solidFill>
                <a:latin typeface="Open Sans 2"/>
                <a:ea typeface="Open Sans 2"/>
                <a:cs typeface="Open Sans 2"/>
                <a:sym typeface="Open Sans 2"/>
              </a:rPr>
              <a:t> now you</a:t>
            </a:r>
            <a:r>
              <a:rPr lang="en-US" sz="1686" strike="noStrike" u="none">
                <a:solidFill>
                  <a:srgbClr val="1B2B44"/>
                </a:solidFill>
                <a:latin typeface="Open Sans 2"/>
                <a:ea typeface="Open Sans 2"/>
                <a:cs typeface="Open Sans 2"/>
                <a:sym typeface="Open Sans 2"/>
              </a:rPr>
              <a:t> a</a:t>
            </a:r>
            <a:r>
              <a:rPr lang="en-US" sz="1686" strike="noStrike" u="none">
                <a:solidFill>
                  <a:srgbClr val="1B2B44"/>
                </a:solidFill>
                <a:latin typeface="Open Sans 2"/>
                <a:ea typeface="Open Sans 2"/>
                <a:cs typeface="Open Sans 2"/>
                <a:sym typeface="Open Sans 2"/>
              </a:rPr>
              <a:t>re not just responding to a moment.</a:t>
            </a:r>
          </a:p>
          <a:p>
            <a:pPr algn="l" marL="0" indent="0" lvl="0">
              <a:lnSpc>
                <a:spcPts val="2698"/>
              </a:lnSpc>
              <a:spcBef>
                <a:spcPct val="0"/>
              </a:spcBef>
            </a:pPr>
            <a:r>
              <a:rPr lang="en-US" sz="1686" strike="noStrike" u="none">
                <a:solidFill>
                  <a:srgbClr val="1B2B44"/>
                </a:solidFill>
                <a:latin typeface="Open Sans 2"/>
                <a:ea typeface="Open Sans 2"/>
                <a:cs typeface="Open Sans 2"/>
                <a:sym typeface="Open Sans 2"/>
              </a:rPr>
              <a:t>You</a:t>
            </a:r>
            <a:r>
              <a:rPr lang="en-US" sz="1686" strike="noStrike" u="none">
                <a:solidFill>
                  <a:srgbClr val="1B2B44"/>
                </a:solidFill>
                <a:latin typeface="Open Sans 2"/>
                <a:ea typeface="Open Sans 2"/>
                <a:cs typeface="Open Sans 2"/>
                <a:sym typeface="Open Sans 2"/>
              </a:rPr>
              <a:t> a</a:t>
            </a:r>
            <a:r>
              <a:rPr lang="en-US" sz="1686" strike="noStrike" u="none">
                <a:solidFill>
                  <a:srgbClr val="1B2B44"/>
                </a:solidFill>
                <a:latin typeface="Open Sans 2"/>
                <a:ea typeface="Open Sans 2"/>
                <a:cs typeface="Open Sans 2"/>
                <a:sym typeface="Open Sans 2"/>
              </a:rPr>
              <a:t>r</a:t>
            </a:r>
            <a:r>
              <a:rPr lang="en-US" sz="1686" strike="noStrike" u="none">
                <a:solidFill>
                  <a:srgbClr val="1B2B44"/>
                </a:solidFill>
                <a:latin typeface="Open Sans 2"/>
                <a:ea typeface="Open Sans 2"/>
                <a:cs typeface="Open Sans 2"/>
                <a:sym typeface="Open Sans 2"/>
              </a:rPr>
              <a:t>e organizing your life around a belief you never stopped to question.</a:t>
            </a:r>
          </a:p>
          <a:p>
            <a:pPr algn="l" marL="0" indent="0" lvl="0">
              <a:lnSpc>
                <a:spcPts val="2698"/>
              </a:lnSpc>
              <a:spcBef>
                <a:spcPct val="0"/>
              </a:spcBef>
            </a:pPr>
          </a:p>
        </p:txBody>
      </p:sp>
      <p:sp>
        <p:nvSpPr>
          <p:cNvPr name="TextBox 31" id="31"/>
          <p:cNvSpPr txBox="true"/>
          <p:nvPr/>
        </p:nvSpPr>
        <p:spPr>
          <a:xfrm rot="0">
            <a:off x="4981575" y="9445917"/>
            <a:ext cx="7905750" cy="2025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599"/>
              </a:lnSpc>
              <a:spcBef>
                <a:spcPct val="0"/>
              </a:spcBef>
            </a:pPr>
            <a:r>
              <a:rPr lang="en-US" b="true" sz="1599">
                <a:solidFill>
                  <a:srgbClr val="1B2B44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We</a:t>
            </a:r>
            <a:r>
              <a:rPr lang="en-US" b="true" sz="1599" strike="noStrike" u="none">
                <a:solidFill>
                  <a:srgbClr val="1B2B44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don’t just tell stories. Sometimes </a:t>
            </a:r>
            <a:r>
              <a:rPr lang="en-US" b="true" sz="1599" strike="noStrike" u="none">
                <a:solidFill>
                  <a:srgbClr val="1B2B44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we st</a:t>
            </a:r>
            <a:r>
              <a:rPr lang="en-US" b="true" sz="1599" strike="noStrike" u="none">
                <a:solidFill>
                  <a:srgbClr val="1B2B44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a</a:t>
            </a:r>
            <a:r>
              <a:rPr lang="en-US" b="true" sz="1599" strike="noStrike" u="none">
                <a:solidFill>
                  <a:srgbClr val="1B2B44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rt</a:t>
            </a:r>
            <a:r>
              <a:rPr lang="en-US" b="true" sz="1599" strike="noStrike" u="none">
                <a:solidFill>
                  <a:srgbClr val="1B2B44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li</a:t>
            </a:r>
            <a:r>
              <a:rPr lang="en-US" b="true" sz="1599" strike="noStrike" u="none">
                <a:solidFill>
                  <a:srgbClr val="1B2B44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ving in</a:t>
            </a:r>
            <a:r>
              <a:rPr lang="en-US" b="true" sz="1599" strike="noStrike" u="none">
                <a:solidFill>
                  <a:srgbClr val="1B2B44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s</a:t>
            </a:r>
            <a:r>
              <a:rPr lang="en-US" b="true" sz="1599" strike="noStrike" u="none">
                <a:solidFill>
                  <a:srgbClr val="1B2B44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ide </a:t>
            </a:r>
            <a:r>
              <a:rPr lang="en-US" b="true" sz="1599" strike="noStrike" u="none">
                <a:solidFill>
                  <a:srgbClr val="1B2B44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t</a:t>
            </a:r>
            <a:r>
              <a:rPr lang="en-US" b="true" sz="1599" strike="noStrike" u="none">
                <a:solidFill>
                  <a:srgbClr val="1B2B44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h</a:t>
            </a:r>
            <a:r>
              <a:rPr lang="en-US" b="true" sz="1599" strike="noStrike" u="none">
                <a:solidFill>
                  <a:srgbClr val="1B2B44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e</a:t>
            </a:r>
            <a:r>
              <a:rPr lang="en-US" b="true" sz="1599" strike="noStrike" u="none">
                <a:solidFill>
                  <a:srgbClr val="1B2B44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m</a:t>
            </a:r>
            <a:r>
              <a:rPr lang="en-US" b="true" sz="1599" strike="noStrike" u="none">
                <a:solidFill>
                  <a:srgbClr val="1B2B44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.</a:t>
            </a:r>
          </a:p>
        </p:txBody>
      </p:sp>
    </p:spTree>
  </p:cSld>
  <p:clrMapOvr>
    <a:masterClrMapping/>
  </p:clrMapOvr>
</p:sld>
</file>

<file path=ppt/slides/slide1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6F7E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480324" y="381000"/>
            <a:ext cx="17526000" cy="9525000"/>
            <a:chOff x="0" y="0"/>
            <a:chExt cx="23368000" cy="12700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3368000" cy="12700000"/>
            </a:xfrm>
            <a:custGeom>
              <a:avLst/>
              <a:gdLst/>
              <a:ahLst/>
              <a:cxnLst/>
              <a:rect r="r" b="b" t="t" l="l"/>
              <a:pathLst>
                <a:path h="12700000" w="23368000">
                  <a:moveTo>
                    <a:pt x="1270000" y="0"/>
                  </a:moveTo>
                  <a:lnTo>
                    <a:pt x="22098000" y="0"/>
                  </a:lnTo>
                  <a:cubicBezTo>
                    <a:pt x="22799402" y="0"/>
                    <a:pt x="23368000" y="568598"/>
                    <a:pt x="23368000" y="1270000"/>
                  </a:cubicBezTo>
                  <a:lnTo>
                    <a:pt x="23368000" y="11430000"/>
                  </a:lnTo>
                  <a:cubicBezTo>
                    <a:pt x="23368000" y="12131401"/>
                    <a:pt x="22799402" y="12700000"/>
                    <a:pt x="22098000" y="12700000"/>
                  </a:cubicBezTo>
                  <a:lnTo>
                    <a:pt x="1270000" y="12700000"/>
                  </a:lnTo>
                  <a:cubicBezTo>
                    <a:pt x="568598" y="12700000"/>
                    <a:pt x="0" y="12131401"/>
                    <a:pt x="0" y="11430000"/>
                  </a:cubicBezTo>
                  <a:lnTo>
                    <a:pt x="0" y="1270000"/>
                  </a:lnTo>
                  <a:cubicBezTo>
                    <a:pt x="0" y="568598"/>
                    <a:pt x="568598" y="0"/>
                    <a:pt x="1270000" y="0"/>
                  </a:cubicBezTo>
                  <a:close/>
                </a:path>
              </a:pathLst>
            </a:custGeom>
            <a:solidFill>
              <a:srgbClr val="FFFFFF"/>
            </a:solidFill>
            <a:ln w="28575" cap="sq">
              <a:solidFill>
                <a:srgbClr val="33565A"/>
              </a:solidFill>
              <a:prstDash val="solid"/>
              <a:miter/>
            </a:ln>
          </p:spPr>
        </p:sp>
      </p:grpSp>
      <p:sp>
        <p:nvSpPr>
          <p:cNvPr name="Freeform 4" id="4"/>
          <p:cNvSpPr/>
          <p:nvPr/>
        </p:nvSpPr>
        <p:spPr>
          <a:xfrm flipH="false" flipV="false" rot="0">
            <a:off x="12329803" y="0"/>
            <a:ext cx="9356080" cy="11918573"/>
          </a:xfrm>
          <a:custGeom>
            <a:avLst/>
            <a:gdLst/>
            <a:ahLst/>
            <a:cxnLst/>
            <a:rect r="r" b="b" t="t" l="l"/>
            <a:pathLst>
              <a:path h="11918573" w="9356080">
                <a:moveTo>
                  <a:pt x="0" y="0"/>
                </a:moveTo>
                <a:lnTo>
                  <a:pt x="9356080" y="0"/>
                </a:lnTo>
                <a:lnTo>
                  <a:pt x="9356080" y="11918573"/>
                </a:lnTo>
                <a:lnTo>
                  <a:pt x="0" y="119185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9999"/>
            </a:blip>
            <a:stretch>
              <a:fillRect l="0" t="0" r="0" b="0"/>
            </a:stretch>
          </a:blipFill>
        </p:spPr>
      </p:sp>
      <p:grpSp>
        <p:nvGrpSpPr>
          <p:cNvPr name="Group 5" id="5"/>
          <p:cNvGrpSpPr/>
          <p:nvPr/>
        </p:nvGrpSpPr>
        <p:grpSpPr>
          <a:xfrm rot="0">
            <a:off x="1017080" y="4381500"/>
            <a:ext cx="14988160" cy="2934487"/>
            <a:chOff x="0" y="0"/>
            <a:chExt cx="19984213" cy="3912649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19984213" cy="3912650"/>
            </a:xfrm>
            <a:custGeom>
              <a:avLst/>
              <a:gdLst/>
              <a:ahLst/>
              <a:cxnLst/>
              <a:rect r="r" b="b" t="t" l="l"/>
              <a:pathLst>
                <a:path h="3912650" w="19984213">
                  <a:moveTo>
                    <a:pt x="666140" y="0"/>
                  </a:moveTo>
                  <a:lnTo>
                    <a:pt x="19318072" y="0"/>
                  </a:lnTo>
                  <a:cubicBezTo>
                    <a:pt x="19685972" y="0"/>
                    <a:pt x="19984213" y="175175"/>
                    <a:pt x="19984213" y="391265"/>
                  </a:cubicBezTo>
                  <a:lnTo>
                    <a:pt x="19984213" y="3521384"/>
                  </a:lnTo>
                  <a:cubicBezTo>
                    <a:pt x="19984213" y="3737474"/>
                    <a:pt x="19685972" y="3912650"/>
                    <a:pt x="19318072" y="3912650"/>
                  </a:cubicBezTo>
                  <a:lnTo>
                    <a:pt x="666140" y="3912650"/>
                  </a:lnTo>
                  <a:cubicBezTo>
                    <a:pt x="298241" y="3912650"/>
                    <a:pt x="0" y="3737474"/>
                    <a:pt x="0" y="3521384"/>
                  </a:cubicBezTo>
                  <a:lnTo>
                    <a:pt x="0" y="391265"/>
                  </a:lnTo>
                  <a:cubicBezTo>
                    <a:pt x="0" y="175175"/>
                    <a:pt x="298241" y="0"/>
                    <a:pt x="666140" y="0"/>
                  </a:cubicBezTo>
                  <a:lnTo>
                    <a:pt x="0" y="0"/>
                  </a:lnTo>
                  <a:cubicBezTo>
                    <a:pt x="0" y="0"/>
                    <a:pt x="666140" y="0"/>
                    <a:pt x="666140" y="0"/>
                  </a:cubicBezTo>
                  <a:close/>
                </a:path>
              </a:pathLst>
            </a:custGeom>
            <a:solidFill>
              <a:srgbClr val="FFFFFF">
                <a:alpha val="84706"/>
              </a:srgbClr>
            </a:solidFill>
            <a:ln w="19050" cap="sq">
              <a:solidFill>
                <a:srgbClr val="000000">
                  <a:alpha val="84706"/>
                </a:srgbClr>
              </a:solidFill>
              <a:prstDash val="solid"/>
              <a:miter/>
            </a:ln>
          </p:spPr>
        </p:sp>
      </p:grpSp>
      <p:sp>
        <p:nvSpPr>
          <p:cNvPr name="TextBox 7" id="7"/>
          <p:cNvSpPr txBox="true"/>
          <p:nvPr/>
        </p:nvSpPr>
        <p:spPr>
          <a:xfrm rot="0">
            <a:off x="1143000" y="1733550"/>
            <a:ext cx="13335000" cy="9239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5400"/>
              </a:lnSpc>
              <a:spcBef>
                <a:spcPct val="0"/>
              </a:spcBef>
            </a:pPr>
            <a:r>
              <a:rPr lang="en-US" b="true" sz="6000">
                <a:solidFill>
                  <a:srgbClr val="103E37"/>
                </a:solidFill>
                <a:latin typeface="Agrandir Bold"/>
                <a:ea typeface="Agrandir Bold"/>
                <a:cs typeface="Agrandir Bold"/>
                <a:sym typeface="Agrandir Bold"/>
              </a:rPr>
              <a:t>Bounda</a:t>
            </a:r>
            <a:r>
              <a:rPr lang="en-US" b="true" sz="6000" strike="noStrike" u="none">
                <a:solidFill>
                  <a:srgbClr val="103E37"/>
                </a:solidFill>
                <a:latin typeface="Agrandir Bold"/>
                <a:ea typeface="Agrandir Bold"/>
                <a:cs typeface="Agrandir Bold"/>
                <a:sym typeface="Agrandir Bold"/>
              </a:rPr>
              <a:t>ries, </a:t>
            </a:r>
            <a:r>
              <a:rPr lang="en-US" b="true" sz="6000" strike="noStrike" u="none">
                <a:solidFill>
                  <a:srgbClr val="103E37"/>
                </a:solidFill>
                <a:latin typeface="Agrandir Bold"/>
                <a:ea typeface="Agrandir Bold"/>
                <a:cs typeface="Agrandir Bold"/>
                <a:sym typeface="Agrandir Bold"/>
              </a:rPr>
              <a:t>Ref</a:t>
            </a:r>
            <a:r>
              <a:rPr lang="en-US" b="true" sz="6000" strike="noStrike" u="none">
                <a:solidFill>
                  <a:srgbClr val="103E37"/>
                </a:solidFill>
                <a:latin typeface="Agrandir Bold"/>
                <a:ea typeface="Agrandir Bold"/>
                <a:cs typeface="Agrandir Bold"/>
                <a:sym typeface="Agrandir Bold"/>
              </a:rPr>
              <a:t>ramed</a:t>
            </a:r>
          </a:p>
        </p:txBody>
      </p:sp>
      <p:sp>
        <p:nvSpPr>
          <p:cNvPr name="AutoShape 8" id="8"/>
          <p:cNvSpPr/>
          <p:nvPr/>
        </p:nvSpPr>
        <p:spPr>
          <a:xfrm flipV="true">
            <a:off x="480324" y="4000500"/>
            <a:ext cx="17426676" cy="95250"/>
          </a:xfrm>
          <a:prstGeom prst="line">
            <a:avLst/>
          </a:prstGeom>
          <a:ln cap="rnd" w="9525">
            <a:solidFill>
              <a:srgbClr val="33565A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Freeform 9" id="9"/>
          <p:cNvSpPr/>
          <p:nvPr/>
        </p:nvSpPr>
        <p:spPr>
          <a:xfrm flipH="false" flipV="false" rot="0">
            <a:off x="14697155" y="1091351"/>
            <a:ext cx="2310687" cy="2392212"/>
          </a:xfrm>
          <a:custGeom>
            <a:avLst/>
            <a:gdLst/>
            <a:ahLst/>
            <a:cxnLst/>
            <a:rect r="r" b="b" t="t" l="l"/>
            <a:pathLst>
              <a:path h="2392212" w="2310687">
                <a:moveTo>
                  <a:pt x="0" y="0"/>
                </a:moveTo>
                <a:lnTo>
                  <a:pt x="2310688" y="0"/>
                </a:lnTo>
                <a:lnTo>
                  <a:pt x="2310688" y="2392213"/>
                </a:lnTo>
                <a:lnTo>
                  <a:pt x="0" y="239221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764" t="0" r="-1764" b="0"/>
            </a:stretch>
          </a:blipFill>
        </p:spPr>
      </p:sp>
      <p:grpSp>
        <p:nvGrpSpPr>
          <p:cNvPr name="Group 10" id="10"/>
          <p:cNvGrpSpPr/>
          <p:nvPr/>
        </p:nvGrpSpPr>
        <p:grpSpPr>
          <a:xfrm rot="0">
            <a:off x="1017080" y="2778427"/>
            <a:ext cx="14287500" cy="1025413"/>
            <a:chOff x="0" y="0"/>
            <a:chExt cx="19050000" cy="1367218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19050000" cy="1367218"/>
            </a:xfrm>
            <a:custGeom>
              <a:avLst/>
              <a:gdLst/>
              <a:ahLst/>
              <a:cxnLst/>
              <a:rect r="r" b="b" t="t" l="l"/>
              <a:pathLst>
                <a:path h="1367218" w="19050000">
                  <a:moveTo>
                    <a:pt x="165100" y="0"/>
                  </a:moveTo>
                  <a:lnTo>
                    <a:pt x="18884900" y="0"/>
                  </a:lnTo>
                  <a:cubicBezTo>
                    <a:pt x="18976082" y="0"/>
                    <a:pt x="19050000" y="61212"/>
                    <a:pt x="19050000" y="136722"/>
                  </a:cubicBezTo>
                  <a:lnTo>
                    <a:pt x="19050000" y="1230496"/>
                  </a:lnTo>
                  <a:cubicBezTo>
                    <a:pt x="19050000" y="1306005"/>
                    <a:pt x="18976082" y="1367218"/>
                    <a:pt x="18884900" y="1367218"/>
                  </a:cubicBezTo>
                  <a:lnTo>
                    <a:pt x="165100" y="1367218"/>
                  </a:lnTo>
                  <a:cubicBezTo>
                    <a:pt x="73918" y="1367218"/>
                    <a:pt x="0" y="1306005"/>
                    <a:pt x="0" y="1230496"/>
                  </a:cubicBezTo>
                  <a:lnTo>
                    <a:pt x="0" y="136722"/>
                  </a:lnTo>
                  <a:cubicBezTo>
                    <a:pt x="0" y="61212"/>
                    <a:pt x="73918" y="0"/>
                    <a:pt x="165100" y="0"/>
                  </a:cubicBezTo>
                  <a:close/>
                </a:path>
              </a:pathLst>
            </a:custGeom>
            <a:solidFill>
              <a:srgbClr val="E8F0D8">
                <a:alpha val="69804"/>
              </a:srgbClr>
            </a:solidFill>
          </p:spPr>
        </p:sp>
      </p:grpSp>
      <p:sp>
        <p:nvSpPr>
          <p:cNvPr name="TextBox 12" id="12"/>
          <p:cNvSpPr txBox="true"/>
          <p:nvPr/>
        </p:nvSpPr>
        <p:spPr>
          <a:xfrm rot="0">
            <a:off x="1143000" y="2596054"/>
            <a:ext cx="13811250" cy="13144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4799"/>
              </a:lnSpc>
              <a:spcBef>
                <a:spcPct val="0"/>
              </a:spcBef>
            </a:pPr>
            <a:r>
              <a:rPr lang="en-US" b="true" sz="3999">
                <a:solidFill>
                  <a:srgbClr val="96B75B"/>
                </a:solidFill>
                <a:latin typeface="Agrandir Bold"/>
                <a:ea typeface="Agrandir Bold"/>
                <a:cs typeface="Agrandir Bold"/>
                <a:sym typeface="Agrandir Bold"/>
              </a:rPr>
              <a:t>Bou</a:t>
            </a:r>
            <a:r>
              <a:rPr lang="en-US" b="true" sz="3999">
                <a:solidFill>
                  <a:srgbClr val="96B75B"/>
                </a:solidFill>
                <a:latin typeface="Agrandir Bold"/>
                <a:ea typeface="Agrandir Bold"/>
                <a:cs typeface="Agrandir Bold"/>
                <a:sym typeface="Agrandir Bold"/>
              </a:rPr>
              <a:t>ndaries do not make us less committed. They help us stay honest, sustainable, and aligned.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1198055" y="4319029"/>
            <a:ext cx="14626210" cy="29070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561341" indent="-280670" lvl="1">
              <a:lnSpc>
                <a:spcPts val="4680"/>
              </a:lnSpc>
              <a:spcBef>
                <a:spcPct val="0"/>
              </a:spcBef>
              <a:buFont typeface="Arial"/>
              <a:buChar char="•"/>
            </a:pPr>
            <a:r>
              <a:rPr lang="en-US" sz="2600">
                <a:solidFill>
                  <a:srgbClr val="33565A"/>
                </a:solidFill>
                <a:latin typeface="Open Sans 1"/>
                <a:ea typeface="Open Sans 1"/>
                <a:cs typeface="Open Sans 1"/>
                <a:sym typeface="Open Sans 1"/>
              </a:rPr>
              <a:t>“This is what I can</a:t>
            </a:r>
            <a:r>
              <a:rPr lang="en-US" sz="2600" strike="noStrike" u="none">
                <a:solidFill>
                  <a:srgbClr val="33565A"/>
                </a:solidFill>
                <a:latin typeface="Open Sans 1"/>
                <a:ea typeface="Open Sans 1"/>
                <a:cs typeface="Open Sans 1"/>
                <a:sym typeface="Open Sans 1"/>
              </a:rPr>
              <a:t> offer.”</a:t>
            </a:r>
          </a:p>
          <a:p>
            <a:pPr algn="l" marL="561341" indent="-280670" lvl="1">
              <a:lnSpc>
                <a:spcPts val="4680"/>
              </a:lnSpc>
              <a:spcBef>
                <a:spcPct val="0"/>
              </a:spcBef>
              <a:buFont typeface="Arial"/>
              <a:buChar char="•"/>
            </a:pPr>
            <a:r>
              <a:rPr lang="en-US" sz="2600" strike="noStrike" u="none">
                <a:solidFill>
                  <a:srgbClr val="33565A"/>
                </a:solidFill>
                <a:latin typeface="Open Sans 1"/>
                <a:ea typeface="Open Sans 1"/>
                <a:cs typeface="Open Sans 1"/>
                <a:sym typeface="Open Sans 1"/>
              </a:rPr>
              <a:t>“This is what I cannot carry.”</a:t>
            </a:r>
          </a:p>
          <a:p>
            <a:pPr algn="l" marL="561341" indent="-280670" lvl="1">
              <a:lnSpc>
                <a:spcPts val="4680"/>
              </a:lnSpc>
              <a:spcBef>
                <a:spcPct val="0"/>
              </a:spcBef>
              <a:buFont typeface="Arial"/>
              <a:buChar char="•"/>
            </a:pPr>
            <a:r>
              <a:rPr lang="en-US" sz="2600" strike="noStrike" u="none">
                <a:solidFill>
                  <a:srgbClr val="33565A"/>
                </a:solidFill>
                <a:latin typeface="Open Sans 1"/>
                <a:ea typeface="Open Sans 1"/>
                <a:cs typeface="Open Sans 1"/>
                <a:sym typeface="Open Sans 1"/>
              </a:rPr>
              <a:t>“This is what I need in order to show up well.”</a:t>
            </a:r>
          </a:p>
          <a:p>
            <a:pPr algn="l" marL="561341" indent="-280670" lvl="1">
              <a:lnSpc>
                <a:spcPts val="4680"/>
              </a:lnSpc>
              <a:spcBef>
                <a:spcPct val="0"/>
              </a:spcBef>
              <a:buFont typeface="Arial"/>
              <a:buChar char="•"/>
            </a:pPr>
            <a:r>
              <a:rPr lang="en-US" sz="2600" strike="noStrike" u="none">
                <a:solidFill>
                  <a:srgbClr val="33565A"/>
                </a:solidFill>
                <a:latin typeface="Open Sans 1"/>
                <a:ea typeface="Open Sans 1"/>
                <a:cs typeface="Open Sans 1"/>
                <a:sym typeface="Open Sans 1"/>
              </a:rPr>
              <a:t>“This is where my responsibility ends.”</a:t>
            </a:r>
          </a:p>
          <a:p>
            <a:pPr algn="l" marL="561341" indent="-280670" lvl="1">
              <a:lnSpc>
                <a:spcPts val="4680"/>
              </a:lnSpc>
              <a:spcBef>
                <a:spcPct val="0"/>
              </a:spcBef>
              <a:buFont typeface="Arial"/>
              <a:buChar char="•"/>
            </a:pPr>
            <a:r>
              <a:rPr lang="en-US" sz="2600" strike="noStrike" u="none">
                <a:solidFill>
                  <a:srgbClr val="33565A"/>
                </a:solidFill>
                <a:latin typeface="Open Sans 1"/>
                <a:ea typeface="Open Sans 1"/>
                <a:cs typeface="Open Sans 1"/>
                <a:sym typeface="Open Sans 1"/>
              </a:rPr>
              <a:t>“This is where I need to pause before responding.”</a:t>
            </a:r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507" t="-1049" r="-1507" b="-1049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381000" y="381000"/>
            <a:ext cx="17526000" cy="9525000"/>
            <a:chOff x="0" y="0"/>
            <a:chExt cx="23368000" cy="127000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23368000" cy="12700000"/>
            </a:xfrm>
            <a:custGeom>
              <a:avLst/>
              <a:gdLst/>
              <a:ahLst/>
              <a:cxnLst/>
              <a:rect r="r" b="b" t="t" l="l"/>
              <a:pathLst>
                <a:path h="12700000" w="23368000">
                  <a:moveTo>
                    <a:pt x="1270000" y="0"/>
                  </a:moveTo>
                  <a:lnTo>
                    <a:pt x="22098000" y="0"/>
                  </a:lnTo>
                  <a:cubicBezTo>
                    <a:pt x="22799402" y="0"/>
                    <a:pt x="23368000" y="568598"/>
                    <a:pt x="23368000" y="1270000"/>
                  </a:cubicBezTo>
                  <a:lnTo>
                    <a:pt x="23368000" y="11430000"/>
                  </a:lnTo>
                  <a:cubicBezTo>
                    <a:pt x="23368000" y="12131401"/>
                    <a:pt x="22799402" y="12700000"/>
                    <a:pt x="22098000" y="12700000"/>
                  </a:cubicBezTo>
                  <a:lnTo>
                    <a:pt x="1270000" y="12700000"/>
                  </a:lnTo>
                  <a:cubicBezTo>
                    <a:pt x="568598" y="12700000"/>
                    <a:pt x="0" y="12131401"/>
                    <a:pt x="0" y="11430000"/>
                  </a:cubicBezTo>
                  <a:lnTo>
                    <a:pt x="0" y="1270000"/>
                  </a:lnTo>
                  <a:cubicBezTo>
                    <a:pt x="0" y="568598"/>
                    <a:pt x="568598" y="0"/>
                    <a:pt x="1270000" y="0"/>
                  </a:cubicBezTo>
                  <a:close/>
                </a:path>
              </a:pathLst>
            </a:custGeom>
            <a:solidFill>
              <a:srgbClr val="FFFFFF"/>
            </a:solidFill>
            <a:ln w="28575" cap="sq">
              <a:solidFill>
                <a:srgbClr val="33565A"/>
              </a:solidFill>
              <a:prstDash val="solid"/>
              <a:miter/>
            </a:ln>
          </p:spPr>
        </p:sp>
      </p:grpSp>
      <p:sp>
        <p:nvSpPr>
          <p:cNvPr name="Freeform 5" id="5"/>
          <p:cNvSpPr/>
          <p:nvPr/>
        </p:nvSpPr>
        <p:spPr>
          <a:xfrm flipH="false" flipV="false" rot="0">
            <a:off x="11685676" y="-1871071"/>
            <a:ext cx="9356080" cy="11918573"/>
          </a:xfrm>
          <a:custGeom>
            <a:avLst/>
            <a:gdLst/>
            <a:ahLst/>
            <a:cxnLst/>
            <a:rect r="r" b="b" t="t" l="l"/>
            <a:pathLst>
              <a:path h="11918573" w="9356080">
                <a:moveTo>
                  <a:pt x="0" y="0"/>
                </a:moveTo>
                <a:lnTo>
                  <a:pt x="9356080" y="0"/>
                </a:lnTo>
                <a:lnTo>
                  <a:pt x="9356080" y="11918572"/>
                </a:lnTo>
                <a:lnTo>
                  <a:pt x="0" y="1191857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32999"/>
            </a:blip>
            <a:stretch>
              <a:fillRect l="0" t="0" r="0" b="0"/>
            </a:stretch>
          </a:blipFill>
        </p:spPr>
      </p:sp>
      <p:pic>
        <p:nvPicPr>
          <p:cNvPr name="Picture 6" id="6"/>
          <p:cNvPicPr>
            <a:picLocks noChangeAspect="true"/>
          </p:cNvPicPr>
          <p:nvPr>
            <a:videoFile r:link="rId5"/>
          </p:nvPr>
        </p:nvPicPr>
        <p:blipFill>
          <a:blip r:embed="rId4"/>
          <a:stretch>
            <a:fillRect/>
          </a:stretch>
        </p:blipFill>
        <p:spPr>
          <a:xfrm rot="0">
            <a:off x="2053885" y="1288147"/>
            <a:ext cx="14180230" cy="7970153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EF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381000" y="381000"/>
            <a:ext cx="17526000" cy="9525000"/>
            <a:chOff x="0" y="0"/>
            <a:chExt cx="23368000" cy="12700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3368000" cy="12700000"/>
            </a:xfrm>
            <a:custGeom>
              <a:avLst/>
              <a:gdLst/>
              <a:ahLst/>
              <a:cxnLst/>
              <a:rect r="r" b="b" t="t" l="l"/>
              <a:pathLst>
                <a:path h="12700000" w="23368000">
                  <a:moveTo>
                    <a:pt x="1270000" y="0"/>
                  </a:moveTo>
                  <a:lnTo>
                    <a:pt x="22098000" y="0"/>
                  </a:lnTo>
                  <a:cubicBezTo>
                    <a:pt x="22799402" y="0"/>
                    <a:pt x="23368000" y="568598"/>
                    <a:pt x="23368000" y="1270000"/>
                  </a:cubicBezTo>
                  <a:lnTo>
                    <a:pt x="23368000" y="11430000"/>
                  </a:lnTo>
                  <a:cubicBezTo>
                    <a:pt x="23368000" y="12131401"/>
                    <a:pt x="22799402" y="12700000"/>
                    <a:pt x="22098000" y="12700000"/>
                  </a:cubicBezTo>
                  <a:lnTo>
                    <a:pt x="1270000" y="12700000"/>
                  </a:lnTo>
                  <a:cubicBezTo>
                    <a:pt x="568598" y="12700000"/>
                    <a:pt x="0" y="12131401"/>
                    <a:pt x="0" y="11430000"/>
                  </a:cubicBezTo>
                  <a:lnTo>
                    <a:pt x="0" y="1270000"/>
                  </a:lnTo>
                  <a:cubicBezTo>
                    <a:pt x="0" y="568598"/>
                    <a:pt x="568598" y="0"/>
                    <a:pt x="1270000" y="0"/>
                  </a:cubicBezTo>
                  <a:close/>
                </a:path>
              </a:pathLst>
            </a:custGeom>
            <a:solidFill>
              <a:srgbClr val="FFFFFF"/>
            </a:solidFill>
            <a:ln w="28575" cap="sq">
              <a:solidFill>
                <a:srgbClr val="33565A"/>
              </a:solidFill>
              <a:prstDash val="solid"/>
              <a:miter/>
            </a:ln>
          </p:spPr>
        </p:sp>
      </p:grpSp>
      <p:sp>
        <p:nvSpPr>
          <p:cNvPr name="Freeform 4" id="4"/>
          <p:cNvSpPr/>
          <p:nvPr/>
        </p:nvSpPr>
        <p:spPr>
          <a:xfrm flipH="false" flipV="false" rot="-863754">
            <a:off x="-4397627" y="316711"/>
            <a:ext cx="8795254" cy="11204145"/>
          </a:xfrm>
          <a:custGeom>
            <a:avLst/>
            <a:gdLst/>
            <a:ahLst/>
            <a:cxnLst/>
            <a:rect r="r" b="b" t="t" l="l"/>
            <a:pathLst>
              <a:path h="11204145" w="8795254">
                <a:moveTo>
                  <a:pt x="0" y="0"/>
                </a:moveTo>
                <a:lnTo>
                  <a:pt x="8795254" y="0"/>
                </a:lnTo>
                <a:lnTo>
                  <a:pt x="8795254" y="11204145"/>
                </a:lnTo>
                <a:lnTo>
                  <a:pt x="0" y="1120414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3000"/>
            </a:blip>
            <a:stretch>
              <a:fillRect l="0" t="0" r="0" b="0"/>
            </a:stretch>
          </a:blipFill>
        </p:spPr>
      </p:sp>
      <p:grpSp>
        <p:nvGrpSpPr>
          <p:cNvPr name="Group 5" id="5"/>
          <p:cNvGrpSpPr/>
          <p:nvPr/>
        </p:nvGrpSpPr>
        <p:grpSpPr>
          <a:xfrm rot="0">
            <a:off x="2571750" y="3095625"/>
            <a:ext cx="10287000" cy="1143000"/>
            <a:chOff x="0" y="0"/>
            <a:chExt cx="13716000" cy="152400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13716000" cy="1524000"/>
            </a:xfrm>
            <a:custGeom>
              <a:avLst/>
              <a:gdLst/>
              <a:ahLst/>
              <a:cxnLst/>
              <a:rect r="r" b="b" t="t" l="l"/>
              <a:pathLst>
                <a:path h="1524000" w="13716000">
                  <a:moveTo>
                    <a:pt x="152400" y="0"/>
                  </a:moveTo>
                  <a:lnTo>
                    <a:pt x="13563600" y="0"/>
                  </a:lnTo>
                  <a:cubicBezTo>
                    <a:pt x="13647769" y="0"/>
                    <a:pt x="13716000" y="68232"/>
                    <a:pt x="13716000" y="152400"/>
                  </a:cubicBezTo>
                  <a:lnTo>
                    <a:pt x="13716000" y="1371600"/>
                  </a:lnTo>
                  <a:cubicBezTo>
                    <a:pt x="13716000" y="1455768"/>
                    <a:pt x="13647769" y="1524000"/>
                    <a:pt x="13563600" y="1524000"/>
                  </a:cubicBezTo>
                  <a:lnTo>
                    <a:pt x="152400" y="1524000"/>
                  </a:lnTo>
                  <a:cubicBezTo>
                    <a:pt x="68232" y="1524000"/>
                    <a:pt x="0" y="1455768"/>
                    <a:pt x="0" y="1371600"/>
                  </a:cubicBezTo>
                  <a:lnTo>
                    <a:pt x="0" y="152400"/>
                  </a:lnTo>
                  <a:cubicBezTo>
                    <a:pt x="0" y="68232"/>
                    <a:pt x="68232" y="0"/>
                    <a:pt x="152400" y="0"/>
                  </a:cubicBezTo>
                  <a:close/>
                </a:path>
              </a:pathLst>
            </a:custGeom>
            <a:solidFill>
              <a:srgbClr val="FFFFFF"/>
            </a:solidFill>
            <a:ln w="19050" cap="sq">
              <a:solidFill>
                <a:srgbClr val="A4C3A2"/>
              </a:solidFill>
              <a:prstDash val="solid"/>
              <a:miter/>
            </a:ln>
          </p:spPr>
        </p:sp>
      </p:grpSp>
      <p:grpSp>
        <p:nvGrpSpPr>
          <p:cNvPr name="Group 7" id="7"/>
          <p:cNvGrpSpPr/>
          <p:nvPr/>
        </p:nvGrpSpPr>
        <p:grpSpPr>
          <a:xfrm rot="0">
            <a:off x="2571750" y="4524375"/>
            <a:ext cx="10287000" cy="1143000"/>
            <a:chOff x="0" y="0"/>
            <a:chExt cx="13716000" cy="152400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13716000" cy="1524000"/>
            </a:xfrm>
            <a:custGeom>
              <a:avLst/>
              <a:gdLst/>
              <a:ahLst/>
              <a:cxnLst/>
              <a:rect r="r" b="b" t="t" l="l"/>
              <a:pathLst>
                <a:path h="1524000" w="13716000">
                  <a:moveTo>
                    <a:pt x="152400" y="0"/>
                  </a:moveTo>
                  <a:lnTo>
                    <a:pt x="13563600" y="0"/>
                  </a:lnTo>
                  <a:cubicBezTo>
                    <a:pt x="13647769" y="0"/>
                    <a:pt x="13716000" y="68232"/>
                    <a:pt x="13716000" y="152400"/>
                  </a:cubicBezTo>
                  <a:lnTo>
                    <a:pt x="13716000" y="1371600"/>
                  </a:lnTo>
                  <a:cubicBezTo>
                    <a:pt x="13716000" y="1455768"/>
                    <a:pt x="13647769" y="1524000"/>
                    <a:pt x="13563600" y="1524000"/>
                  </a:cubicBezTo>
                  <a:lnTo>
                    <a:pt x="152400" y="1524000"/>
                  </a:lnTo>
                  <a:cubicBezTo>
                    <a:pt x="68232" y="1524000"/>
                    <a:pt x="0" y="1455768"/>
                    <a:pt x="0" y="1371600"/>
                  </a:cubicBezTo>
                  <a:lnTo>
                    <a:pt x="0" y="152400"/>
                  </a:lnTo>
                  <a:cubicBezTo>
                    <a:pt x="0" y="68232"/>
                    <a:pt x="68232" y="0"/>
                    <a:pt x="152400" y="0"/>
                  </a:cubicBezTo>
                  <a:close/>
                </a:path>
              </a:pathLst>
            </a:custGeom>
            <a:solidFill>
              <a:srgbClr val="FFFFFF"/>
            </a:solidFill>
            <a:ln w="19050" cap="sq">
              <a:solidFill>
                <a:srgbClr val="A4C3A2"/>
              </a:solidFill>
              <a:prstDash val="solid"/>
              <a:miter/>
            </a:ln>
          </p:spPr>
        </p:sp>
      </p:grpSp>
      <p:grpSp>
        <p:nvGrpSpPr>
          <p:cNvPr name="Group 9" id="9"/>
          <p:cNvGrpSpPr/>
          <p:nvPr/>
        </p:nvGrpSpPr>
        <p:grpSpPr>
          <a:xfrm rot="0">
            <a:off x="2571750" y="5953125"/>
            <a:ext cx="10287000" cy="1143000"/>
            <a:chOff x="0" y="0"/>
            <a:chExt cx="13716000" cy="1524000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13716000" cy="1524000"/>
            </a:xfrm>
            <a:custGeom>
              <a:avLst/>
              <a:gdLst/>
              <a:ahLst/>
              <a:cxnLst/>
              <a:rect r="r" b="b" t="t" l="l"/>
              <a:pathLst>
                <a:path h="1524000" w="13716000">
                  <a:moveTo>
                    <a:pt x="152400" y="0"/>
                  </a:moveTo>
                  <a:lnTo>
                    <a:pt x="13563600" y="0"/>
                  </a:lnTo>
                  <a:cubicBezTo>
                    <a:pt x="13647769" y="0"/>
                    <a:pt x="13716000" y="68232"/>
                    <a:pt x="13716000" y="152400"/>
                  </a:cubicBezTo>
                  <a:lnTo>
                    <a:pt x="13716000" y="1371600"/>
                  </a:lnTo>
                  <a:cubicBezTo>
                    <a:pt x="13716000" y="1455768"/>
                    <a:pt x="13647769" y="1524000"/>
                    <a:pt x="13563600" y="1524000"/>
                  </a:cubicBezTo>
                  <a:lnTo>
                    <a:pt x="152400" y="1524000"/>
                  </a:lnTo>
                  <a:cubicBezTo>
                    <a:pt x="68232" y="1524000"/>
                    <a:pt x="0" y="1455768"/>
                    <a:pt x="0" y="1371600"/>
                  </a:cubicBezTo>
                  <a:lnTo>
                    <a:pt x="0" y="152400"/>
                  </a:lnTo>
                  <a:cubicBezTo>
                    <a:pt x="0" y="68232"/>
                    <a:pt x="68232" y="0"/>
                    <a:pt x="152400" y="0"/>
                  </a:cubicBezTo>
                  <a:close/>
                </a:path>
              </a:pathLst>
            </a:custGeom>
            <a:solidFill>
              <a:srgbClr val="FFFFFF"/>
            </a:solidFill>
            <a:ln w="19050" cap="sq">
              <a:solidFill>
                <a:srgbClr val="A4C3A2"/>
              </a:solidFill>
              <a:prstDash val="solid"/>
              <a:miter/>
            </a:ln>
          </p:spPr>
        </p:sp>
      </p:grpSp>
      <p:grpSp>
        <p:nvGrpSpPr>
          <p:cNvPr name="Group 11" id="11"/>
          <p:cNvGrpSpPr/>
          <p:nvPr/>
        </p:nvGrpSpPr>
        <p:grpSpPr>
          <a:xfrm rot="0">
            <a:off x="2571750" y="7381875"/>
            <a:ext cx="10287000" cy="1143000"/>
            <a:chOff x="0" y="0"/>
            <a:chExt cx="13716000" cy="1524000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13716000" cy="1524000"/>
            </a:xfrm>
            <a:custGeom>
              <a:avLst/>
              <a:gdLst/>
              <a:ahLst/>
              <a:cxnLst/>
              <a:rect r="r" b="b" t="t" l="l"/>
              <a:pathLst>
                <a:path h="1524000" w="13716000">
                  <a:moveTo>
                    <a:pt x="152400" y="0"/>
                  </a:moveTo>
                  <a:lnTo>
                    <a:pt x="13563600" y="0"/>
                  </a:lnTo>
                  <a:cubicBezTo>
                    <a:pt x="13647769" y="0"/>
                    <a:pt x="13716000" y="68232"/>
                    <a:pt x="13716000" y="152400"/>
                  </a:cubicBezTo>
                  <a:lnTo>
                    <a:pt x="13716000" y="1371600"/>
                  </a:lnTo>
                  <a:cubicBezTo>
                    <a:pt x="13716000" y="1455768"/>
                    <a:pt x="13647769" y="1524000"/>
                    <a:pt x="13563600" y="1524000"/>
                  </a:cubicBezTo>
                  <a:lnTo>
                    <a:pt x="152400" y="1524000"/>
                  </a:lnTo>
                  <a:cubicBezTo>
                    <a:pt x="68232" y="1524000"/>
                    <a:pt x="0" y="1455768"/>
                    <a:pt x="0" y="1371600"/>
                  </a:cubicBezTo>
                  <a:lnTo>
                    <a:pt x="0" y="152400"/>
                  </a:lnTo>
                  <a:cubicBezTo>
                    <a:pt x="0" y="68232"/>
                    <a:pt x="68232" y="0"/>
                    <a:pt x="152400" y="0"/>
                  </a:cubicBezTo>
                  <a:close/>
                </a:path>
              </a:pathLst>
            </a:custGeom>
            <a:solidFill>
              <a:srgbClr val="FFFFFF"/>
            </a:solidFill>
            <a:ln w="19050" cap="sq">
              <a:solidFill>
                <a:srgbClr val="A4C3A2"/>
              </a:solidFill>
              <a:prstDash val="solid"/>
              <a:miter/>
            </a:ln>
          </p:spPr>
        </p:sp>
      </p:grpSp>
      <p:grpSp>
        <p:nvGrpSpPr>
          <p:cNvPr name="Group 13" id="13"/>
          <p:cNvGrpSpPr/>
          <p:nvPr/>
        </p:nvGrpSpPr>
        <p:grpSpPr>
          <a:xfrm rot="0">
            <a:off x="2857500" y="3381375"/>
            <a:ext cx="666750" cy="666750"/>
            <a:chOff x="0" y="0"/>
            <a:chExt cx="889000" cy="889000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889000" cy="889000"/>
            </a:xfrm>
            <a:custGeom>
              <a:avLst/>
              <a:gdLst/>
              <a:ahLst/>
              <a:cxnLst/>
              <a:rect r="r" b="b" t="t" l="l"/>
              <a:pathLst>
                <a:path h="889000" w="889000">
                  <a:moveTo>
                    <a:pt x="444500" y="0"/>
                  </a:moveTo>
                  <a:cubicBezTo>
                    <a:pt x="199009" y="0"/>
                    <a:pt x="0" y="199009"/>
                    <a:pt x="0" y="444500"/>
                  </a:cubicBezTo>
                  <a:cubicBezTo>
                    <a:pt x="0" y="689991"/>
                    <a:pt x="199009" y="889000"/>
                    <a:pt x="444500" y="889000"/>
                  </a:cubicBezTo>
                  <a:cubicBezTo>
                    <a:pt x="689991" y="889000"/>
                    <a:pt x="889000" y="689991"/>
                    <a:pt x="889000" y="444500"/>
                  </a:cubicBezTo>
                  <a:cubicBezTo>
                    <a:pt x="889000" y="199009"/>
                    <a:pt x="689991" y="0"/>
                    <a:pt x="444500" y="0"/>
                  </a:cubicBezTo>
                  <a:close/>
                </a:path>
              </a:pathLst>
            </a:custGeom>
            <a:solidFill>
              <a:srgbClr val="A4C3A2"/>
            </a:solidFill>
          </p:spPr>
        </p:sp>
        <p:sp>
          <p:nvSpPr>
            <p:cNvPr name="TextBox 15" id="15"/>
            <p:cNvSpPr txBox="true"/>
            <p:nvPr/>
          </p:nvSpPr>
          <p:spPr>
            <a:xfrm>
              <a:off x="0" y="-57150"/>
              <a:ext cx="889000" cy="9461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3897"/>
                </a:lnSpc>
                <a:spcBef>
                  <a:spcPct val="0"/>
                </a:spcBef>
              </a:pPr>
              <a:r>
                <a:rPr lang="en-US" sz="2783" strike="noStrike" u="none">
                  <a:solidFill>
                    <a:srgbClr val="1B2B44"/>
                  </a:solidFill>
                  <a:latin typeface="Montserrat"/>
                  <a:ea typeface="Montserrat"/>
                  <a:cs typeface="Montserrat"/>
                  <a:sym typeface="Montserrat"/>
                </a:rPr>
                <a:t>1</a:t>
              </a:r>
            </a:p>
          </p:txBody>
        </p:sp>
      </p:grpSp>
      <p:grpSp>
        <p:nvGrpSpPr>
          <p:cNvPr name="Group 16" id="16"/>
          <p:cNvGrpSpPr/>
          <p:nvPr/>
        </p:nvGrpSpPr>
        <p:grpSpPr>
          <a:xfrm rot="0">
            <a:off x="2857500" y="4810125"/>
            <a:ext cx="666750" cy="666750"/>
            <a:chOff x="0" y="0"/>
            <a:chExt cx="889000" cy="889000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0" y="0"/>
              <a:ext cx="889000" cy="889000"/>
            </a:xfrm>
            <a:custGeom>
              <a:avLst/>
              <a:gdLst/>
              <a:ahLst/>
              <a:cxnLst/>
              <a:rect r="r" b="b" t="t" l="l"/>
              <a:pathLst>
                <a:path h="889000" w="889000">
                  <a:moveTo>
                    <a:pt x="444500" y="0"/>
                  </a:moveTo>
                  <a:cubicBezTo>
                    <a:pt x="199009" y="0"/>
                    <a:pt x="0" y="199009"/>
                    <a:pt x="0" y="444500"/>
                  </a:cubicBezTo>
                  <a:cubicBezTo>
                    <a:pt x="0" y="689991"/>
                    <a:pt x="199009" y="889000"/>
                    <a:pt x="444500" y="889000"/>
                  </a:cubicBezTo>
                  <a:cubicBezTo>
                    <a:pt x="689991" y="889000"/>
                    <a:pt x="889000" y="689991"/>
                    <a:pt x="889000" y="444500"/>
                  </a:cubicBezTo>
                  <a:cubicBezTo>
                    <a:pt x="889000" y="199009"/>
                    <a:pt x="689991" y="0"/>
                    <a:pt x="444500" y="0"/>
                  </a:cubicBezTo>
                  <a:close/>
                </a:path>
              </a:pathLst>
            </a:custGeom>
            <a:solidFill>
              <a:srgbClr val="A4C3A2"/>
            </a:solidFill>
          </p:spPr>
        </p:sp>
        <p:sp>
          <p:nvSpPr>
            <p:cNvPr name="TextBox 18" id="18"/>
            <p:cNvSpPr txBox="true"/>
            <p:nvPr/>
          </p:nvSpPr>
          <p:spPr>
            <a:xfrm>
              <a:off x="0" y="-57150"/>
              <a:ext cx="889000" cy="9461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3897"/>
                </a:lnSpc>
                <a:spcBef>
                  <a:spcPct val="0"/>
                </a:spcBef>
              </a:pPr>
              <a:r>
                <a:rPr lang="en-US" sz="2783" strike="noStrike" u="none">
                  <a:solidFill>
                    <a:srgbClr val="1B2B44"/>
                  </a:solidFill>
                  <a:latin typeface="Montserrat"/>
                  <a:ea typeface="Montserrat"/>
                  <a:cs typeface="Montserrat"/>
                  <a:sym typeface="Montserrat"/>
                </a:rPr>
                <a:t>2</a:t>
              </a:r>
            </a:p>
          </p:txBody>
        </p:sp>
      </p:grpSp>
      <p:grpSp>
        <p:nvGrpSpPr>
          <p:cNvPr name="Group 19" id="19"/>
          <p:cNvGrpSpPr/>
          <p:nvPr/>
        </p:nvGrpSpPr>
        <p:grpSpPr>
          <a:xfrm rot="0">
            <a:off x="2857500" y="6238875"/>
            <a:ext cx="666750" cy="666750"/>
            <a:chOff x="0" y="0"/>
            <a:chExt cx="889000" cy="889000"/>
          </a:xfrm>
        </p:grpSpPr>
        <p:sp>
          <p:nvSpPr>
            <p:cNvPr name="Freeform 20" id="20"/>
            <p:cNvSpPr/>
            <p:nvPr/>
          </p:nvSpPr>
          <p:spPr>
            <a:xfrm flipH="false" flipV="false" rot="0">
              <a:off x="0" y="0"/>
              <a:ext cx="889000" cy="889000"/>
            </a:xfrm>
            <a:custGeom>
              <a:avLst/>
              <a:gdLst/>
              <a:ahLst/>
              <a:cxnLst/>
              <a:rect r="r" b="b" t="t" l="l"/>
              <a:pathLst>
                <a:path h="889000" w="889000">
                  <a:moveTo>
                    <a:pt x="444500" y="0"/>
                  </a:moveTo>
                  <a:cubicBezTo>
                    <a:pt x="199009" y="0"/>
                    <a:pt x="0" y="199009"/>
                    <a:pt x="0" y="444500"/>
                  </a:cubicBezTo>
                  <a:cubicBezTo>
                    <a:pt x="0" y="689991"/>
                    <a:pt x="199009" y="889000"/>
                    <a:pt x="444500" y="889000"/>
                  </a:cubicBezTo>
                  <a:cubicBezTo>
                    <a:pt x="689991" y="889000"/>
                    <a:pt x="889000" y="689991"/>
                    <a:pt x="889000" y="444500"/>
                  </a:cubicBezTo>
                  <a:cubicBezTo>
                    <a:pt x="889000" y="199009"/>
                    <a:pt x="689991" y="0"/>
                    <a:pt x="444500" y="0"/>
                  </a:cubicBezTo>
                  <a:close/>
                </a:path>
              </a:pathLst>
            </a:custGeom>
            <a:solidFill>
              <a:srgbClr val="A4C3A2"/>
            </a:solidFill>
          </p:spPr>
        </p:sp>
        <p:sp>
          <p:nvSpPr>
            <p:cNvPr name="TextBox 21" id="21"/>
            <p:cNvSpPr txBox="true"/>
            <p:nvPr/>
          </p:nvSpPr>
          <p:spPr>
            <a:xfrm>
              <a:off x="0" y="-57150"/>
              <a:ext cx="889000" cy="9461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3897"/>
                </a:lnSpc>
                <a:spcBef>
                  <a:spcPct val="0"/>
                </a:spcBef>
              </a:pPr>
              <a:r>
                <a:rPr lang="en-US" sz="2783" strike="noStrike" u="none">
                  <a:solidFill>
                    <a:srgbClr val="1B2B44"/>
                  </a:solidFill>
                  <a:latin typeface="Montserrat"/>
                  <a:ea typeface="Montserrat"/>
                  <a:cs typeface="Montserrat"/>
                  <a:sym typeface="Montserrat"/>
                </a:rPr>
                <a:t>3</a:t>
              </a:r>
            </a:p>
          </p:txBody>
        </p:sp>
      </p:grpSp>
      <p:grpSp>
        <p:nvGrpSpPr>
          <p:cNvPr name="Group 22" id="22"/>
          <p:cNvGrpSpPr/>
          <p:nvPr/>
        </p:nvGrpSpPr>
        <p:grpSpPr>
          <a:xfrm rot="0">
            <a:off x="2857500" y="7667625"/>
            <a:ext cx="666750" cy="666750"/>
            <a:chOff x="0" y="0"/>
            <a:chExt cx="889000" cy="889000"/>
          </a:xfrm>
        </p:grpSpPr>
        <p:sp>
          <p:nvSpPr>
            <p:cNvPr name="Freeform 23" id="23"/>
            <p:cNvSpPr/>
            <p:nvPr/>
          </p:nvSpPr>
          <p:spPr>
            <a:xfrm flipH="false" flipV="false" rot="0">
              <a:off x="0" y="0"/>
              <a:ext cx="889000" cy="889000"/>
            </a:xfrm>
            <a:custGeom>
              <a:avLst/>
              <a:gdLst/>
              <a:ahLst/>
              <a:cxnLst/>
              <a:rect r="r" b="b" t="t" l="l"/>
              <a:pathLst>
                <a:path h="889000" w="889000">
                  <a:moveTo>
                    <a:pt x="444500" y="0"/>
                  </a:moveTo>
                  <a:cubicBezTo>
                    <a:pt x="199009" y="0"/>
                    <a:pt x="0" y="199009"/>
                    <a:pt x="0" y="444500"/>
                  </a:cubicBezTo>
                  <a:cubicBezTo>
                    <a:pt x="0" y="689991"/>
                    <a:pt x="199009" y="889000"/>
                    <a:pt x="444500" y="889000"/>
                  </a:cubicBezTo>
                  <a:cubicBezTo>
                    <a:pt x="689991" y="889000"/>
                    <a:pt x="889000" y="689991"/>
                    <a:pt x="889000" y="444500"/>
                  </a:cubicBezTo>
                  <a:cubicBezTo>
                    <a:pt x="889000" y="199009"/>
                    <a:pt x="689991" y="0"/>
                    <a:pt x="444500" y="0"/>
                  </a:cubicBezTo>
                  <a:close/>
                </a:path>
              </a:pathLst>
            </a:custGeom>
            <a:solidFill>
              <a:srgbClr val="A4C3A2"/>
            </a:solidFill>
          </p:spPr>
        </p:sp>
        <p:sp>
          <p:nvSpPr>
            <p:cNvPr name="TextBox 24" id="24"/>
            <p:cNvSpPr txBox="true"/>
            <p:nvPr/>
          </p:nvSpPr>
          <p:spPr>
            <a:xfrm>
              <a:off x="0" y="-57150"/>
              <a:ext cx="889000" cy="9461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3897"/>
                </a:lnSpc>
                <a:spcBef>
                  <a:spcPct val="0"/>
                </a:spcBef>
              </a:pPr>
              <a:r>
                <a:rPr lang="en-US" sz="2783" strike="noStrike" u="none">
                  <a:solidFill>
                    <a:srgbClr val="1B2B44"/>
                  </a:solidFill>
                  <a:latin typeface="Montserrat"/>
                  <a:ea typeface="Montserrat"/>
                  <a:cs typeface="Montserrat"/>
                  <a:sym typeface="Montserrat"/>
                </a:rPr>
                <a:t>4</a:t>
              </a:r>
            </a:p>
          </p:txBody>
        </p:sp>
      </p:grpSp>
      <p:sp>
        <p:nvSpPr>
          <p:cNvPr name="TextBox 25" id="25"/>
          <p:cNvSpPr txBox="true"/>
          <p:nvPr/>
        </p:nvSpPr>
        <p:spPr>
          <a:xfrm rot="0">
            <a:off x="1461336" y="1372343"/>
            <a:ext cx="15240000" cy="9810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6000"/>
              </a:lnSpc>
              <a:spcBef>
                <a:spcPct val="0"/>
              </a:spcBef>
            </a:pPr>
            <a:r>
              <a:rPr lang="en-US" b="true" sz="6000" strike="noStrike" u="none">
                <a:solidFill>
                  <a:srgbClr val="103E37"/>
                </a:solidFill>
                <a:latin typeface="Agrandir Bold"/>
                <a:ea typeface="Agrandir Bold"/>
                <a:cs typeface="Agrandir Bold"/>
                <a:sym typeface="Agrandir Bold"/>
              </a:rPr>
              <a:t>Putting Metacognition in Real Time</a:t>
            </a:r>
          </a:p>
        </p:txBody>
      </p:sp>
      <p:sp>
        <p:nvSpPr>
          <p:cNvPr name="TextBox 26" id="26"/>
          <p:cNvSpPr txBox="true"/>
          <p:nvPr/>
        </p:nvSpPr>
        <p:spPr>
          <a:xfrm rot="0">
            <a:off x="2413836" y="2362943"/>
            <a:ext cx="13335000" cy="4381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599"/>
              </a:lnSpc>
              <a:spcBef>
                <a:spcPct val="0"/>
              </a:spcBef>
            </a:pPr>
            <a:r>
              <a:rPr lang="en-US" sz="2999" strike="noStrike" u="none">
                <a:solidFill>
                  <a:srgbClr val="A4C3A2"/>
                </a:solidFill>
                <a:latin typeface="Open Sans 2"/>
                <a:ea typeface="Open Sans 2"/>
                <a:cs typeface="Open Sans 2"/>
                <a:sym typeface="Open Sans 2"/>
              </a:rPr>
              <a:t>A Repeating Loop for Catching Patterns Before They Become Decisions</a:t>
            </a:r>
          </a:p>
        </p:txBody>
      </p:sp>
      <p:sp>
        <p:nvSpPr>
          <p:cNvPr name="TextBox 27" id="27"/>
          <p:cNvSpPr txBox="true"/>
          <p:nvPr/>
        </p:nvSpPr>
        <p:spPr>
          <a:xfrm rot="0">
            <a:off x="3905250" y="3280410"/>
            <a:ext cx="8572500" cy="4819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3600"/>
              </a:lnSpc>
              <a:spcBef>
                <a:spcPct val="0"/>
              </a:spcBef>
            </a:pPr>
            <a:r>
              <a:rPr lang="en-US" b="true" sz="3600">
                <a:solidFill>
                  <a:srgbClr val="1B2B44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Notice</a:t>
            </a:r>
          </a:p>
        </p:txBody>
      </p:sp>
      <p:sp>
        <p:nvSpPr>
          <p:cNvPr name="TextBox 28" id="28"/>
          <p:cNvSpPr txBox="true"/>
          <p:nvPr/>
        </p:nvSpPr>
        <p:spPr>
          <a:xfrm rot="0">
            <a:off x="3905250" y="3714750"/>
            <a:ext cx="8572500" cy="6667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2639"/>
              </a:lnSpc>
              <a:spcBef>
                <a:spcPct val="0"/>
              </a:spcBef>
            </a:pPr>
            <a:r>
              <a:rPr lang="en-US" sz="2199">
                <a:solidFill>
                  <a:srgbClr val="1B2B44"/>
                </a:solidFill>
                <a:latin typeface="Open Sans 2"/>
                <a:ea typeface="Open Sans 2"/>
                <a:cs typeface="Open Sans 2"/>
                <a:sym typeface="Open Sans 2"/>
              </a:rPr>
              <a:t>Wha</a:t>
            </a:r>
            <a:r>
              <a:rPr lang="en-US" sz="2199" strike="noStrike" u="none">
                <a:solidFill>
                  <a:srgbClr val="1B2B44"/>
                </a:solidFill>
                <a:latin typeface="Open Sans 2"/>
                <a:ea typeface="Open Sans 2"/>
                <a:cs typeface="Open Sans 2"/>
                <a:sym typeface="Open Sans 2"/>
              </a:rPr>
              <a:t>t </a:t>
            </a:r>
            <a:r>
              <a:rPr lang="en-US" sz="2199" strike="noStrike" u="none">
                <a:solidFill>
                  <a:srgbClr val="1B2B44"/>
                </a:solidFill>
                <a:latin typeface="Open Sans 2"/>
                <a:ea typeface="Open Sans 2"/>
                <a:cs typeface="Open Sans 2"/>
                <a:sym typeface="Open Sans 2"/>
              </a:rPr>
              <a:t>am</a:t>
            </a:r>
            <a:r>
              <a:rPr lang="en-US" sz="2199" strike="noStrike" u="none">
                <a:solidFill>
                  <a:srgbClr val="1B2B44"/>
                </a:solidFill>
                <a:latin typeface="Open Sans 2"/>
                <a:ea typeface="Open Sans 2"/>
                <a:cs typeface="Open Sans 2"/>
                <a:sym typeface="Open Sans 2"/>
              </a:rPr>
              <a:t> </a:t>
            </a:r>
            <a:r>
              <a:rPr lang="en-US" sz="2199" strike="noStrike" u="none">
                <a:solidFill>
                  <a:srgbClr val="1B2B44"/>
                </a:solidFill>
                <a:latin typeface="Open Sans 2"/>
                <a:ea typeface="Open Sans 2"/>
                <a:cs typeface="Open Sans 2"/>
                <a:sym typeface="Open Sans 2"/>
              </a:rPr>
              <a:t>I feel</a:t>
            </a:r>
            <a:r>
              <a:rPr lang="en-US" sz="2199" strike="noStrike" u="none">
                <a:solidFill>
                  <a:srgbClr val="1B2B44"/>
                </a:solidFill>
                <a:latin typeface="Open Sans 2"/>
                <a:ea typeface="Open Sans 2"/>
                <a:cs typeface="Open Sans 2"/>
                <a:sym typeface="Open Sans 2"/>
              </a:rPr>
              <a:t>i</a:t>
            </a:r>
            <a:r>
              <a:rPr lang="en-US" sz="2199" strike="noStrike" u="none">
                <a:solidFill>
                  <a:srgbClr val="1B2B44"/>
                </a:solidFill>
                <a:latin typeface="Open Sans 2"/>
                <a:ea typeface="Open Sans 2"/>
                <a:cs typeface="Open Sans 2"/>
                <a:sym typeface="Open Sans 2"/>
              </a:rPr>
              <a:t>n</a:t>
            </a:r>
            <a:r>
              <a:rPr lang="en-US" sz="2199" strike="noStrike" u="none">
                <a:solidFill>
                  <a:srgbClr val="1B2B44"/>
                </a:solidFill>
                <a:latin typeface="Open Sans 2"/>
                <a:ea typeface="Open Sans 2"/>
                <a:cs typeface="Open Sans 2"/>
                <a:sym typeface="Open Sans 2"/>
              </a:rPr>
              <a:t>g</a:t>
            </a:r>
            <a:r>
              <a:rPr lang="en-US" sz="2199" strike="noStrike" u="none">
                <a:solidFill>
                  <a:srgbClr val="1B2B44"/>
                </a:solidFill>
                <a:latin typeface="Open Sans 2"/>
                <a:ea typeface="Open Sans 2"/>
                <a:cs typeface="Open Sans 2"/>
                <a:sym typeface="Open Sans 2"/>
              </a:rPr>
              <a:t>, </a:t>
            </a:r>
            <a:r>
              <a:rPr lang="en-US" sz="2199" strike="noStrike" u="none">
                <a:solidFill>
                  <a:srgbClr val="1B2B44"/>
                </a:solidFill>
                <a:latin typeface="Open Sans 2"/>
                <a:ea typeface="Open Sans 2"/>
                <a:cs typeface="Open Sans 2"/>
                <a:sym typeface="Open Sans 2"/>
              </a:rPr>
              <a:t>a</a:t>
            </a:r>
            <a:r>
              <a:rPr lang="en-US" sz="2199" strike="noStrike" u="none">
                <a:solidFill>
                  <a:srgbClr val="1B2B44"/>
                </a:solidFill>
                <a:latin typeface="Open Sans 2"/>
                <a:ea typeface="Open Sans 2"/>
                <a:cs typeface="Open Sans 2"/>
                <a:sym typeface="Open Sans 2"/>
              </a:rPr>
              <a:t>s</a:t>
            </a:r>
            <a:r>
              <a:rPr lang="en-US" sz="2199" strike="noStrike" u="none">
                <a:solidFill>
                  <a:srgbClr val="1B2B44"/>
                </a:solidFill>
                <a:latin typeface="Open Sans 2"/>
                <a:ea typeface="Open Sans 2"/>
                <a:cs typeface="Open Sans 2"/>
                <a:sym typeface="Open Sans 2"/>
              </a:rPr>
              <a:t>s</a:t>
            </a:r>
            <a:r>
              <a:rPr lang="en-US" sz="2199" strike="noStrike" u="none">
                <a:solidFill>
                  <a:srgbClr val="1B2B44"/>
                </a:solidFill>
                <a:latin typeface="Open Sans 2"/>
                <a:ea typeface="Open Sans 2"/>
                <a:cs typeface="Open Sans 2"/>
                <a:sym typeface="Open Sans 2"/>
              </a:rPr>
              <a:t>uming</a:t>
            </a:r>
            <a:r>
              <a:rPr lang="en-US" sz="2199" strike="noStrike" u="none">
                <a:solidFill>
                  <a:srgbClr val="1B2B44"/>
                </a:solidFill>
                <a:latin typeface="Open Sans 2"/>
                <a:ea typeface="Open Sans 2"/>
                <a:cs typeface="Open Sans 2"/>
                <a:sym typeface="Open Sans 2"/>
              </a:rPr>
              <a:t>, o</a:t>
            </a:r>
            <a:r>
              <a:rPr lang="en-US" sz="2199" strike="noStrike" u="none">
                <a:solidFill>
                  <a:srgbClr val="1B2B44"/>
                </a:solidFill>
                <a:latin typeface="Open Sans 2"/>
                <a:ea typeface="Open Sans 2"/>
                <a:cs typeface="Open Sans 2"/>
                <a:sym typeface="Open Sans 2"/>
              </a:rPr>
              <a:t>r</a:t>
            </a:r>
            <a:r>
              <a:rPr lang="en-US" sz="2199" strike="noStrike" u="none">
                <a:solidFill>
                  <a:srgbClr val="1B2B44"/>
                </a:solidFill>
                <a:latin typeface="Open Sans 2"/>
                <a:ea typeface="Open Sans 2"/>
                <a:cs typeface="Open Sans 2"/>
                <a:sym typeface="Open Sans 2"/>
              </a:rPr>
              <a:t> </a:t>
            </a:r>
            <a:r>
              <a:rPr lang="en-US" sz="2199" strike="noStrike" u="none">
                <a:solidFill>
                  <a:srgbClr val="1B2B44"/>
                </a:solidFill>
                <a:latin typeface="Open Sans 2"/>
                <a:ea typeface="Open Sans 2"/>
                <a:cs typeface="Open Sans 2"/>
                <a:sym typeface="Open Sans 2"/>
              </a:rPr>
              <a:t>re</a:t>
            </a:r>
            <a:r>
              <a:rPr lang="en-US" sz="2199" strike="noStrike" u="none">
                <a:solidFill>
                  <a:srgbClr val="1B2B44"/>
                </a:solidFill>
                <a:latin typeface="Open Sans 2"/>
                <a:ea typeface="Open Sans 2"/>
                <a:cs typeface="Open Sans 2"/>
                <a:sym typeface="Open Sans 2"/>
              </a:rPr>
              <a:t>a</a:t>
            </a:r>
            <a:r>
              <a:rPr lang="en-US" sz="2199" strike="noStrike" u="none">
                <a:solidFill>
                  <a:srgbClr val="1B2B44"/>
                </a:solidFill>
                <a:latin typeface="Open Sans 2"/>
                <a:ea typeface="Open Sans 2"/>
                <a:cs typeface="Open Sans 2"/>
                <a:sym typeface="Open Sans 2"/>
              </a:rPr>
              <a:t>cti</a:t>
            </a:r>
            <a:r>
              <a:rPr lang="en-US" sz="2199" strike="noStrike" u="none">
                <a:solidFill>
                  <a:srgbClr val="1B2B44"/>
                </a:solidFill>
                <a:latin typeface="Open Sans 2"/>
                <a:ea typeface="Open Sans 2"/>
                <a:cs typeface="Open Sans 2"/>
                <a:sym typeface="Open Sans 2"/>
              </a:rPr>
              <a:t>n</a:t>
            </a:r>
            <a:r>
              <a:rPr lang="en-US" sz="2199" strike="noStrike" u="none">
                <a:solidFill>
                  <a:srgbClr val="1B2B44"/>
                </a:solidFill>
                <a:latin typeface="Open Sans 2"/>
                <a:ea typeface="Open Sans 2"/>
                <a:cs typeface="Open Sans 2"/>
                <a:sym typeface="Open Sans 2"/>
              </a:rPr>
              <a:t>g</a:t>
            </a:r>
            <a:r>
              <a:rPr lang="en-US" sz="2199" strike="noStrike" u="none">
                <a:solidFill>
                  <a:srgbClr val="1B2B44"/>
                </a:solidFill>
                <a:latin typeface="Open Sans 2"/>
                <a:ea typeface="Open Sans 2"/>
                <a:cs typeface="Open Sans 2"/>
                <a:sym typeface="Open Sans 2"/>
              </a:rPr>
              <a:t> </a:t>
            </a:r>
            <a:r>
              <a:rPr lang="en-US" sz="2199" strike="noStrike" u="none">
                <a:solidFill>
                  <a:srgbClr val="1B2B44"/>
                </a:solidFill>
                <a:latin typeface="Open Sans 2"/>
                <a:ea typeface="Open Sans 2"/>
                <a:cs typeface="Open Sans 2"/>
                <a:sym typeface="Open Sans 2"/>
              </a:rPr>
              <a:t>t</a:t>
            </a:r>
            <a:r>
              <a:rPr lang="en-US" sz="2199" strike="noStrike" u="none">
                <a:solidFill>
                  <a:srgbClr val="1B2B44"/>
                </a:solidFill>
                <a:latin typeface="Open Sans 2"/>
                <a:ea typeface="Open Sans 2"/>
                <a:cs typeface="Open Sans 2"/>
                <a:sym typeface="Open Sans 2"/>
              </a:rPr>
              <a:t>o</a:t>
            </a:r>
            <a:r>
              <a:rPr lang="en-US" sz="2199" strike="noStrike" u="none">
                <a:solidFill>
                  <a:srgbClr val="1B2B44"/>
                </a:solidFill>
                <a:latin typeface="Open Sans 2"/>
                <a:ea typeface="Open Sans 2"/>
                <a:cs typeface="Open Sans 2"/>
                <a:sym typeface="Open Sans 2"/>
              </a:rPr>
              <a:t>?</a:t>
            </a:r>
          </a:p>
          <a:p>
            <a:pPr algn="l" marL="0" indent="0" lvl="0">
              <a:lnSpc>
                <a:spcPts val="2639"/>
              </a:lnSpc>
              <a:spcBef>
                <a:spcPct val="0"/>
              </a:spcBef>
            </a:pPr>
          </a:p>
        </p:txBody>
      </p:sp>
      <p:sp>
        <p:nvSpPr>
          <p:cNvPr name="TextBox 29" id="29"/>
          <p:cNvSpPr txBox="true"/>
          <p:nvPr/>
        </p:nvSpPr>
        <p:spPr>
          <a:xfrm rot="0">
            <a:off x="3905250" y="4769168"/>
            <a:ext cx="8572500" cy="4819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3600"/>
              </a:lnSpc>
              <a:spcBef>
                <a:spcPct val="0"/>
              </a:spcBef>
            </a:pPr>
            <a:r>
              <a:rPr lang="en-US" b="true" sz="3600">
                <a:solidFill>
                  <a:srgbClr val="1B2B44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Nam</a:t>
            </a:r>
            <a:r>
              <a:rPr lang="en-US" b="true" sz="3600" strike="noStrike" u="none">
                <a:solidFill>
                  <a:srgbClr val="1B2B44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e</a:t>
            </a:r>
          </a:p>
        </p:txBody>
      </p:sp>
      <p:sp>
        <p:nvSpPr>
          <p:cNvPr name="TextBox 30" id="30"/>
          <p:cNvSpPr txBox="true"/>
          <p:nvPr/>
        </p:nvSpPr>
        <p:spPr>
          <a:xfrm rot="0">
            <a:off x="3905250" y="5191125"/>
            <a:ext cx="8572500" cy="3333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2639"/>
              </a:lnSpc>
              <a:spcBef>
                <a:spcPct val="0"/>
              </a:spcBef>
            </a:pPr>
            <a:r>
              <a:rPr lang="en-US" sz="2199">
                <a:solidFill>
                  <a:srgbClr val="1B2B44"/>
                </a:solidFill>
                <a:latin typeface="Open Sans 2"/>
                <a:ea typeface="Open Sans 2"/>
                <a:cs typeface="Open Sans 2"/>
                <a:sym typeface="Open Sans 2"/>
              </a:rPr>
              <a:t>W</a:t>
            </a:r>
            <a:r>
              <a:rPr lang="en-US" sz="2199" strike="noStrike" u="none">
                <a:solidFill>
                  <a:srgbClr val="1B2B44"/>
                </a:solidFill>
                <a:latin typeface="Open Sans 2"/>
                <a:ea typeface="Open Sans 2"/>
                <a:cs typeface="Open Sans 2"/>
                <a:sym typeface="Open Sans 2"/>
              </a:rPr>
              <a:t>h</a:t>
            </a:r>
            <a:r>
              <a:rPr lang="en-US" sz="2199" strike="noStrike" u="none">
                <a:solidFill>
                  <a:srgbClr val="1B2B44"/>
                </a:solidFill>
                <a:latin typeface="Open Sans 2"/>
                <a:ea typeface="Open Sans 2"/>
                <a:cs typeface="Open Sans 2"/>
                <a:sym typeface="Open Sans 2"/>
              </a:rPr>
              <a:t>at l</a:t>
            </a:r>
            <a:r>
              <a:rPr lang="en-US" sz="2199" strike="noStrike" u="none">
                <a:solidFill>
                  <a:srgbClr val="1B2B44"/>
                </a:solidFill>
                <a:latin typeface="Open Sans 2"/>
                <a:ea typeface="Open Sans 2"/>
                <a:cs typeface="Open Sans 2"/>
                <a:sym typeface="Open Sans 2"/>
              </a:rPr>
              <a:t>e</a:t>
            </a:r>
            <a:r>
              <a:rPr lang="en-US" sz="2199" strike="noStrike" u="none">
                <a:solidFill>
                  <a:srgbClr val="1B2B44"/>
                </a:solidFill>
                <a:latin typeface="Open Sans 2"/>
                <a:ea typeface="Open Sans 2"/>
                <a:cs typeface="Open Sans 2"/>
                <a:sym typeface="Open Sans 2"/>
              </a:rPr>
              <a:t>ns</a:t>
            </a:r>
            <a:r>
              <a:rPr lang="en-US" sz="2199" strike="noStrike" u="none">
                <a:solidFill>
                  <a:srgbClr val="1B2B44"/>
                </a:solidFill>
                <a:latin typeface="Open Sans 2"/>
                <a:ea typeface="Open Sans 2"/>
                <a:cs typeface="Open Sans 2"/>
                <a:sym typeface="Open Sans 2"/>
              </a:rPr>
              <a:t> or s</a:t>
            </a:r>
            <a:r>
              <a:rPr lang="en-US" sz="2199" strike="noStrike" u="none">
                <a:solidFill>
                  <a:srgbClr val="1B2B44"/>
                </a:solidFill>
                <a:latin typeface="Open Sans 2"/>
                <a:ea typeface="Open Sans 2"/>
                <a:cs typeface="Open Sans 2"/>
                <a:sym typeface="Open Sans 2"/>
              </a:rPr>
              <a:t>t</a:t>
            </a:r>
            <a:r>
              <a:rPr lang="en-US" sz="2199" strike="noStrike" u="none">
                <a:solidFill>
                  <a:srgbClr val="1B2B44"/>
                </a:solidFill>
                <a:latin typeface="Open Sans 2"/>
                <a:ea typeface="Open Sans 2"/>
                <a:cs typeface="Open Sans 2"/>
                <a:sym typeface="Open Sans 2"/>
              </a:rPr>
              <a:t>or</a:t>
            </a:r>
            <a:r>
              <a:rPr lang="en-US" sz="2199" strike="noStrike" u="none">
                <a:solidFill>
                  <a:srgbClr val="1B2B44"/>
                </a:solidFill>
                <a:latin typeface="Open Sans 2"/>
                <a:ea typeface="Open Sans 2"/>
                <a:cs typeface="Open Sans 2"/>
                <a:sym typeface="Open Sans 2"/>
              </a:rPr>
              <a:t>y</a:t>
            </a:r>
            <a:r>
              <a:rPr lang="en-US" sz="2199" strike="noStrike" u="none">
                <a:solidFill>
                  <a:srgbClr val="1B2B44"/>
                </a:solidFill>
                <a:latin typeface="Open Sans 2"/>
                <a:ea typeface="Open Sans 2"/>
                <a:cs typeface="Open Sans 2"/>
                <a:sym typeface="Open Sans 2"/>
              </a:rPr>
              <a:t> </a:t>
            </a:r>
            <a:r>
              <a:rPr lang="en-US" sz="2199" strike="noStrike" u="none">
                <a:solidFill>
                  <a:srgbClr val="1B2B44"/>
                </a:solidFill>
                <a:latin typeface="Open Sans 2"/>
                <a:ea typeface="Open Sans 2"/>
                <a:cs typeface="Open Sans 2"/>
                <a:sym typeface="Open Sans 2"/>
              </a:rPr>
              <a:t>m</a:t>
            </a:r>
            <a:r>
              <a:rPr lang="en-US" sz="2199" strike="noStrike" u="none">
                <a:solidFill>
                  <a:srgbClr val="1B2B44"/>
                </a:solidFill>
                <a:latin typeface="Open Sans 2"/>
                <a:ea typeface="Open Sans 2"/>
                <a:cs typeface="Open Sans 2"/>
                <a:sym typeface="Open Sans 2"/>
              </a:rPr>
              <a:t>i</a:t>
            </a:r>
            <a:r>
              <a:rPr lang="en-US" sz="2199" strike="noStrike" u="none">
                <a:solidFill>
                  <a:srgbClr val="1B2B44"/>
                </a:solidFill>
                <a:latin typeface="Open Sans 2"/>
                <a:ea typeface="Open Sans 2"/>
                <a:cs typeface="Open Sans 2"/>
                <a:sym typeface="Open Sans 2"/>
              </a:rPr>
              <a:t>gh</a:t>
            </a:r>
            <a:r>
              <a:rPr lang="en-US" sz="2199" strike="noStrike" u="none">
                <a:solidFill>
                  <a:srgbClr val="1B2B44"/>
                </a:solidFill>
                <a:latin typeface="Open Sans 2"/>
                <a:ea typeface="Open Sans 2"/>
                <a:cs typeface="Open Sans 2"/>
                <a:sym typeface="Open Sans 2"/>
              </a:rPr>
              <a:t>t b</a:t>
            </a:r>
            <a:r>
              <a:rPr lang="en-US" sz="2199" strike="noStrike" u="none">
                <a:solidFill>
                  <a:srgbClr val="1B2B44"/>
                </a:solidFill>
                <a:latin typeface="Open Sans 2"/>
                <a:ea typeface="Open Sans 2"/>
                <a:cs typeface="Open Sans 2"/>
                <a:sym typeface="Open Sans 2"/>
              </a:rPr>
              <a:t>e</a:t>
            </a:r>
            <a:r>
              <a:rPr lang="en-US" sz="2199" strike="noStrike" u="none">
                <a:solidFill>
                  <a:srgbClr val="1B2B44"/>
                </a:solidFill>
                <a:latin typeface="Open Sans 2"/>
                <a:ea typeface="Open Sans 2"/>
                <a:cs typeface="Open Sans 2"/>
                <a:sym typeface="Open Sans 2"/>
              </a:rPr>
              <a:t> </a:t>
            </a:r>
            <a:r>
              <a:rPr lang="en-US" sz="2199" strike="noStrike" u="none">
                <a:solidFill>
                  <a:srgbClr val="1B2B44"/>
                </a:solidFill>
                <a:latin typeface="Open Sans 2"/>
                <a:ea typeface="Open Sans 2"/>
                <a:cs typeface="Open Sans 2"/>
                <a:sym typeface="Open Sans 2"/>
              </a:rPr>
              <a:t>sh</a:t>
            </a:r>
            <a:r>
              <a:rPr lang="en-US" sz="2199" strike="noStrike" u="none">
                <a:solidFill>
                  <a:srgbClr val="1B2B44"/>
                </a:solidFill>
                <a:latin typeface="Open Sans 2"/>
                <a:ea typeface="Open Sans 2"/>
                <a:cs typeface="Open Sans 2"/>
                <a:sym typeface="Open Sans 2"/>
              </a:rPr>
              <a:t>a</a:t>
            </a:r>
            <a:r>
              <a:rPr lang="en-US" sz="2199" strike="noStrike" u="none">
                <a:solidFill>
                  <a:srgbClr val="1B2B44"/>
                </a:solidFill>
                <a:latin typeface="Open Sans 2"/>
                <a:ea typeface="Open Sans 2"/>
                <a:cs typeface="Open Sans 2"/>
                <a:sym typeface="Open Sans 2"/>
              </a:rPr>
              <a:t>pi</a:t>
            </a:r>
            <a:r>
              <a:rPr lang="en-US" sz="2199" strike="noStrike" u="none">
                <a:solidFill>
                  <a:srgbClr val="1B2B44"/>
                </a:solidFill>
                <a:latin typeface="Open Sans 2"/>
                <a:ea typeface="Open Sans 2"/>
                <a:cs typeface="Open Sans 2"/>
                <a:sym typeface="Open Sans 2"/>
              </a:rPr>
              <a:t>n</a:t>
            </a:r>
            <a:r>
              <a:rPr lang="en-US" sz="2199" strike="noStrike" u="none">
                <a:solidFill>
                  <a:srgbClr val="1B2B44"/>
                </a:solidFill>
                <a:latin typeface="Open Sans 2"/>
                <a:ea typeface="Open Sans 2"/>
                <a:cs typeface="Open Sans 2"/>
                <a:sym typeface="Open Sans 2"/>
              </a:rPr>
              <a:t>g thi</a:t>
            </a:r>
            <a:r>
              <a:rPr lang="en-US" sz="2199" strike="noStrike" u="none">
                <a:solidFill>
                  <a:srgbClr val="1B2B44"/>
                </a:solidFill>
                <a:latin typeface="Open Sans 2"/>
                <a:ea typeface="Open Sans 2"/>
                <a:cs typeface="Open Sans 2"/>
                <a:sym typeface="Open Sans 2"/>
              </a:rPr>
              <a:t>s</a:t>
            </a:r>
            <a:r>
              <a:rPr lang="en-US" sz="2199" strike="noStrike" u="none">
                <a:solidFill>
                  <a:srgbClr val="1B2B44"/>
                </a:solidFill>
                <a:latin typeface="Open Sans 2"/>
                <a:ea typeface="Open Sans 2"/>
                <a:cs typeface="Open Sans 2"/>
                <a:sym typeface="Open Sans 2"/>
              </a:rPr>
              <a:t>?</a:t>
            </a:r>
          </a:p>
        </p:txBody>
      </p:sp>
      <p:sp>
        <p:nvSpPr>
          <p:cNvPr name="TextBox 31" id="31"/>
          <p:cNvSpPr txBox="true"/>
          <p:nvPr/>
        </p:nvSpPr>
        <p:spPr>
          <a:xfrm rot="0">
            <a:off x="3905250" y="6137910"/>
            <a:ext cx="8572500" cy="4819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3600"/>
              </a:lnSpc>
              <a:spcBef>
                <a:spcPct val="0"/>
              </a:spcBef>
            </a:pPr>
            <a:r>
              <a:rPr lang="en-US" b="true" sz="3600">
                <a:solidFill>
                  <a:srgbClr val="1B2B44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Choose</a:t>
            </a:r>
          </a:p>
        </p:txBody>
      </p:sp>
      <p:sp>
        <p:nvSpPr>
          <p:cNvPr name="TextBox 32" id="32"/>
          <p:cNvSpPr txBox="true"/>
          <p:nvPr/>
        </p:nvSpPr>
        <p:spPr>
          <a:xfrm rot="0">
            <a:off x="3905250" y="6619875"/>
            <a:ext cx="8572500" cy="3333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2639"/>
              </a:lnSpc>
              <a:spcBef>
                <a:spcPct val="0"/>
              </a:spcBef>
            </a:pPr>
            <a:r>
              <a:rPr lang="en-US" sz="2199">
                <a:solidFill>
                  <a:srgbClr val="1B2B44"/>
                </a:solidFill>
                <a:latin typeface="Open Sans 2"/>
                <a:ea typeface="Open Sans 2"/>
                <a:cs typeface="Open Sans 2"/>
                <a:sym typeface="Open Sans 2"/>
              </a:rPr>
              <a:t>Wh</a:t>
            </a:r>
            <a:r>
              <a:rPr lang="en-US" sz="2199" strike="noStrike" u="none">
                <a:solidFill>
                  <a:srgbClr val="1B2B44"/>
                </a:solidFill>
                <a:latin typeface="Open Sans 2"/>
                <a:ea typeface="Open Sans 2"/>
                <a:cs typeface="Open Sans 2"/>
                <a:sym typeface="Open Sans 2"/>
              </a:rPr>
              <a:t>a</a:t>
            </a:r>
            <a:r>
              <a:rPr lang="en-US" sz="2199" strike="noStrike" u="none">
                <a:solidFill>
                  <a:srgbClr val="1B2B44"/>
                </a:solidFill>
                <a:latin typeface="Open Sans 2"/>
                <a:ea typeface="Open Sans 2"/>
                <a:cs typeface="Open Sans 2"/>
                <a:sym typeface="Open Sans 2"/>
              </a:rPr>
              <a:t>t respons</a:t>
            </a:r>
            <a:r>
              <a:rPr lang="en-US" sz="2199" strike="noStrike" u="none">
                <a:solidFill>
                  <a:srgbClr val="1B2B44"/>
                </a:solidFill>
                <a:latin typeface="Open Sans 2"/>
                <a:ea typeface="Open Sans 2"/>
                <a:cs typeface="Open Sans 2"/>
                <a:sym typeface="Open Sans 2"/>
              </a:rPr>
              <a:t>e </a:t>
            </a:r>
            <a:r>
              <a:rPr lang="en-US" sz="2199" strike="noStrike" u="none">
                <a:solidFill>
                  <a:srgbClr val="1B2B44"/>
                </a:solidFill>
                <a:latin typeface="Open Sans 2"/>
                <a:ea typeface="Open Sans 2"/>
                <a:cs typeface="Open Sans 2"/>
                <a:sym typeface="Open Sans 2"/>
              </a:rPr>
              <a:t>r</a:t>
            </a:r>
            <a:r>
              <a:rPr lang="en-US" sz="2199" strike="noStrike" u="none">
                <a:solidFill>
                  <a:srgbClr val="1B2B44"/>
                </a:solidFill>
                <a:latin typeface="Open Sans 2"/>
                <a:ea typeface="Open Sans 2"/>
                <a:cs typeface="Open Sans 2"/>
                <a:sym typeface="Open Sans 2"/>
              </a:rPr>
              <a:t>e</a:t>
            </a:r>
            <a:r>
              <a:rPr lang="en-US" sz="2199" strike="noStrike" u="none">
                <a:solidFill>
                  <a:srgbClr val="1B2B44"/>
                </a:solidFill>
                <a:latin typeface="Open Sans 2"/>
                <a:ea typeface="Open Sans 2"/>
                <a:cs typeface="Open Sans 2"/>
                <a:sym typeface="Open Sans 2"/>
              </a:rPr>
              <a:t>fl</a:t>
            </a:r>
            <a:r>
              <a:rPr lang="en-US" sz="2199" strike="noStrike" u="none">
                <a:solidFill>
                  <a:srgbClr val="1B2B44"/>
                </a:solidFill>
                <a:latin typeface="Open Sans 2"/>
                <a:ea typeface="Open Sans 2"/>
                <a:cs typeface="Open Sans 2"/>
                <a:sym typeface="Open Sans 2"/>
              </a:rPr>
              <a:t>e</a:t>
            </a:r>
            <a:r>
              <a:rPr lang="en-US" sz="2199" strike="noStrike" u="none">
                <a:solidFill>
                  <a:srgbClr val="1B2B44"/>
                </a:solidFill>
                <a:latin typeface="Open Sans 2"/>
                <a:ea typeface="Open Sans 2"/>
                <a:cs typeface="Open Sans 2"/>
                <a:sym typeface="Open Sans 2"/>
              </a:rPr>
              <a:t>c</a:t>
            </a:r>
            <a:r>
              <a:rPr lang="en-US" sz="2199" strike="noStrike" u="none">
                <a:solidFill>
                  <a:srgbClr val="1B2B44"/>
                </a:solidFill>
                <a:latin typeface="Open Sans 2"/>
                <a:ea typeface="Open Sans 2"/>
                <a:cs typeface="Open Sans 2"/>
                <a:sym typeface="Open Sans 2"/>
              </a:rPr>
              <a:t>t</a:t>
            </a:r>
            <a:r>
              <a:rPr lang="en-US" sz="2199" strike="noStrike" u="none">
                <a:solidFill>
                  <a:srgbClr val="1B2B44"/>
                </a:solidFill>
                <a:latin typeface="Open Sans 2"/>
                <a:ea typeface="Open Sans 2"/>
                <a:cs typeface="Open Sans 2"/>
                <a:sym typeface="Open Sans 2"/>
              </a:rPr>
              <a:t>s</a:t>
            </a:r>
            <a:r>
              <a:rPr lang="en-US" sz="2199" strike="noStrike" u="none">
                <a:solidFill>
                  <a:srgbClr val="1B2B44"/>
                </a:solidFill>
                <a:latin typeface="Open Sans 2"/>
                <a:ea typeface="Open Sans 2"/>
                <a:cs typeface="Open Sans 2"/>
                <a:sym typeface="Open Sans 2"/>
              </a:rPr>
              <a:t> clar</a:t>
            </a:r>
            <a:r>
              <a:rPr lang="en-US" sz="2199" strike="noStrike" u="none">
                <a:solidFill>
                  <a:srgbClr val="1B2B44"/>
                </a:solidFill>
                <a:latin typeface="Open Sans 2"/>
                <a:ea typeface="Open Sans 2"/>
                <a:cs typeface="Open Sans 2"/>
                <a:sym typeface="Open Sans 2"/>
              </a:rPr>
              <a:t>ity</a:t>
            </a:r>
            <a:r>
              <a:rPr lang="en-US" sz="2199" strike="noStrike" u="none">
                <a:solidFill>
                  <a:srgbClr val="1B2B44"/>
                </a:solidFill>
                <a:latin typeface="Open Sans 2"/>
                <a:ea typeface="Open Sans 2"/>
                <a:cs typeface="Open Sans 2"/>
                <a:sym typeface="Open Sans 2"/>
              </a:rPr>
              <a:t> </a:t>
            </a:r>
            <a:r>
              <a:rPr lang="en-US" sz="2199" strike="noStrike" u="none">
                <a:solidFill>
                  <a:srgbClr val="1B2B44"/>
                </a:solidFill>
                <a:latin typeface="Open Sans 2"/>
                <a:ea typeface="Open Sans 2"/>
                <a:cs typeface="Open Sans 2"/>
                <a:sym typeface="Open Sans 2"/>
              </a:rPr>
              <a:t>in</a:t>
            </a:r>
            <a:r>
              <a:rPr lang="en-US" sz="2199" strike="noStrike" u="none">
                <a:solidFill>
                  <a:srgbClr val="1B2B44"/>
                </a:solidFill>
                <a:latin typeface="Open Sans 2"/>
                <a:ea typeface="Open Sans 2"/>
                <a:cs typeface="Open Sans 2"/>
                <a:sym typeface="Open Sans 2"/>
              </a:rPr>
              <a:t>stead o</a:t>
            </a:r>
            <a:r>
              <a:rPr lang="en-US" sz="2199" strike="noStrike" u="none">
                <a:solidFill>
                  <a:srgbClr val="1B2B44"/>
                </a:solidFill>
                <a:latin typeface="Open Sans 2"/>
                <a:ea typeface="Open Sans 2"/>
                <a:cs typeface="Open Sans 2"/>
                <a:sym typeface="Open Sans 2"/>
              </a:rPr>
              <a:t>f</a:t>
            </a:r>
            <a:r>
              <a:rPr lang="en-US" sz="2199" strike="noStrike" u="none">
                <a:solidFill>
                  <a:srgbClr val="1B2B44"/>
                </a:solidFill>
                <a:latin typeface="Open Sans 2"/>
                <a:ea typeface="Open Sans 2"/>
                <a:cs typeface="Open Sans 2"/>
                <a:sym typeface="Open Sans 2"/>
              </a:rPr>
              <a:t> au</a:t>
            </a:r>
            <a:r>
              <a:rPr lang="en-US" sz="2199" strike="noStrike" u="none">
                <a:solidFill>
                  <a:srgbClr val="1B2B44"/>
                </a:solidFill>
                <a:latin typeface="Open Sans 2"/>
                <a:ea typeface="Open Sans 2"/>
                <a:cs typeface="Open Sans 2"/>
                <a:sym typeface="Open Sans 2"/>
              </a:rPr>
              <a:t>topilot?</a:t>
            </a:r>
          </a:p>
        </p:txBody>
      </p:sp>
      <p:sp>
        <p:nvSpPr>
          <p:cNvPr name="TextBox 33" id="33"/>
          <p:cNvSpPr txBox="true"/>
          <p:nvPr/>
        </p:nvSpPr>
        <p:spPr>
          <a:xfrm rot="0">
            <a:off x="3905250" y="7629525"/>
            <a:ext cx="8572500" cy="4819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3600"/>
              </a:lnSpc>
              <a:spcBef>
                <a:spcPct val="0"/>
              </a:spcBef>
            </a:pPr>
            <a:r>
              <a:rPr lang="en-US" b="true" sz="3600" strike="noStrike" u="none">
                <a:solidFill>
                  <a:srgbClr val="1B2B44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Check</a:t>
            </a:r>
          </a:p>
        </p:txBody>
      </p:sp>
      <p:sp>
        <p:nvSpPr>
          <p:cNvPr name="TextBox 34" id="34"/>
          <p:cNvSpPr txBox="true"/>
          <p:nvPr/>
        </p:nvSpPr>
        <p:spPr>
          <a:xfrm rot="0">
            <a:off x="3905250" y="8048625"/>
            <a:ext cx="8572500" cy="6667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2639"/>
              </a:lnSpc>
              <a:spcBef>
                <a:spcPct val="0"/>
              </a:spcBef>
            </a:pPr>
            <a:r>
              <a:rPr lang="en-US" sz="2199">
                <a:solidFill>
                  <a:srgbClr val="1B2B44"/>
                </a:solidFill>
                <a:latin typeface="Open Sans 2"/>
                <a:ea typeface="Open Sans 2"/>
                <a:cs typeface="Open Sans 2"/>
                <a:sym typeface="Open Sans 2"/>
              </a:rPr>
              <a:t>Did t</a:t>
            </a:r>
            <a:r>
              <a:rPr lang="en-US" sz="2199" strike="noStrike" u="none">
                <a:solidFill>
                  <a:srgbClr val="1B2B44"/>
                </a:solidFill>
                <a:latin typeface="Open Sans 2"/>
                <a:ea typeface="Open Sans 2"/>
                <a:cs typeface="Open Sans 2"/>
                <a:sym typeface="Open Sans 2"/>
              </a:rPr>
              <a:t>h</a:t>
            </a:r>
            <a:r>
              <a:rPr lang="en-US" sz="2199" strike="noStrike" u="none">
                <a:solidFill>
                  <a:srgbClr val="1B2B44"/>
                </a:solidFill>
                <a:latin typeface="Open Sans 2"/>
                <a:ea typeface="Open Sans 2"/>
                <a:cs typeface="Open Sans 2"/>
                <a:sym typeface="Open Sans 2"/>
              </a:rPr>
              <a:t>is r</a:t>
            </a:r>
            <a:r>
              <a:rPr lang="en-US" sz="2199" strike="noStrike" u="none">
                <a:solidFill>
                  <a:srgbClr val="1B2B44"/>
                </a:solidFill>
                <a:latin typeface="Open Sans 2"/>
                <a:ea typeface="Open Sans 2"/>
                <a:cs typeface="Open Sans 2"/>
                <a:sym typeface="Open Sans 2"/>
              </a:rPr>
              <a:t>e</a:t>
            </a:r>
            <a:r>
              <a:rPr lang="en-US" sz="2199" strike="noStrike" u="none">
                <a:solidFill>
                  <a:srgbClr val="1B2B44"/>
                </a:solidFill>
                <a:latin typeface="Open Sans 2"/>
                <a:ea typeface="Open Sans 2"/>
                <a:cs typeface="Open Sans 2"/>
                <a:sym typeface="Open Sans 2"/>
              </a:rPr>
              <a:t>sponse</a:t>
            </a:r>
            <a:r>
              <a:rPr lang="en-US" sz="2199" strike="noStrike" u="none">
                <a:solidFill>
                  <a:srgbClr val="1B2B44"/>
                </a:solidFill>
                <a:latin typeface="Open Sans 2"/>
                <a:ea typeface="Open Sans 2"/>
                <a:cs typeface="Open Sans 2"/>
                <a:sym typeface="Open Sans 2"/>
              </a:rPr>
              <a:t> </a:t>
            </a:r>
            <a:r>
              <a:rPr lang="en-US" sz="2199" strike="noStrike" u="none">
                <a:solidFill>
                  <a:srgbClr val="1B2B44"/>
                </a:solidFill>
                <a:latin typeface="Open Sans 2"/>
                <a:ea typeface="Open Sans 2"/>
                <a:cs typeface="Open Sans 2"/>
                <a:sym typeface="Open Sans 2"/>
              </a:rPr>
              <a:t>al</a:t>
            </a:r>
            <a:r>
              <a:rPr lang="en-US" sz="2199" strike="noStrike" u="none">
                <a:solidFill>
                  <a:srgbClr val="1B2B44"/>
                </a:solidFill>
                <a:latin typeface="Open Sans 2"/>
                <a:ea typeface="Open Sans 2"/>
                <a:cs typeface="Open Sans 2"/>
                <a:sym typeface="Open Sans 2"/>
              </a:rPr>
              <a:t>i</a:t>
            </a:r>
            <a:r>
              <a:rPr lang="en-US" sz="2199" strike="noStrike" u="none">
                <a:solidFill>
                  <a:srgbClr val="1B2B44"/>
                </a:solidFill>
                <a:latin typeface="Open Sans 2"/>
                <a:ea typeface="Open Sans 2"/>
                <a:cs typeface="Open Sans 2"/>
                <a:sym typeface="Open Sans 2"/>
              </a:rPr>
              <a:t>g</a:t>
            </a:r>
            <a:r>
              <a:rPr lang="en-US" sz="2199" strike="noStrike" u="none">
                <a:solidFill>
                  <a:srgbClr val="1B2B44"/>
                </a:solidFill>
                <a:latin typeface="Open Sans 2"/>
                <a:ea typeface="Open Sans 2"/>
                <a:cs typeface="Open Sans 2"/>
                <a:sym typeface="Open Sans 2"/>
              </a:rPr>
              <a:t>n </a:t>
            </a:r>
            <a:r>
              <a:rPr lang="en-US" sz="2199" strike="noStrike" u="none">
                <a:solidFill>
                  <a:srgbClr val="1B2B44"/>
                </a:solidFill>
                <a:latin typeface="Open Sans 2"/>
                <a:ea typeface="Open Sans 2"/>
                <a:cs typeface="Open Sans 2"/>
                <a:sym typeface="Open Sans 2"/>
              </a:rPr>
              <a:t>with my</a:t>
            </a:r>
            <a:r>
              <a:rPr lang="en-US" sz="2199" strike="noStrike" u="none">
                <a:solidFill>
                  <a:srgbClr val="1B2B44"/>
                </a:solidFill>
                <a:latin typeface="Open Sans 2"/>
                <a:ea typeface="Open Sans 2"/>
                <a:cs typeface="Open Sans 2"/>
                <a:sym typeface="Open Sans 2"/>
              </a:rPr>
              <a:t> </a:t>
            </a:r>
            <a:r>
              <a:rPr lang="en-US" sz="2199" strike="noStrike" u="none">
                <a:solidFill>
                  <a:srgbClr val="1B2B44"/>
                </a:solidFill>
                <a:latin typeface="Open Sans 2"/>
                <a:ea typeface="Open Sans 2"/>
                <a:cs typeface="Open Sans 2"/>
                <a:sym typeface="Open Sans 2"/>
              </a:rPr>
              <a:t>values,</a:t>
            </a:r>
            <a:r>
              <a:rPr lang="en-US" sz="2199" strike="noStrike" u="none">
                <a:solidFill>
                  <a:srgbClr val="1B2B44"/>
                </a:solidFill>
                <a:latin typeface="Open Sans 2"/>
                <a:ea typeface="Open Sans 2"/>
                <a:cs typeface="Open Sans 2"/>
                <a:sym typeface="Open Sans 2"/>
              </a:rPr>
              <a:t> </a:t>
            </a:r>
            <a:r>
              <a:rPr lang="en-US" sz="2199" strike="noStrike" u="none">
                <a:solidFill>
                  <a:srgbClr val="1B2B44"/>
                </a:solidFill>
                <a:latin typeface="Open Sans 2"/>
                <a:ea typeface="Open Sans 2"/>
                <a:cs typeface="Open Sans 2"/>
                <a:sym typeface="Open Sans 2"/>
              </a:rPr>
              <a:t>capac</a:t>
            </a:r>
            <a:r>
              <a:rPr lang="en-US" sz="2199" strike="noStrike" u="none">
                <a:solidFill>
                  <a:srgbClr val="1B2B44"/>
                </a:solidFill>
                <a:latin typeface="Open Sans 2"/>
                <a:ea typeface="Open Sans 2"/>
                <a:cs typeface="Open Sans 2"/>
                <a:sym typeface="Open Sans 2"/>
              </a:rPr>
              <a:t>it</a:t>
            </a:r>
            <a:r>
              <a:rPr lang="en-US" sz="2199" strike="noStrike" u="none">
                <a:solidFill>
                  <a:srgbClr val="1B2B44"/>
                </a:solidFill>
                <a:latin typeface="Open Sans 2"/>
                <a:ea typeface="Open Sans 2"/>
                <a:cs typeface="Open Sans 2"/>
                <a:sym typeface="Open Sans 2"/>
              </a:rPr>
              <a:t>y,</a:t>
            </a:r>
            <a:r>
              <a:rPr lang="en-US" sz="2199" strike="noStrike" u="none">
                <a:solidFill>
                  <a:srgbClr val="1B2B44"/>
                </a:solidFill>
                <a:latin typeface="Open Sans 2"/>
                <a:ea typeface="Open Sans 2"/>
                <a:cs typeface="Open Sans 2"/>
                <a:sym typeface="Open Sans 2"/>
              </a:rPr>
              <a:t> and </a:t>
            </a:r>
            <a:r>
              <a:rPr lang="en-US" sz="2199" strike="noStrike" u="none">
                <a:solidFill>
                  <a:srgbClr val="1B2B44"/>
                </a:solidFill>
                <a:latin typeface="Open Sans 2"/>
                <a:ea typeface="Open Sans 2"/>
                <a:cs typeface="Open Sans 2"/>
                <a:sym typeface="Open Sans 2"/>
              </a:rPr>
              <a:t>boun</a:t>
            </a:r>
            <a:r>
              <a:rPr lang="en-US" sz="2199" strike="noStrike" u="none">
                <a:solidFill>
                  <a:srgbClr val="1B2B44"/>
                </a:solidFill>
                <a:latin typeface="Open Sans 2"/>
                <a:ea typeface="Open Sans 2"/>
                <a:cs typeface="Open Sans 2"/>
                <a:sym typeface="Open Sans 2"/>
              </a:rPr>
              <a:t>d</a:t>
            </a:r>
            <a:r>
              <a:rPr lang="en-US" sz="2199" strike="noStrike" u="none">
                <a:solidFill>
                  <a:srgbClr val="1B2B44"/>
                </a:solidFill>
                <a:latin typeface="Open Sans 2"/>
                <a:ea typeface="Open Sans 2"/>
                <a:cs typeface="Open Sans 2"/>
                <a:sym typeface="Open Sans 2"/>
              </a:rPr>
              <a:t>ary</a:t>
            </a:r>
            <a:r>
              <a:rPr lang="en-US" sz="2199" strike="noStrike" u="none">
                <a:solidFill>
                  <a:srgbClr val="1B2B44"/>
                </a:solidFill>
                <a:latin typeface="Open Sans 2"/>
                <a:ea typeface="Open Sans 2"/>
                <a:cs typeface="Open Sans 2"/>
                <a:sym typeface="Open Sans 2"/>
              </a:rPr>
              <a:t>?</a:t>
            </a:r>
          </a:p>
          <a:p>
            <a:pPr algn="l" marL="0" indent="0" lvl="0">
              <a:lnSpc>
                <a:spcPts val="2639"/>
              </a:lnSpc>
              <a:spcBef>
                <a:spcPct val="0"/>
              </a:spcBef>
            </a:pPr>
          </a:p>
        </p:txBody>
      </p:sp>
      <p:sp>
        <p:nvSpPr>
          <p:cNvPr name="TextBox 35" id="35"/>
          <p:cNvSpPr txBox="true"/>
          <p:nvPr/>
        </p:nvSpPr>
        <p:spPr>
          <a:xfrm rot="0">
            <a:off x="3366336" y="8858250"/>
            <a:ext cx="11430000" cy="3517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2599"/>
              </a:lnSpc>
              <a:spcBef>
                <a:spcPct val="0"/>
              </a:spcBef>
            </a:pPr>
            <a:r>
              <a:rPr lang="en-US" sz="2599" strike="noStrike" u="none">
                <a:solidFill>
                  <a:srgbClr val="1B2B44"/>
                </a:solidFill>
                <a:latin typeface="Poppins"/>
                <a:ea typeface="Poppins"/>
                <a:cs typeface="Poppins"/>
                <a:sym typeface="Poppins"/>
              </a:rPr>
              <a:t>This loop repeats — building awareness one cycle at a time.</a:t>
            </a:r>
          </a:p>
        </p:txBody>
      </p:sp>
    </p:spTree>
  </p:cSld>
  <p:clrMapOvr>
    <a:masterClrMapping/>
  </p:clrMapOvr>
</p:sld>
</file>

<file path=ppt/slides/slide2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6F7E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381000" y="381000"/>
            <a:ext cx="17526000" cy="9525000"/>
            <a:chOff x="0" y="0"/>
            <a:chExt cx="23368000" cy="12700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3368000" cy="12700000"/>
            </a:xfrm>
            <a:custGeom>
              <a:avLst/>
              <a:gdLst/>
              <a:ahLst/>
              <a:cxnLst/>
              <a:rect r="r" b="b" t="t" l="l"/>
              <a:pathLst>
                <a:path h="12700000" w="23368000">
                  <a:moveTo>
                    <a:pt x="1270000" y="0"/>
                  </a:moveTo>
                  <a:lnTo>
                    <a:pt x="22098000" y="0"/>
                  </a:lnTo>
                  <a:cubicBezTo>
                    <a:pt x="22799402" y="0"/>
                    <a:pt x="23368000" y="568598"/>
                    <a:pt x="23368000" y="1270000"/>
                  </a:cubicBezTo>
                  <a:lnTo>
                    <a:pt x="23368000" y="11430000"/>
                  </a:lnTo>
                  <a:cubicBezTo>
                    <a:pt x="23368000" y="12131401"/>
                    <a:pt x="22799402" y="12700000"/>
                    <a:pt x="22098000" y="12700000"/>
                  </a:cubicBezTo>
                  <a:lnTo>
                    <a:pt x="1270000" y="12700000"/>
                  </a:lnTo>
                  <a:cubicBezTo>
                    <a:pt x="568598" y="12700000"/>
                    <a:pt x="0" y="12131401"/>
                    <a:pt x="0" y="11430000"/>
                  </a:cubicBezTo>
                  <a:lnTo>
                    <a:pt x="0" y="1270000"/>
                  </a:lnTo>
                  <a:cubicBezTo>
                    <a:pt x="0" y="568598"/>
                    <a:pt x="568598" y="0"/>
                    <a:pt x="1270000" y="0"/>
                  </a:cubicBezTo>
                  <a:close/>
                </a:path>
              </a:pathLst>
            </a:custGeom>
            <a:solidFill>
              <a:srgbClr val="FFFFFF"/>
            </a:solidFill>
            <a:ln w="28575" cap="sq">
              <a:solidFill>
                <a:srgbClr val="33565A"/>
              </a:solidFill>
              <a:prstDash val="solid"/>
              <a:miter/>
            </a:ln>
          </p:spPr>
        </p:sp>
      </p:grpSp>
      <p:sp>
        <p:nvSpPr>
          <p:cNvPr name="TextBox 4" id="4"/>
          <p:cNvSpPr txBox="true"/>
          <p:nvPr/>
        </p:nvSpPr>
        <p:spPr>
          <a:xfrm rot="0">
            <a:off x="1123950" y="1419225"/>
            <a:ext cx="16192500" cy="104623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6897"/>
              </a:lnSpc>
              <a:spcBef>
                <a:spcPct val="0"/>
              </a:spcBef>
            </a:pPr>
            <a:r>
              <a:rPr lang="en-US" b="true" sz="6050" spc="-151" strike="noStrike" u="none">
                <a:solidFill>
                  <a:srgbClr val="103E37"/>
                </a:solidFill>
                <a:latin typeface="Agrandir Bold"/>
                <a:ea typeface="Agrandir Bold"/>
                <a:cs typeface="Agrandir Bold"/>
                <a:sym typeface="Agrandir Bold"/>
              </a:rPr>
              <a:t>Regulation of Your Thinking: Adjust the Lens</a:t>
            </a:r>
          </a:p>
        </p:txBody>
      </p:sp>
      <p:sp>
        <p:nvSpPr>
          <p:cNvPr name="Freeform 5" id="5"/>
          <p:cNvSpPr/>
          <p:nvPr/>
        </p:nvSpPr>
        <p:spPr>
          <a:xfrm flipH="false" flipV="false" rot="-863754">
            <a:off x="-3744397" y="553442"/>
            <a:ext cx="8795254" cy="11204145"/>
          </a:xfrm>
          <a:custGeom>
            <a:avLst/>
            <a:gdLst/>
            <a:ahLst/>
            <a:cxnLst/>
            <a:rect r="r" b="b" t="t" l="l"/>
            <a:pathLst>
              <a:path h="11204145" w="8795254">
                <a:moveTo>
                  <a:pt x="0" y="0"/>
                </a:moveTo>
                <a:lnTo>
                  <a:pt x="8795253" y="0"/>
                </a:lnTo>
                <a:lnTo>
                  <a:pt x="8795253" y="11204145"/>
                </a:lnTo>
                <a:lnTo>
                  <a:pt x="0" y="1120414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30000"/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3811250" y="3238500"/>
            <a:ext cx="3810000" cy="3810000"/>
          </a:xfrm>
          <a:custGeom>
            <a:avLst/>
            <a:gdLst/>
            <a:ahLst/>
            <a:cxnLst/>
            <a:rect r="r" b="b" t="t" l="l"/>
            <a:pathLst>
              <a:path h="3810000" w="3810000">
                <a:moveTo>
                  <a:pt x="0" y="0"/>
                </a:moveTo>
                <a:lnTo>
                  <a:pt x="3810000" y="0"/>
                </a:lnTo>
                <a:lnTo>
                  <a:pt x="3810000" y="3810000"/>
                </a:lnTo>
                <a:lnTo>
                  <a:pt x="0" y="3810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grpSp>
        <p:nvGrpSpPr>
          <p:cNvPr name="Group 7" id="7"/>
          <p:cNvGrpSpPr/>
          <p:nvPr/>
        </p:nvGrpSpPr>
        <p:grpSpPr>
          <a:xfrm rot="0">
            <a:off x="1266825" y="3314700"/>
            <a:ext cx="381000" cy="381000"/>
            <a:chOff x="0" y="0"/>
            <a:chExt cx="508000" cy="50800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508000" cy="508000"/>
            </a:xfrm>
            <a:custGeom>
              <a:avLst/>
              <a:gdLst/>
              <a:ahLst/>
              <a:cxnLst/>
              <a:rect r="r" b="b" t="t" l="l"/>
              <a:pathLst>
                <a:path h="508000" w="508000">
                  <a:moveTo>
                    <a:pt x="254000" y="0"/>
                  </a:moveTo>
                  <a:cubicBezTo>
                    <a:pt x="113720" y="0"/>
                    <a:pt x="0" y="113720"/>
                    <a:pt x="0" y="254000"/>
                  </a:cubicBezTo>
                  <a:cubicBezTo>
                    <a:pt x="0" y="394280"/>
                    <a:pt x="113720" y="508000"/>
                    <a:pt x="254000" y="508000"/>
                  </a:cubicBezTo>
                  <a:cubicBezTo>
                    <a:pt x="394280" y="508000"/>
                    <a:pt x="508000" y="394280"/>
                    <a:pt x="508000" y="254000"/>
                  </a:cubicBezTo>
                  <a:cubicBezTo>
                    <a:pt x="508000" y="113720"/>
                    <a:pt x="394280" y="0"/>
                    <a:pt x="254000" y="0"/>
                  </a:cubicBezTo>
                  <a:close/>
                </a:path>
              </a:pathLst>
            </a:custGeom>
            <a:solidFill>
              <a:srgbClr val="3C6E71"/>
            </a:solidFill>
          </p:spPr>
        </p:sp>
        <p:sp>
          <p:nvSpPr>
            <p:cNvPr name="TextBox 9" id="9"/>
            <p:cNvSpPr txBox="true"/>
            <p:nvPr/>
          </p:nvSpPr>
          <p:spPr>
            <a:xfrm>
              <a:off x="0" y="-28575"/>
              <a:ext cx="508000" cy="53657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022"/>
                </a:lnSpc>
                <a:spcBef>
                  <a:spcPct val="0"/>
                </a:spcBef>
              </a:pPr>
              <a:r>
                <a:rPr lang="en-US" sz="1444" strike="noStrike" u="none">
                  <a:solidFill>
                    <a:srgbClr val="FFFFFF"/>
                  </a:solidFill>
                  <a:latin typeface="Open Sans 1"/>
                  <a:ea typeface="Open Sans 1"/>
                  <a:cs typeface="Open Sans 1"/>
                  <a:sym typeface="Open Sans 1"/>
                </a:rPr>
                <a:t>1</a:t>
              </a:r>
            </a:p>
          </p:txBody>
        </p:sp>
      </p:grpSp>
      <p:grpSp>
        <p:nvGrpSpPr>
          <p:cNvPr name="Group 10" id="10"/>
          <p:cNvGrpSpPr/>
          <p:nvPr/>
        </p:nvGrpSpPr>
        <p:grpSpPr>
          <a:xfrm rot="0">
            <a:off x="1123950" y="2686050"/>
            <a:ext cx="12411075" cy="1647825"/>
            <a:chOff x="0" y="0"/>
            <a:chExt cx="16548100" cy="2197100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16548100" cy="2197100"/>
            </a:xfrm>
            <a:custGeom>
              <a:avLst/>
              <a:gdLst/>
              <a:ahLst/>
              <a:cxnLst/>
              <a:rect r="r" b="b" t="t" l="l"/>
              <a:pathLst>
                <a:path h="2197100" w="16548100">
                  <a:moveTo>
                    <a:pt x="219710" y="0"/>
                  </a:moveTo>
                  <a:lnTo>
                    <a:pt x="16328389" y="0"/>
                  </a:lnTo>
                  <a:cubicBezTo>
                    <a:pt x="16386660" y="0"/>
                    <a:pt x="16442545" y="23148"/>
                    <a:pt x="16483749" y="64351"/>
                  </a:cubicBezTo>
                  <a:cubicBezTo>
                    <a:pt x="16524953" y="105555"/>
                    <a:pt x="16548100" y="161439"/>
                    <a:pt x="16548100" y="219710"/>
                  </a:cubicBezTo>
                  <a:lnTo>
                    <a:pt x="16548100" y="1977390"/>
                  </a:lnTo>
                  <a:cubicBezTo>
                    <a:pt x="16548100" y="2035661"/>
                    <a:pt x="16524953" y="2091545"/>
                    <a:pt x="16483749" y="2132749"/>
                  </a:cubicBezTo>
                  <a:cubicBezTo>
                    <a:pt x="16442545" y="2173952"/>
                    <a:pt x="16386660" y="2197100"/>
                    <a:pt x="16328389" y="2197100"/>
                  </a:cubicBezTo>
                  <a:lnTo>
                    <a:pt x="219710" y="2197100"/>
                  </a:lnTo>
                  <a:cubicBezTo>
                    <a:pt x="161439" y="2197100"/>
                    <a:pt x="105555" y="2173952"/>
                    <a:pt x="64352" y="2132749"/>
                  </a:cubicBezTo>
                  <a:cubicBezTo>
                    <a:pt x="23148" y="2091545"/>
                    <a:pt x="0" y="2035661"/>
                    <a:pt x="0" y="1977390"/>
                  </a:cubicBezTo>
                  <a:lnTo>
                    <a:pt x="0" y="219710"/>
                  </a:lnTo>
                  <a:cubicBezTo>
                    <a:pt x="0" y="98368"/>
                    <a:pt x="98368" y="0"/>
                    <a:pt x="219710" y="0"/>
                  </a:cubicBezTo>
                  <a:close/>
                </a:path>
              </a:pathLst>
            </a:custGeom>
            <a:solidFill>
              <a:srgbClr val="F8FAF4"/>
            </a:solidFill>
            <a:ln w="9525" cap="sq">
              <a:solidFill>
                <a:srgbClr val="D4E4C8"/>
              </a:solidFill>
              <a:prstDash val="solid"/>
              <a:miter/>
            </a:ln>
          </p:spPr>
        </p:sp>
      </p:grpSp>
      <p:sp>
        <p:nvSpPr>
          <p:cNvPr name="TextBox 12" id="12"/>
          <p:cNvSpPr txBox="true"/>
          <p:nvPr/>
        </p:nvSpPr>
        <p:spPr>
          <a:xfrm rot="0">
            <a:off x="1790700" y="2997835"/>
            <a:ext cx="11553825" cy="94132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3766"/>
              </a:lnSpc>
              <a:spcBef>
                <a:spcPct val="0"/>
              </a:spcBef>
            </a:pPr>
            <a:r>
              <a:rPr lang="en-US" b="true" sz="2690" strike="noStrike" u="none">
                <a:solidFill>
                  <a:srgbClr val="1B2B44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Slow down before responding.</a:t>
            </a:r>
          </a:p>
          <a:p>
            <a:pPr algn="l" marL="0" indent="0" lvl="0">
              <a:lnSpc>
                <a:spcPts val="3766"/>
              </a:lnSpc>
              <a:spcBef>
                <a:spcPct val="0"/>
              </a:spcBef>
            </a:pPr>
            <a:r>
              <a:rPr lang="en-US" sz="2690" strike="noStrike" u="none">
                <a:solidFill>
                  <a:srgbClr val="1B2B44"/>
                </a:solidFill>
                <a:latin typeface="Open Sans 1"/>
                <a:ea typeface="Open Sans 1"/>
                <a:cs typeface="Open Sans 1"/>
                <a:sym typeface="Open Sans 1"/>
              </a:rPr>
              <a:t>Create enough space to notice what your lens is doing.</a:t>
            </a:r>
          </a:p>
        </p:txBody>
      </p:sp>
      <p:grpSp>
        <p:nvGrpSpPr>
          <p:cNvPr name="Group 13" id="13"/>
          <p:cNvGrpSpPr/>
          <p:nvPr/>
        </p:nvGrpSpPr>
        <p:grpSpPr>
          <a:xfrm rot="0">
            <a:off x="1266825" y="5076825"/>
            <a:ext cx="381000" cy="381000"/>
            <a:chOff x="0" y="0"/>
            <a:chExt cx="508000" cy="508000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508000" cy="508000"/>
            </a:xfrm>
            <a:custGeom>
              <a:avLst/>
              <a:gdLst/>
              <a:ahLst/>
              <a:cxnLst/>
              <a:rect r="r" b="b" t="t" l="l"/>
              <a:pathLst>
                <a:path h="508000" w="508000">
                  <a:moveTo>
                    <a:pt x="254000" y="0"/>
                  </a:moveTo>
                  <a:cubicBezTo>
                    <a:pt x="113720" y="0"/>
                    <a:pt x="0" y="113720"/>
                    <a:pt x="0" y="254000"/>
                  </a:cubicBezTo>
                  <a:cubicBezTo>
                    <a:pt x="0" y="394280"/>
                    <a:pt x="113720" y="508000"/>
                    <a:pt x="254000" y="508000"/>
                  </a:cubicBezTo>
                  <a:cubicBezTo>
                    <a:pt x="394280" y="508000"/>
                    <a:pt x="508000" y="394280"/>
                    <a:pt x="508000" y="254000"/>
                  </a:cubicBezTo>
                  <a:cubicBezTo>
                    <a:pt x="508000" y="113720"/>
                    <a:pt x="394280" y="0"/>
                    <a:pt x="254000" y="0"/>
                  </a:cubicBezTo>
                  <a:close/>
                </a:path>
              </a:pathLst>
            </a:custGeom>
            <a:solidFill>
              <a:srgbClr val="3C6E71"/>
            </a:solidFill>
          </p:spPr>
        </p:sp>
        <p:sp>
          <p:nvSpPr>
            <p:cNvPr name="TextBox 15" id="15"/>
            <p:cNvSpPr txBox="true"/>
            <p:nvPr/>
          </p:nvSpPr>
          <p:spPr>
            <a:xfrm>
              <a:off x="0" y="-28575"/>
              <a:ext cx="508000" cy="53657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022"/>
                </a:lnSpc>
                <a:spcBef>
                  <a:spcPct val="0"/>
                </a:spcBef>
              </a:pPr>
              <a:r>
                <a:rPr lang="en-US" sz="1444" strike="noStrike" u="none">
                  <a:solidFill>
                    <a:srgbClr val="FFFFFF"/>
                  </a:solidFill>
                  <a:latin typeface="Open Sans 1"/>
                  <a:ea typeface="Open Sans 1"/>
                  <a:cs typeface="Open Sans 1"/>
                  <a:sym typeface="Open Sans 1"/>
                </a:rPr>
                <a:t>2</a:t>
              </a:r>
            </a:p>
          </p:txBody>
        </p:sp>
      </p:grpSp>
      <p:grpSp>
        <p:nvGrpSpPr>
          <p:cNvPr name="Group 16" id="16"/>
          <p:cNvGrpSpPr/>
          <p:nvPr/>
        </p:nvGrpSpPr>
        <p:grpSpPr>
          <a:xfrm rot="0">
            <a:off x="1123950" y="4448175"/>
            <a:ext cx="12411075" cy="1647825"/>
            <a:chOff x="0" y="0"/>
            <a:chExt cx="16548100" cy="2197100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0" y="0"/>
              <a:ext cx="16548100" cy="2197100"/>
            </a:xfrm>
            <a:custGeom>
              <a:avLst/>
              <a:gdLst/>
              <a:ahLst/>
              <a:cxnLst/>
              <a:rect r="r" b="b" t="t" l="l"/>
              <a:pathLst>
                <a:path h="2197100" w="16548100">
                  <a:moveTo>
                    <a:pt x="219710" y="0"/>
                  </a:moveTo>
                  <a:lnTo>
                    <a:pt x="16328389" y="0"/>
                  </a:lnTo>
                  <a:cubicBezTo>
                    <a:pt x="16386660" y="0"/>
                    <a:pt x="16442545" y="23148"/>
                    <a:pt x="16483749" y="64351"/>
                  </a:cubicBezTo>
                  <a:cubicBezTo>
                    <a:pt x="16524953" y="105555"/>
                    <a:pt x="16548100" y="161439"/>
                    <a:pt x="16548100" y="219710"/>
                  </a:cubicBezTo>
                  <a:lnTo>
                    <a:pt x="16548100" y="1977390"/>
                  </a:lnTo>
                  <a:cubicBezTo>
                    <a:pt x="16548100" y="2035661"/>
                    <a:pt x="16524953" y="2091545"/>
                    <a:pt x="16483749" y="2132749"/>
                  </a:cubicBezTo>
                  <a:cubicBezTo>
                    <a:pt x="16442545" y="2173952"/>
                    <a:pt x="16386660" y="2197100"/>
                    <a:pt x="16328389" y="2197100"/>
                  </a:cubicBezTo>
                  <a:lnTo>
                    <a:pt x="219710" y="2197100"/>
                  </a:lnTo>
                  <a:cubicBezTo>
                    <a:pt x="161439" y="2197100"/>
                    <a:pt x="105555" y="2173952"/>
                    <a:pt x="64352" y="2132749"/>
                  </a:cubicBezTo>
                  <a:cubicBezTo>
                    <a:pt x="23148" y="2091545"/>
                    <a:pt x="0" y="2035661"/>
                    <a:pt x="0" y="1977390"/>
                  </a:cubicBezTo>
                  <a:lnTo>
                    <a:pt x="0" y="219710"/>
                  </a:lnTo>
                  <a:cubicBezTo>
                    <a:pt x="0" y="98368"/>
                    <a:pt x="98368" y="0"/>
                    <a:pt x="219710" y="0"/>
                  </a:cubicBezTo>
                  <a:close/>
                </a:path>
              </a:pathLst>
            </a:custGeom>
            <a:solidFill>
              <a:srgbClr val="F8FAF4"/>
            </a:solidFill>
            <a:ln w="9525" cap="sq">
              <a:solidFill>
                <a:srgbClr val="D4E4C8"/>
              </a:solidFill>
              <a:prstDash val="solid"/>
              <a:miter/>
            </a:ln>
          </p:spPr>
        </p:sp>
      </p:grpSp>
      <p:sp>
        <p:nvSpPr>
          <p:cNvPr name="TextBox 18" id="18"/>
          <p:cNvSpPr txBox="true"/>
          <p:nvPr/>
        </p:nvSpPr>
        <p:spPr>
          <a:xfrm rot="0">
            <a:off x="1790700" y="4759960"/>
            <a:ext cx="11553825" cy="94130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3767"/>
              </a:lnSpc>
              <a:spcBef>
                <a:spcPct val="0"/>
              </a:spcBef>
            </a:pPr>
            <a:r>
              <a:rPr lang="en-US" b="true" sz="2690" strike="noStrike" u="none">
                <a:solidFill>
                  <a:srgbClr val="1B2B44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Separate what happened from the story you're telling yourself.</a:t>
            </a:r>
          </a:p>
          <a:p>
            <a:pPr algn="l" marL="0" indent="0" lvl="0">
              <a:lnSpc>
                <a:spcPts val="3767"/>
              </a:lnSpc>
              <a:spcBef>
                <a:spcPct val="0"/>
              </a:spcBef>
            </a:pPr>
            <a:r>
              <a:rPr lang="en-US" sz="2690" strike="noStrike" u="none">
                <a:solidFill>
                  <a:srgbClr val="1B2B44"/>
                </a:solidFill>
                <a:latin typeface="Open Sans 1"/>
                <a:ea typeface="Open Sans 1"/>
                <a:cs typeface="Open Sans 1"/>
                <a:sym typeface="Open Sans 1"/>
              </a:rPr>
              <a:t>Ask: What do I know for sure? What am I assuming?</a:t>
            </a:r>
          </a:p>
        </p:txBody>
      </p:sp>
      <p:grpSp>
        <p:nvGrpSpPr>
          <p:cNvPr name="Group 19" id="19"/>
          <p:cNvGrpSpPr/>
          <p:nvPr/>
        </p:nvGrpSpPr>
        <p:grpSpPr>
          <a:xfrm rot="0">
            <a:off x="1266825" y="6838950"/>
            <a:ext cx="381000" cy="381000"/>
            <a:chOff x="0" y="0"/>
            <a:chExt cx="508000" cy="508000"/>
          </a:xfrm>
        </p:grpSpPr>
        <p:sp>
          <p:nvSpPr>
            <p:cNvPr name="Freeform 20" id="20"/>
            <p:cNvSpPr/>
            <p:nvPr/>
          </p:nvSpPr>
          <p:spPr>
            <a:xfrm flipH="false" flipV="false" rot="0">
              <a:off x="0" y="0"/>
              <a:ext cx="508000" cy="508000"/>
            </a:xfrm>
            <a:custGeom>
              <a:avLst/>
              <a:gdLst/>
              <a:ahLst/>
              <a:cxnLst/>
              <a:rect r="r" b="b" t="t" l="l"/>
              <a:pathLst>
                <a:path h="508000" w="508000">
                  <a:moveTo>
                    <a:pt x="254000" y="0"/>
                  </a:moveTo>
                  <a:cubicBezTo>
                    <a:pt x="113720" y="0"/>
                    <a:pt x="0" y="113720"/>
                    <a:pt x="0" y="254000"/>
                  </a:cubicBezTo>
                  <a:cubicBezTo>
                    <a:pt x="0" y="394280"/>
                    <a:pt x="113720" y="508000"/>
                    <a:pt x="254000" y="508000"/>
                  </a:cubicBezTo>
                  <a:cubicBezTo>
                    <a:pt x="394280" y="508000"/>
                    <a:pt x="508000" y="394280"/>
                    <a:pt x="508000" y="254000"/>
                  </a:cubicBezTo>
                  <a:cubicBezTo>
                    <a:pt x="508000" y="113720"/>
                    <a:pt x="394280" y="0"/>
                    <a:pt x="254000" y="0"/>
                  </a:cubicBezTo>
                  <a:close/>
                </a:path>
              </a:pathLst>
            </a:custGeom>
            <a:solidFill>
              <a:srgbClr val="3C6E71"/>
            </a:solidFill>
          </p:spPr>
        </p:sp>
        <p:sp>
          <p:nvSpPr>
            <p:cNvPr name="TextBox 21" id="21"/>
            <p:cNvSpPr txBox="true"/>
            <p:nvPr/>
          </p:nvSpPr>
          <p:spPr>
            <a:xfrm>
              <a:off x="0" y="-28575"/>
              <a:ext cx="508000" cy="53657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022"/>
                </a:lnSpc>
                <a:spcBef>
                  <a:spcPct val="0"/>
                </a:spcBef>
              </a:pPr>
              <a:r>
                <a:rPr lang="en-US" sz="1444" strike="noStrike" u="none">
                  <a:solidFill>
                    <a:srgbClr val="FFFFFF"/>
                  </a:solidFill>
                  <a:latin typeface="Open Sans 1"/>
                  <a:ea typeface="Open Sans 1"/>
                  <a:cs typeface="Open Sans 1"/>
                  <a:sym typeface="Open Sans 1"/>
                </a:rPr>
                <a:t>3</a:t>
              </a:r>
            </a:p>
          </p:txBody>
        </p:sp>
      </p:grpSp>
      <p:grpSp>
        <p:nvGrpSpPr>
          <p:cNvPr name="Group 22" id="22"/>
          <p:cNvGrpSpPr/>
          <p:nvPr/>
        </p:nvGrpSpPr>
        <p:grpSpPr>
          <a:xfrm rot="0">
            <a:off x="1123950" y="6210300"/>
            <a:ext cx="12411075" cy="1647825"/>
            <a:chOff x="0" y="0"/>
            <a:chExt cx="16548100" cy="2197100"/>
          </a:xfrm>
        </p:grpSpPr>
        <p:sp>
          <p:nvSpPr>
            <p:cNvPr name="Freeform 23" id="23"/>
            <p:cNvSpPr/>
            <p:nvPr/>
          </p:nvSpPr>
          <p:spPr>
            <a:xfrm flipH="false" flipV="false" rot="0">
              <a:off x="0" y="0"/>
              <a:ext cx="16548100" cy="2197100"/>
            </a:xfrm>
            <a:custGeom>
              <a:avLst/>
              <a:gdLst/>
              <a:ahLst/>
              <a:cxnLst/>
              <a:rect r="r" b="b" t="t" l="l"/>
              <a:pathLst>
                <a:path h="2197100" w="16548100">
                  <a:moveTo>
                    <a:pt x="219710" y="0"/>
                  </a:moveTo>
                  <a:lnTo>
                    <a:pt x="16328389" y="0"/>
                  </a:lnTo>
                  <a:cubicBezTo>
                    <a:pt x="16386660" y="0"/>
                    <a:pt x="16442545" y="23148"/>
                    <a:pt x="16483749" y="64351"/>
                  </a:cubicBezTo>
                  <a:cubicBezTo>
                    <a:pt x="16524953" y="105555"/>
                    <a:pt x="16548100" y="161439"/>
                    <a:pt x="16548100" y="219710"/>
                  </a:cubicBezTo>
                  <a:lnTo>
                    <a:pt x="16548100" y="1977390"/>
                  </a:lnTo>
                  <a:cubicBezTo>
                    <a:pt x="16548100" y="2035661"/>
                    <a:pt x="16524953" y="2091545"/>
                    <a:pt x="16483749" y="2132749"/>
                  </a:cubicBezTo>
                  <a:cubicBezTo>
                    <a:pt x="16442545" y="2173952"/>
                    <a:pt x="16386660" y="2197100"/>
                    <a:pt x="16328389" y="2197100"/>
                  </a:cubicBezTo>
                  <a:lnTo>
                    <a:pt x="219710" y="2197100"/>
                  </a:lnTo>
                  <a:cubicBezTo>
                    <a:pt x="161439" y="2197100"/>
                    <a:pt x="105555" y="2173952"/>
                    <a:pt x="64352" y="2132749"/>
                  </a:cubicBezTo>
                  <a:cubicBezTo>
                    <a:pt x="23148" y="2091545"/>
                    <a:pt x="0" y="2035661"/>
                    <a:pt x="0" y="1977390"/>
                  </a:cubicBezTo>
                  <a:lnTo>
                    <a:pt x="0" y="219710"/>
                  </a:lnTo>
                  <a:cubicBezTo>
                    <a:pt x="0" y="98368"/>
                    <a:pt x="98368" y="0"/>
                    <a:pt x="219710" y="0"/>
                  </a:cubicBezTo>
                  <a:close/>
                </a:path>
              </a:pathLst>
            </a:custGeom>
            <a:solidFill>
              <a:srgbClr val="F8FAF4"/>
            </a:solidFill>
            <a:ln w="9525" cap="sq">
              <a:solidFill>
                <a:srgbClr val="D4E4C8"/>
              </a:solidFill>
              <a:prstDash val="solid"/>
              <a:miter/>
            </a:ln>
          </p:spPr>
        </p:sp>
      </p:grpSp>
      <p:sp>
        <p:nvSpPr>
          <p:cNvPr name="TextBox 24" id="24"/>
          <p:cNvSpPr txBox="true"/>
          <p:nvPr/>
        </p:nvSpPr>
        <p:spPr>
          <a:xfrm rot="0">
            <a:off x="1790700" y="6288723"/>
            <a:ext cx="11553825" cy="14175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3767"/>
              </a:lnSpc>
              <a:spcBef>
                <a:spcPct val="0"/>
              </a:spcBef>
            </a:pPr>
            <a:r>
              <a:rPr lang="en-US" b="true" sz="2690" strike="noStrike" u="none">
                <a:solidFill>
                  <a:srgbClr val="1B2B44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Reframe with clarity.</a:t>
            </a:r>
          </a:p>
          <a:p>
            <a:pPr algn="l" marL="0" indent="0" lvl="0">
              <a:lnSpc>
                <a:spcPts val="3767"/>
              </a:lnSpc>
              <a:spcBef>
                <a:spcPct val="0"/>
              </a:spcBef>
            </a:pPr>
            <a:r>
              <a:rPr lang="en-US" sz="2690" strike="noStrike" u="none">
                <a:solidFill>
                  <a:srgbClr val="1B2B44"/>
                </a:solidFill>
                <a:latin typeface="Open Sans 1"/>
                <a:ea typeface="Open Sans 1"/>
                <a:cs typeface="Open Sans 1"/>
                <a:sym typeface="Open Sans 1"/>
              </a:rPr>
              <a:t>Seek more information, adjust the meaning, or choose a more effective response.</a:t>
            </a:r>
          </a:p>
        </p:txBody>
      </p:sp>
      <p:grpSp>
        <p:nvGrpSpPr>
          <p:cNvPr name="Group 25" id="25"/>
          <p:cNvGrpSpPr/>
          <p:nvPr/>
        </p:nvGrpSpPr>
        <p:grpSpPr>
          <a:xfrm rot="0">
            <a:off x="1266825" y="8601075"/>
            <a:ext cx="381000" cy="381000"/>
            <a:chOff x="0" y="0"/>
            <a:chExt cx="508000" cy="508000"/>
          </a:xfrm>
        </p:grpSpPr>
        <p:sp>
          <p:nvSpPr>
            <p:cNvPr name="Freeform 26" id="26"/>
            <p:cNvSpPr/>
            <p:nvPr/>
          </p:nvSpPr>
          <p:spPr>
            <a:xfrm flipH="false" flipV="false" rot="0">
              <a:off x="0" y="0"/>
              <a:ext cx="508000" cy="508000"/>
            </a:xfrm>
            <a:custGeom>
              <a:avLst/>
              <a:gdLst/>
              <a:ahLst/>
              <a:cxnLst/>
              <a:rect r="r" b="b" t="t" l="l"/>
              <a:pathLst>
                <a:path h="508000" w="508000">
                  <a:moveTo>
                    <a:pt x="254000" y="0"/>
                  </a:moveTo>
                  <a:cubicBezTo>
                    <a:pt x="113720" y="0"/>
                    <a:pt x="0" y="113720"/>
                    <a:pt x="0" y="254000"/>
                  </a:cubicBezTo>
                  <a:cubicBezTo>
                    <a:pt x="0" y="394280"/>
                    <a:pt x="113720" y="508000"/>
                    <a:pt x="254000" y="508000"/>
                  </a:cubicBezTo>
                  <a:cubicBezTo>
                    <a:pt x="394280" y="508000"/>
                    <a:pt x="508000" y="394280"/>
                    <a:pt x="508000" y="254000"/>
                  </a:cubicBezTo>
                  <a:cubicBezTo>
                    <a:pt x="508000" y="113720"/>
                    <a:pt x="394280" y="0"/>
                    <a:pt x="254000" y="0"/>
                  </a:cubicBezTo>
                  <a:close/>
                </a:path>
              </a:pathLst>
            </a:custGeom>
            <a:solidFill>
              <a:srgbClr val="3C6E71"/>
            </a:solidFill>
          </p:spPr>
        </p:sp>
        <p:sp>
          <p:nvSpPr>
            <p:cNvPr name="TextBox 27" id="27"/>
            <p:cNvSpPr txBox="true"/>
            <p:nvPr/>
          </p:nvSpPr>
          <p:spPr>
            <a:xfrm>
              <a:off x="0" y="-28575"/>
              <a:ext cx="508000" cy="53657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022"/>
                </a:lnSpc>
                <a:spcBef>
                  <a:spcPct val="0"/>
                </a:spcBef>
              </a:pPr>
              <a:r>
                <a:rPr lang="en-US" sz="1444" strike="noStrike" u="none">
                  <a:solidFill>
                    <a:srgbClr val="FFFFFF"/>
                  </a:solidFill>
                  <a:latin typeface="Open Sans 1"/>
                  <a:ea typeface="Open Sans 1"/>
                  <a:cs typeface="Open Sans 1"/>
                  <a:sym typeface="Open Sans 1"/>
                </a:rPr>
                <a:t>4</a:t>
              </a:r>
            </a:p>
          </p:txBody>
        </p:sp>
      </p:grpSp>
      <p:grpSp>
        <p:nvGrpSpPr>
          <p:cNvPr name="Group 28" id="28"/>
          <p:cNvGrpSpPr/>
          <p:nvPr/>
        </p:nvGrpSpPr>
        <p:grpSpPr>
          <a:xfrm rot="0">
            <a:off x="1123950" y="7972425"/>
            <a:ext cx="12411075" cy="1647825"/>
            <a:chOff x="0" y="0"/>
            <a:chExt cx="16548100" cy="2197100"/>
          </a:xfrm>
        </p:grpSpPr>
        <p:sp>
          <p:nvSpPr>
            <p:cNvPr name="Freeform 29" id="29"/>
            <p:cNvSpPr/>
            <p:nvPr/>
          </p:nvSpPr>
          <p:spPr>
            <a:xfrm flipH="false" flipV="false" rot="0">
              <a:off x="0" y="0"/>
              <a:ext cx="16548100" cy="2197100"/>
            </a:xfrm>
            <a:custGeom>
              <a:avLst/>
              <a:gdLst/>
              <a:ahLst/>
              <a:cxnLst/>
              <a:rect r="r" b="b" t="t" l="l"/>
              <a:pathLst>
                <a:path h="2197100" w="16548100">
                  <a:moveTo>
                    <a:pt x="219710" y="0"/>
                  </a:moveTo>
                  <a:lnTo>
                    <a:pt x="16328389" y="0"/>
                  </a:lnTo>
                  <a:cubicBezTo>
                    <a:pt x="16386660" y="0"/>
                    <a:pt x="16442545" y="23148"/>
                    <a:pt x="16483749" y="64351"/>
                  </a:cubicBezTo>
                  <a:cubicBezTo>
                    <a:pt x="16524953" y="105555"/>
                    <a:pt x="16548100" y="161439"/>
                    <a:pt x="16548100" y="219710"/>
                  </a:cubicBezTo>
                  <a:lnTo>
                    <a:pt x="16548100" y="1977390"/>
                  </a:lnTo>
                  <a:cubicBezTo>
                    <a:pt x="16548100" y="2035661"/>
                    <a:pt x="16524953" y="2091545"/>
                    <a:pt x="16483749" y="2132749"/>
                  </a:cubicBezTo>
                  <a:cubicBezTo>
                    <a:pt x="16442545" y="2173952"/>
                    <a:pt x="16386660" y="2197100"/>
                    <a:pt x="16328389" y="2197100"/>
                  </a:cubicBezTo>
                  <a:lnTo>
                    <a:pt x="219710" y="2197100"/>
                  </a:lnTo>
                  <a:cubicBezTo>
                    <a:pt x="161439" y="2197100"/>
                    <a:pt x="105555" y="2173952"/>
                    <a:pt x="64352" y="2132749"/>
                  </a:cubicBezTo>
                  <a:cubicBezTo>
                    <a:pt x="23148" y="2091545"/>
                    <a:pt x="0" y="2035661"/>
                    <a:pt x="0" y="1977390"/>
                  </a:cubicBezTo>
                  <a:lnTo>
                    <a:pt x="0" y="219710"/>
                  </a:lnTo>
                  <a:cubicBezTo>
                    <a:pt x="0" y="98368"/>
                    <a:pt x="98368" y="0"/>
                    <a:pt x="219710" y="0"/>
                  </a:cubicBezTo>
                  <a:close/>
                </a:path>
              </a:pathLst>
            </a:custGeom>
            <a:solidFill>
              <a:srgbClr val="F8FAF4"/>
            </a:solidFill>
            <a:ln w="9525" cap="sq">
              <a:solidFill>
                <a:srgbClr val="D4E4C8"/>
              </a:solidFill>
              <a:prstDash val="solid"/>
              <a:miter/>
            </a:ln>
          </p:spPr>
        </p:sp>
      </p:grpSp>
      <p:sp>
        <p:nvSpPr>
          <p:cNvPr name="TextBox 30" id="30"/>
          <p:cNvSpPr txBox="true"/>
          <p:nvPr/>
        </p:nvSpPr>
        <p:spPr>
          <a:xfrm rot="0">
            <a:off x="1790700" y="8284210"/>
            <a:ext cx="11553825" cy="94132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3766"/>
              </a:lnSpc>
              <a:spcBef>
                <a:spcPct val="0"/>
              </a:spcBef>
            </a:pPr>
            <a:r>
              <a:rPr lang="en-US" b="true" sz="2690" strike="noStrike" u="none">
                <a:solidFill>
                  <a:srgbClr val="1B2B44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Choose your next step intentionally.</a:t>
            </a:r>
          </a:p>
          <a:p>
            <a:pPr algn="l" marL="0" indent="0" lvl="0">
              <a:lnSpc>
                <a:spcPts val="3766"/>
              </a:lnSpc>
              <a:spcBef>
                <a:spcPct val="0"/>
              </a:spcBef>
            </a:pPr>
            <a:r>
              <a:rPr lang="en-US" sz="2690" strike="noStrike" u="none">
                <a:solidFill>
                  <a:srgbClr val="1B2B44"/>
                </a:solidFill>
                <a:latin typeface="Open Sans 1"/>
                <a:ea typeface="Open Sans 1"/>
                <a:cs typeface="Open Sans 1"/>
                <a:sym typeface="Open Sans 1"/>
              </a:rPr>
              <a:t>Respond from alignment, not autopilot.</a:t>
            </a:r>
          </a:p>
        </p:txBody>
      </p:sp>
    </p:spTree>
  </p:cSld>
  <p:clrMapOvr>
    <a:masterClrMapping/>
  </p:clrMapOvr>
</p:sld>
</file>

<file path=ppt/slides/slide22.xml><?xml version="1.0" encoding="utf-8"?>
<p:sld xmlns:p="http://schemas.openxmlformats.org/presentationml/2006/main" xmlns:a="http://schemas.openxmlformats.org/drawingml/2006/main">
  <p:cSld>
    <p:bg>
      <p:bgPr>
        <a:solidFill>
          <a:srgbClr val="F4F1D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381000" y="571500"/>
            <a:ext cx="17526000" cy="9525000"/>
            <a:chOff x="0" y="0"/>
            <a:chExt cx="23368000" cy="12700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3368000" cy="12700000"/>
            </a:xfrm>
            <a:custGeom>
              <a:avLst/>
              <a:gdLst/>
              <a:ahLst/>
              <a:cxnLst/>
              <a:rect r="r" b="b" t="t" l="l"/>
              <a:pathLst>
                <a:path h="12700000" w="23368000">
                  <a:moveTo>
                    <a:pt x="1270000" y="0"/>
                  </a:moveTo>
                  <a:lnTo>
                    <a:pt x="22098000" y="0"/>
                  </a:lnTo>
                  <a:cubicBezTo>
                    <a:pt x="22799402" y="0"/>
                    <a:pt x="23368000" y="568598"/>
                    <a:pt x="23368000" y="1270000"/>
                  </a:cubicBezTo>
                  <a:lnTo>
                    <a:pt x="23368000" y="11430000"/>
                  </a:lnTo>
                  <a:cubicBezTo>
                    <a:pt x="23368000" y="12131401"/>
                    <a:pt x="22799402" y="12700000"/>
                    <a:pt x="22098000" y="12700000"/>
                  </a:cubicBezTo>
                  <a:lnTo>
                    <a:pt x="1270000" y="12700000"/>
                  </a:lnTo>
                  <a:cubicBezTo>
                    <a:pt x="568598" y="12700000"/>
                    <a:pt x="0" y="12131401"/>
                    <a:pt x="0" y="11430000"/>
                  </a:cubicBezTo>
                  <a:lnTo>
                    <a:pt x="0" y="1270000"/>
                  </a:lnTo>
                  <a:cubicBezTo>
                    <a:pt x="0" y="568598"/>
                    <a:pt x="568598" y="0"/>
                    <a:pt x="1270000" y="0"/>
                  </a:cubicBezTo>
                  <a:close/>
                </a:path>
              </a:pathLst>
            </a:custGeom>
            <a:solidFill>
              <a:srgbClr val="FFFFFF"/>
            </a:solidFill>
            <a:ln w="28575" cap="sq">
              <a:solidFill>
                <a:srgbClr val="33565A"/>
              </a:solidFill>
              <a:prstDash val="solid"/>
              <a:miter/>
            </a:ln>
          </p:spPr>
        </p:sp>
      </p:grpSp>
      <p:sp>
        <p:nvSpPr>
          <p:cNvPr name="TextBox 4" id="4"/>
          <p:cNvSpPr txBox="true"/>
          <p:nvPr/>
        </p:nvSpPr>
        <p:spPr>
          <a:xfrm rot="0">
            <a:off x="1609725" y="2104318"/>
            <a:ext cx="15240000" cy="9810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6000"/>
              </a:lnSpc>
              <a:spcBef>
                <a:spcPct val="0"/>
              </a:spcBef>
            </a:pPr>
            <a:r>
              <a:rPr lang="en-US" b="true" sz="6000">
                <a:solidFill>
                  <a:srgbClr val="103E37"/>
                </a:solidFill>
                <a:latin typeface="Agrandir Bold"/>
                <a:ea typeface="Agrandir Bold"/>
                <a:cs typeface="Agrandir Bold"/>
                <a:sym typeface="Agrandir Bold"/>
              </a:rPr>
              <a:t>Rewr</a:t>
            </a:r>
            <a:r>
              <a:rPr lang="en-US" b="true" sz="6000" strike="noStrike" u="none">
                <a:solidFill>
                  <a:srgbClr val="103E37"/>
                </a:solidFill>
                <a:latin typeface="Agrandir Bold"/>
                <a:ea typeface="Agrandir Bold"/>
                <a:cs typeface="Agrandir Bold"/>
                <a:sym typeface="Agrandir Bold"/>
              </a:rPr>
              <a:t>it</a:t>
            </a:r>
            <a:r>
              <a:rPr lang="en-US" b="true" sz="6000" strike="noStrike" u="none">
                <a:solidFill>
                  <a:srgbClr val="103E37"/>
                </a:solidFill>
                <a:latin typeface="Agrandir Bold"/>
                <a:ea typeface="Agrandir Bold"/>
                <a:cs typeface="Agrandir Bold"/>
                <a:sym typeface="Agrandir Bold"/>
              </a:rPr>
              <a:t>ing</a:t>
            </a:r>
            <a:r>
              <a:rPr lang="en-US" b="true" sz="6000" strike="noStrike" u="none">
                <a:solidFill>
                  <a:srgbClr val="103E37"/>
                </a:solidFill>
                <a:latin typeface="Agrandir Bold"/>
                <a:ea typeface="Agrandir Bold"/>
                <a:cs typeface="Agrandir Bold"/>
                <a:sym typeface="Agrandir Bold"/>
              </a:rPr>
              <a:t> </a:t>
            </a:r>
            <a:r>
              <a:rPr lang="en-US" b="true" sz="6000" strike="noStrike" u="none">
                <a:solidFill>
                  <a:srgbClr val="103E37"/>
                </a:solidFill>
                <a:latin typeface="Agrandir Bold"/>
                <a:ea typeface="Agrandir Bold"/>
                <a:cs typeface="Agrandir Bold"/>
                <a:sym typeface="Agrandir Bold"/>
              </a:rPr>
              <a:t>th</a:t>
            </a:r>
            <a:r>
              <a:rPr lang="en-US" b="true" sz="6000" strike="noStrike" u="none">
                <a:solidFill>
                  <a:srgbClr val="103E37"/>
                </a:solidFill>
                <a:latin typeface="Agrandir Bold"/>
                <a:ea typeface="Agrandir Bold"/>
                <a:cs typeface="Agrandir Bold"/>
                <a:sym typeface="Agrandir Bold"/>
              </a:rPr>
              <a:t>e </a:t>
            </a:r>
            <a:r>
              <a:rPr lang="en-US" b="true" sz="6000" strike="noStrike" u="none">
                <a:solidFill>
                  <a:srgbClr val="103E37"/>
                </a:solidFill>
                <a:latin typeface="Agrandir Bold"/>
                <a:ea typeface="Agrandir Bold"/>
                <a:cs typeface="Agrandir Bold"/>
                <a:sym typeface="Agrandir Bold"/>
              </a:rPr>
              <a:t>S</a:t>
            </a:r>
            <a:r>
              <a:rPr lang="en-US" b="true" sz="6000" strike="noStrike" u="none">
                <a:solidFill>
                  <a:srgbClr val="103E37"/>
                </a:solidFill>
                <a:latin typeface="Agrandir Bold"/>
                <a:ea typeface="Agrandir Bold"/>
                <a:cs typeface="Agrandir Bold"/>
                <a:sym typeface="Agrandir Bold"/>
              </a:rPr>
              <a:t>t</a:t>
            </a:r>
            <a:r>
              <a:rPr lang="en-US" b="true" sz="6000" strike="noStrike" u="none">
                <a:solidFill>
                  <a:srgbClr val="103E37"/>
                </a:solidFill>
                <a:latin typeface="Agrandir Bold"/>
                <a:ea typeface="Agrandir Bold"/>
                <a:cs typeface="Agrandir Bold"/>
                <a:sym typeface="Agrandir Bold"/>
              </a:rPr>
              <a:t>ory</a:t>
            </a:r>
            <a:r>
              <a:rPr lang="en-US" b="true" sz="6000" strike="noStrike" u="none">
                <a:solidFill>
                  <a:srgbClr val="103E37"/>
                </a:solidFill>
                <a:latin typeface="Agrandir Bold"/>
                <a:ea typeface="Agrandir Bold"/>
                <a:cs typeface="Agrandir Bold"/>
                <a:sym typeface="Agrandir Bold"/>
              </a:rPr>
              <a:t> </a:t>
            </a:r>
            <a:r>
              <a:rPr lang="en-US" b="true" sz="6000" strike="noStrike" u="none">
                <a:solidFill>
                  <a:srgbClr val="103E37"/>
                </a:solidFill>
                <a:latin typeface="Agrandir Bold"/>
                <a:ea typeface="Agrandir Bold"/>
                <a:cs typeface="Agrandir Bold"/>
                <a:sym typeface="Agrandir Bold"/>
              </a:rPr>
              <a:t>W</a:t>
            </a:r>
            <a:r>
              <a:rPr lang="en-US" b="true" sz="6000" strike="noStrike" u="none">
                <a:solidFill>
                  <a:srgbClr val="103E37"/>
                </a:solidFill>
                <a:latin typeface="Agrandir Bold"/>
                <a:ea typeface="Agrandir Bold"/>
                <a:cs typeface="Agrandir Bold"/>
                <a:sym typeface="Agrandir Bold"/>
              </a:rPr>
              <a:t>ith</a:t>
            </a:r>
            <a:r>
              <a:rPr lang="en-US" b="true" sz="6000" strike="noStrike" u="none">
                <a:solidFill>
                  <a:srgbClr val="103E37"/>
                </a:solidFill>
                <a:latin typeface="Agrandir Bold"/>
                <a:ea typeface="Agrandir Bold"/>
                <a:cs typeface="Agrandir Bold"/>
                <a:sym typeface="Agrandir Bold"/>
              </a:rPr>
              <a:t> Cla</a:t>
            </a:r>
            <a:r>
              <a:rPr lang="en-US" b="true" sz="6000" strike="noStrike" u="none">
                <a:solidFill>
                  <a:srgbClr val="103E37"/>
                </a:solidFill>
                <a:latin typeface="Agrandir Bold"/>
                <a:ea typeface="Agrandir Bold"/>
                <a:cs typeface="Agrandir Bold"/>
                <a:sym typeface="Agrandir Bold"/>
              </a:rPr>
              <a:t>ri</a:t>
            </a:r>
            <a:r>
              <a:rPr lang="en-US" b="true" sz="6000" strike="noStrike" u="none">
                <a:solidFill>
                  <a:srgbClr val="103E37"/>
                </a:solidFill>
                <a:latin typeface="Agrandir Bold"/>
                <a:ea typeface="Agrandir Bold"/>
                <a:cs typeface="Agrandir Bold"/>
                <a:sym typeface="Agrandir Bold"/>
              </a:rPr>
              <a:t>ty</a:t>
            </a:r>
          </a:p>
        </p:txBody>
      </p:sp>
      <p:grpSp>
        <p:nvGrpSpPr>
          <p:cNvPr name="Group 5" id="5"/>
          <p:cNvGrpSpPr/>
          <p:nvPr/>
        </p:nvGrpSpPr>
        <p:grpSpPr>
          <a:xfrm rot="0">
            <a:off x="1038225" y="3380668"/>
            <a:ext cx="7953375" cy="523875"/>
            <a:chOff x="0" y="0"/>
            <a:chExt cx="10604500" cy="69850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10604500" cy="698500"/>
            </a:xfrm>
            <a:custGeom>
              <a:avLst/>
              <a:gdLst/>
              <a:ahLst/>
              <a:cxnLst/>
              <a:rect r="r" b="b" t="t" l="l"/>
              <a:pathLst>
                <a:path h="698500" w="10604500">
                  <a:moveTo>
                    <a:pt x="69850" y="0"/>
                  </a:moveTo>
                  <a:lnTo>
                    <a:pt x="10534650" y="0"/>
                  </a:lnTo>
                  <a:cubicBezTo>
                    <a:pt x="10573227" y="0"/>
                    <a:pt x="10604500" y="31273"/>
                    <a:pt x="10604500" y="69850"/>
                  </a:cubicBezTo>
                  <a:lnTo>
                    <a:pt x="10604500" y="628650"/>
                  </a:lnTo>
                  <a:cubicBezTo>
                    <a:pt x="10604500" y="667227"/>
                    <a:pt x="10573227" y="698500"/>
                    <a:pt x="10534650" y="698500"/>
                  </a:cubicBezTo>
                  <a:lnTo>
                    <a:pt x="69850" y="698500"/>
                  </a:lnTo>
                  <a:cubicBezTo>
                    <a:pt x="31273" y="698500"/>
                    <a:pt x="0" y="667227"/>
                    <a:pt x="0" y="628650"/>
                  </a:cubicBezTo>
                  <a:lnTo>
                    <a:pt x="0" y="69850"/>
                  </a:lnTo>
                  <a:cubicBezTo>
                    <a:pt x="0" y="31273"/>
                    <a:pt x="31273" y="0"/>
                    <a:pt x="69850" y="0"/>
                  </a:cubicBezTo>
                  <a:close/>
                </a:path>
              </a:pathLst>
            </a:custGeom>
            <a:solidFill>
              <a:srgbClr val="3C6E71"/>
            </a:solidFill>
          </p:spPr>
        </p:sp>
      </p:grpSp>
      <p:sp>
        <p:nvSpPr>
          <p:cNvPr name="TextBox 7" id="7"/>
          <p:cNvSpPr txBox="true"/>
          <p:nvPr/>
        </p:nvSpPr>
        <p:spPr>
          <a:xfrm rot="0">
            <a:off x="1028700" y="3437818"/>
            <a:ext cx="7953375" cy="4591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450"/>
              </a:lnSpc>
              <a:spcBef>
                <a:spcPct val="0"/>
              </a:spcBef>
            </a:pPr>
            <a:r>
              <a:rPr lang="en-US" b="true" sz="3450">
                <a:solidFill>
                  <a:srgbClr val="F4F1DE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T</a:t>
            </a:r>
            <a:r>
              <a:rPr lang="en-US" b="true" sz="3450" strike="noStrike" u="none">
                <a:solidFill>
                  <a:srgbClr val="F4F1DE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he Clarified Signal</a:t>
            </a:r>
          </a:p>
        </p:txBody>
      </p:sp>
      <p:grpSp>
        <p:nvGrpSpPr>
          <p:cNvPr name="Group 8" id="8"/>
          <p:cNvGrpSpPr/>
          <p:nvPr/>
        </p:nvGrpSpPr>
        <p:grpSpPr>
          <a:xfrm rot="0">
            <a:off x="1038225" y="4142668"/>
            <a:ext cx="7953375" cy="1905000"/>
            <a:chOff x="0" y="0"/>
            <a:chExt cx="10604500" cy="2540000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10604500" cy="2540000"/>
            </a:xfrm>
            <a:custGeom>
              <a:avLst/>
              <a:gdLst/>
              <a:ahLst/>
              <a:cxnLst/>
              <a:rect r="r" b="b" t="t" l="l"/>
              <a:pathLst>
                <a:path h="2540000" w="10604500">
                  <a:moveTo>
                    <a:pt x="304800" y="0"/>
                  </a:moveTo>
                  <a:lnTo>
                    <a:pt x="10299700" y="0"/>
                  </a:lnTo>
                  <a:cubicBezTo>
                    <a:pt x="10468036" y="0"/>
                    <a:pt x="10604500" y="113720"/>
                    <a:pt x="10604500" y="254000"/>
                  </a:cubicBezTo>
                  <a:lnTo>
                    <a:pt x="10604500" y="2286000"/>
                  </a:lnTo>
                  <a:cubicBezTo>
                    <a:pt x="10604500" y="2426280"/>
                    <a:pt x="10468036" y="2540000"/>
                    <a:pt x="10299700" y="2540000"/>
                  </a:cubicBezTo>
                  <a:lnTo>
                    <a:pt x="304800" y="2540000"/>
                  </a:lnTo>
                  <a:cubicBezTo>
                    <a:pt x="136464" y="2540000"/>
                    <a:pt x="0" y="2426280"/>
                    <a:pt x="0" y="2286000"/>
                  </a:cubicBezTo>
                  <a:lnTo>
                    <a:pt x="0" y="254000"/>
                  </a:lnTo>
                  <a:cubicBezTo>
                    <a:pt x="0" y="113720"/>
                    <a:pt x="136464" y="0"/>
                    <a:pt x="304800" y="0"/>
                  </a:cubicBezTo>
                  <a:close/>
                </a:path>
              </a:pathLst>
            </a:custGeom>
            <a:solidFill>
              <a:srgbClr val="FFFFFF"/>
            </a:solidFill>
            <a:ln w="19050" cap="sq">
              <a:solidFill>
                <a:srgbClr val="3C6E71"/>
              </a:solidFill>
              <a:prstDash val="solid"/>
              <a:miter/>
            </a:ln>
          </p:spPr>
        </p:sp>
      </p:grpSp>
      <p:sp>
        <p:nvSpPr>
          <p:cNvPr name="TextBox 10" id="10"/>
          <p:cNvSpPr txBox="true"/>
          <p:nvPr/>
        </p:nvSpPr>
        <p:spPr>
          <a:xfrm rot="0">
            <a:off x="1314450" y="4176959"/>
            <a:ext cx="7381875" cy="18707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3060"/>
              </a:lnSpc>
              <a:spcBef>
                <a:spcPct val="0"/>
              </a:spcBef>
            </a:pPr>
            <a:r>
              <a:rPr lang="en-US" sz="1700" strike="noStrike" u="none">
                <a:solidFill>
                  <a:srgbClr val="1B2B44"/>
                </a:solidFill>
                <a:latin typeface="Open Sans 2"/>
                <a:ea typeface="Open Sans 2"/>
                <a:cs typeface="Open Sans 2"/>
                <a:sym typeface="Open Sans 2"/>
              </a:rPr>
              <a:t>Owning your</a:t>
            </a:r>
            <a:r>
              <a:rPr lang="en-US" sz="1700" strike="noStrike" u="none">
                <a:solidFill>
                  <a:srgbClr val="1B2B44"/>
                </a:solidFill>
                <a:latin typeface="Open Sans 2"/>
                <a:ea typeface="Open Sans 2"/>
                <a:cs typeface="Open Sans 2"/>
                <a:sym typeface="Open Sans 2"/>
              </a:rPr>
              <a:t> </a:t>
            </a:r>
            <a:r>
              <a:rPr lang="en-US" sz="1700" strike="noStrike" u="none">
                <a:solidFill>
                  <a:srgbClr val="1B2B44"/>
                </a:solidFill>
                <a:latin typeface="Open Sans 2"/>
                <a:ea typeface="Open Sans 2"/>
                <a:cs typeface="Open Sans 2"/>
                <a:sym typeface="Open Sans 2"/>
              </a:rPr>
              <a:t>limi</a:t>
            </a:r>
            <a:r>
              <a:rPr lang="en-US" sz="1700" strike="noStrike" u="none">
                <a:solidFill>
                  <a:srgbClr val="1B2B44"/>
                </a:solidFill>
                <a:latin typeface="Open Sans 2"/>
                <a:ea typeface="Open Sans 2"/>
                <a:cs typeface="Open Sans 2"/>
                <a:sym typeface="Open Sans 2"/>
              </a:rPr>
              <a:t>t</a:t>
            </a:r>
            <a:r>
              <a:rPr lang="en-US" sz="1700" strike="noStrike" u="none">
                <a:solidFill>
                  <a:srgbClr val="1B2B44"/>
                </a:solidFill>
                <a:latin typeface="Open Sans 2"/>
                <a:ea typeface="Open Sans 2"/>
                <a:cs typeface="Open Sans 2"/>
                <a:sym typeface="Open Sans 2"/>
              </a:rPr>
              <a:t>s</a:t>
            </a:r>
            <a:r>
              <a:rPr lang="en-US" sz="1700" strike="noStrike" u="none">
                <a:solidFill>
                  <a:srgbClr val="1B2B44"/>
                </a:solidFill>
                <a:latin typeface="Open Sans 2"/>
                <a:ea typeface="Open Sans 2"/>
                <a:cs typeface="Open Sans 2"/>
                <a:sym typeface="Open Sans 2"/>
              </a:rPr>
              <a:t> </a:t>
            </a:r>
            <a:r>
              <a:rPr lang="en-US" sz="1700" strike="noStrike" u="none">
                <a:solidFill>
                  <a:srgbClr val="1B2B44"/>
                </a:solidFill>
                <a:latin typeface="Open Sans 2"/>
                <a:ea typeface="Open Sans 2"/>
                <a:cs typeface="Open Sans 2"/>
                <a:sym typeface="Open Sans 2"/>
              </a:rPr>
              <a:t>wi</a:t>
            </a:r>
            <a:r>
              <a:rPr lang="en-US" sz="1700" strike="noStrike" u="none">
                <a:solidFill>
                  <a:srgbClr val="1B2B44"/>
                </a:solidFill>
                <a:latin typeface="Open Sans 2"/>
                <a:ea typeface="Open Sans 2"/>
                <a:cs typeface="Open Sans 2"/>
                <a:sym typeface="Open Sans 2"/>
              </a:rPr>
              <a:t>t</a:t>
            </a:r>
            <a:r>
              <a:rPr lang="en-US" sz="1700" strike="noStrike" u="none">
                <a:solidFill>
                  <a:srgbClr val="1B2B44"/>
                </a:solidFill>
                <a:latin typeface="Open Sans 2"/>
                <a:ea typeface="Open Sans 2"/>
                <a:cs typeface="Open Sans 2"/>
                <a:sym typeface="Open Sans 2"/>
              </a:rPr>
              <a:t>h</a:t>
            </a:r>
            <a:r>
              <a:rPr lang="en-US" sz="1700" strike="noStrike" u="none">
                <a:solidFill>
                  <a:srgbClr val="1B2B44"/>
                </a:solidFill>
                <a:latin typeface="Open Sans 2"/>
                <a:ea typeface="Open Sans 2"/>
                <a:cs typeface="Open Sans 2"/>
                <a:sym typeface="Open Sans 2"/>
              </a:rPr>
              <a:t> </a:t>
            </a:r>
            <a:r>
              <a:rPr lang="en-US" sz="1700" strike="noStrike" u="none">
                <a:solidFill>
                  <a:srgbClr val="1B2B44"/>
                </a:solidFill>
                <a:latin typeface="Open Sans 2"/>
                <a:ea typeface="Open Sans 2"/>
                <a:cs typeface="Open Sans 2"/>
                <a:sym typeface="Open Sans 2"/>
              </a:rPr>
              <a:t>c</a:t>
            </a:r>
            <a:r>
              <a:rPr lang="en-US" sz="1700" strike="noStrike" u="none">
                <a:solidFill>
                  <a:srgbClr val="1B2B44"/>
                </a:solidFill>
                <a:latin typeface="Open Sans 2"/>
                <a:ea typeface="Open Sans 2"/>
                <a:cs typeface="Open Sans 2"/>
                <a:sym typeface="Open Sans 2"/>
              </a:rPr>
              <a:t>on</a:t>
            </a:r>
            <a:r>
              <a:rPr lang="en-US" sz="1700" strike="noStrike" u="none">
                <a:solidFill>
                  <a:srgbClr val="1B2B44"/>
                </a:solidFill>
                <a:latin typeface="Open Sans 2"/>
                <a:ea typeface="Open Sans 2"/>
                <a:cs typeface="Open Sans 2"/>
                <a:sym typeface="Open Sans 2"/>
              </a:rPr>
              <a:t>fide</a:t>
            </a:r>
            <a:r>
              <a:rPr lang="en-US" sz="1700" strike="noStrike" u="none">
                <a:solidFill>
                  <a:srgbClr val="1B2B44"/>
                </a:solidFill>
                <a:latin typeface="Open Sans 2"/>
                <a:ea typeface="Open Sans 2"/>
                <a:cs typeface="Open Sans 2"/>
                <a:sym typeface="Open Sans 2"/>
              </a:rPr>
              <a:t>n</a:t>
            </a:r>
            <a:r>
              <a:rPr lang="en-US" sz="1700" strike="noStrike" u="none">
                <a:solidFill>
                  <a:srgbClr val="1B2B44"/>
                </a:solidFill>
                <a:latin typeface="Open Sans 2"/>
                <a:ea typeface="Open Sans 2"/>
                <a:cs typeface="Open Sans 2"/>
                <a:sym typeface="Open Sans 2"/>
              </a:rPr>
              <a:t>c</a:t>
            </a:r>
            <a:r>
              <a:rPr lang="en-US" sz="1700" strike="noStrike" u="none">
                <a:solidFill>
                  <a:srgbClr val="1B2B44"/>
                </a:solidFill>
                <a:latin typeface="Open Sans 2"/>
                <a:ea typeface="Open Sans 2"/>
                <a:cs typeface="Open Sans 2"/>
                <a:sym typeface="Open Sans 2"/>
              </a:rPr>
              <a:t>e</a:t>
            </a:r>
            <a:r>
              <a:rPr lang="en-US" sz="1700" strike="noStrike" u="none">
                <a:solidFill>
                  <a:srgbClr val="1B2B44"/>
                </a:solidFill>
                <a:latin typeface="Open Sans 2"/>
                <a:ea typeface="Open Sans 2"/>
                <a:cs typeface="Open Sans 2"/>
                <a:sym typeface="Open Sans 2"/>
              </a:rPr>
              <a:t>:</a:t>
            </a:r>
          </a:p>
          <a:p>
            <a:pPr algn="l" marL="367031" indent="-183515" lvl="1">
              <a:lnSpc>
                <a:spcPts val="3060"/>
              </a:lnSpc>
              <a:spcBef>
                <a:spcPct val="0"/>
              </a:spcBef>
              <a:buFont typeface="Arial"/>
              <a:buChar char="•"/>
            </a:pPr>
            <a:r>
              <a:rPr lang="en-US" sz="1700" strike="noStrike" u="none">
                <a:solidFill>
                  <a:srgbClr val="1B2B44"/>
                </a:solidFill>
                <a:latin typeface="Open Sans 2"/>
                <a:ea typeface="Open Sans 2"/>
                <a:cs typeface="Open Sans 2"/>
                <a:sym typeface="Open Sans 2"/>
              </a:rPr>
              <a:t>“I</a:t>
            </a:r>
            <a:r>
              <a:rPr lang="en-US" sz="1700" strike="noStrike" u="none">
                <a:solidFill>
                  <a:srgbClr val="1B2B44"/>
                </a:solidFill>
                <a:latin typeface="Open Sans 2"/>
                <a:ea typeface="Open Sans 2"/>
                <a:cs typeface="Open Sans 2"/>
                <a:sym typeface="Open Sans 2"/>
              </a:rPr>
              <a:t> </a:t>
            </a:r>
            <a:r>
              <a:rPr lang="en-US" sz="1700" strike="noStrike" u="none">
                <a:solidFill>
                  <a:srgbClr val="1B2B44"/>
                </a:solidFill>
                <a:latin typeface="Open Sans 2"/>
                <a:ea typeface="Open Sans 2"/>
                <a:cs typeface="Open Sans 2"/>
                <a:sym typeface="Open Sans 2"/>
              </a:rPr>
              <a:t>kn</a:t>
            </a:r>
            <a:r>
              <a:rPr lang="en-US" sz="1700" strike="noStrike" u="none">
                <a:solidFill>
                  <a:srgbClr val="1B2B44"/>
                </a:solidFill>
                <a:latin typeface="Open Sans 2"/>
                <a:ea typeface="Open Sans 2"/>
                <a:cs typeface="Open Sans 2"/>
                <a:sym typeface="Open Sans 2"/>
              </a:rPr>
              <a:t>o</a:t>
            </a:r>
            <a:r>
              <a:rPr lang="en-US" sz="1700" strike="noStrike" u="none">
                <a:solidFill>
                  <a:srgbClr val="1B2B44"/>
                </a:solidFill>
                <a:latin typeface="Open Sans 2"/>
                <a:ea typeface="Open Sans 2"/>
                <a:cs typeface="Open Sans 2"/>
                <a:sym typeface="Open Sans 2"/>
              </a:rPr>
              <a:t>w</a:t>
            </a:r>
            <a:r>
              <a:rPr lang="en-US" sz="1700" strike="noStrike" u="none">
                <a:solidFill>
                  <a:srgbClr val="1B2B44"/>
                </a:solidFill>
                <a:latin typeface="Open Sans 2"/>
                <a:ea typeface="Open Sans 2"/>
                <a:cs typeface="Open Sans 2"/>
                <a:sym typeface="Open Sans 2"/>
              </a:rPr>
              <a:t> </a:t>
            </a:r>
            <a:r>
              <a:rPr lang="en-US" sz="1700" strike="noStrike" u="none">
                <a:solidFill>
                  <a:srgbClr val="1B2B44"/>
                </a:solidFill>
                <a:latin typeface="Open Sans 2"/>
                <a:ea typeface="Open Sans 2"/>
                <a:cs typeface="Open Sans 2"/>
                <a:sym typeface="Open Sans 2"/>
              </a:rPr>
              <a:t>w</a:t>
            </a:r>
            <a:r>
              <a:rPr lang="en-US" sz="1700" strike="noStrike" u="none">
                <a:solidFill>
                  <a:srgbClr val="1B2B44"/>
                </a:solidFill>
                <a:latin typeface="Open Sans 2"/>
                <a:ea typeface="Open Sans 2"/>
                <a:cs typeface="Open Sans 2"/>
                <a:sym typeface="Open Sans 2"/>
              </a:rPr>
              <a:t>h</a:t>
            </a:r>
            <a:r>
              <a:rPr lang="en-US" sz="1700" strike="noStrike" u="none">
                <a:solidFill>
                  <a:srgbClr val="1B2B44"/>
                </a:solidFill>
                <a:latin typeface="Open Sans 2"/>
                <a:ea typeface="Open Sans 2"/>
                <a:cs typeface="Open Sans 2"/>
                <a:sym typeface="Open Sans 2"/>
              </a:rPr>
              <a:t>at I do well.”</a:t>
            </a:r>
          </a:p>
          <a:p>
            <a:pPr algn="l" marL="367031" indent="-183515" lvl="1">
              <a:lnSpc>
                <a:spcPts val="3060"/>
              </a:lnSpc>
              <a:spcBef>
                <a:spcPct val="0"/>
              </a:spcBef>
              <a:buFont typeface="Arial"/>
              <a:buChar char="•"/>
            </a:pPr>
            <a:r>
              <a:rPr lang="en-US" sz="1700" strike="noStrike" u="none">
                <a:solidFill>
                  <a:srgbClr val="1B2B44"/>
                </a:solidFill>
                <a:latin typeface="Open Sans 2"/>
                <a:ea typeface="Open Sans 2"/>
                <a:cs typeface="Open Sans 2"/>
                <a:sym typeface="Open Sans 2"/>
              </a:rPr>
              <a:t>“</a:t>
            </a:r>
            <a:r>
              <a:rPr lang="en-US" sz="1700" strike="noStrike" u="none">
                <a:solidFill>
                  <a:srgbClr val="1B2B44"/>
                </a:solidFill>
                <a:latin typeface="Open Sans 2"/>
                <a:ea typeface="Open Sans 2"/>
                <a:cs typeface="Open Sans 2"/>
                <a:sym typeface="Open Sans 2"/>
              </a:rPr>
              <a:t>I </a:t>
            </a:r>
            <a:r>
              <a:rPr lang="en-US" sz="1700" strike="noStrike" u="none">
                <a:solidFill>
                  <a:srgbClr val="1B2B44"/>
                </a:solidFill>
                <a:latin typeface="Open Sans 2"/>
                <a:ea typeface="Open Sans 2"/>
                <a:cs typeface="Open Sans 2"/>
                <a:sym typeface="Open Sans 2"/>
              </a:rPr>
              <a:t>k</a:t>
            </a:r>
            <a:r>
              <a:rPr lang="en-US" sz="1700" strike="noStrike" u="none">
                <a:solidFill>
                  <a:srgbClr val="1B2B44"/>
                </a:solidFill>
                <a:latin typeface="Open Sans 2"/>
                <a:ea typeface="Open Sans 2"/>
                <a:cs typeface="Open Sans 2"/>
                <a:sym typeface="Open Sans 2"/>
              </a:rPr>
              <a:t>n</a:t>
            </a:r>
            <a:r>
              <a:rPr lang="en-US" sz="1700" strike="noStrike" u="none">
                <a:solidFill>
                  <a:srgbClr val="1B2B44"/>
                </a:solidFill>
                <a:latin typeface="Open Sans 2"/>
                <a:ea typeface="Open Sans 2"/>
                <a:cs typeface="Open Sans 2"/>
                <a:sym typeface="Open Sans 2"/>
              </a:rPr>
              <a:t>ow</a:t>
            </a:r>
            <a:r>
              <a:rPr lang="en-US" sz="1700" strike="noStrike" u="none">
                <a:solidFill>
                  <a:srgbClr val="1B2B44"/>
                </a:solidFill>
                <a:latin typeface="Open Sans 2"/>
                <a:ea typeface="Open Sans 2"/>
                <a:cs typeface="Open Sans 2"/>
                <a:sym typeface="Open Sans 2"/>
              </a:rPr>
              <a:t> </a:t>
            </a:r>
            <a:r>
              <a:rPr lang="en-US" sz="1700" strike="noStrike" u="none">
                <a:solidFill>
                  <a:srgbClr val="1B2B44"/>
                </a:solidFill>
                <a:latin typeface="Open Sans 2"/>
                <a:ea typeface="Open Sans 2"/>
                <a:cs typeface="Open Sans 2"/>
                <a:sym typeface="Open Sans 2"/>
              </a:rPr>
              <a:t>wh</a:t>
            </a:r>
            <a:r>
              <a:rPr lang="en-US" sz="1700" strike="noStrike" u="none">
                <a:solidFill>
                  <a:srgbClr val="1B2B44"/>
                </a:solidFill>
                <a:latin typeface="Open Sans 2"/>
                <a:ea typeface="Open Sans 2"/>
                <a:cs typeface="Open Sans 2"/>
                <a:sym typeface="Open Sans 2"/>
              </a:rPr>
              <a:t>at </a:t>
            </a:r>
            <a:r>
              <a:rPr lang="en-US" sz="1700" strike="noStrike" u="none">
                <a:solidFill>
                  <a:srgbClr val="1B2B44"/>
                </a:solidFill>
                <a:latin typeface="Open Sans 2"/>
                <a:ea typeface="Open Sans 2"/>
                <a:cs typeface="Open Sans 2"/>
                <a:sym typeface="Open Sans 2"/>
              </a:rPr>
              <a:t>is b</a:t>
            </a:r>
            <a:r>
              <a:rPr lang="en-US" sz="1700" strike="noStrike" u="none">
                <a:solidFill>
                  <a:srgbClr val="1B2B44"/>
                </a:solidFill>
                <a:latin typeface="Open Sans 2"/>
                <a:ea typeface="Open Sans 2"/>
                <a:cs typeface="Open Sans 2"/>
                <a:sym typeface="Open Sans 2"/>
              </a:rPr>
              <a:t>e</a:t>
            </a:r>
            <a:r>
              <a:rPr lang="en-US" sz="1700" strike="noStrike" u="none">
                <a:solidFill>
                  <a:srgbClr val="1B2B44"/>
                </a:solidFill>
                <a:latin typeface="Open Sans 2"/>
                <a:ea typeface="Open Sans 2"/>
                <a:cs typeface="Open Sans 2"/>
                <a:sym typeface="Open Sans 2"/>
              </a:rPr>
              <a:t>y</a:t>
            </a:r>
            <a:r>
              <a:rPr lang="en-US" sz="1700" strike="noStrike" u="none">
                <a:solidFill>
                  <a:srgbClr val="1B2B44"/>
                </a:solidFill>
                <a:latin typeface="Open Sans 2"/>
                <a:ea typeface="Open Sans 2"/>
                <a:cs typeface="Open Sans 2"/>
                <a:sym typeface="Open Sans 2"/>
              </a:rPr>
              <a:t>o</a:t>
            </a:r>
            <a:r>
              <a:rPr lang="en-US" sz="1700" strike="noStrike" u="none">
                <a:solidFill>
                  <a:srgbClr val="1B2B44"/>
                </a:solidFill>
                <a:latin typeface="Open Sans 2"/>
                <a:ea typeface="Open Sans 2"/>
                <a:cs typeface="Open Sans 2"/>
                <a:sym typeface="Open Sans 2"/>
              </a:rPr>
              <a:t>nd</a:t>
            </a:r>
            <a:r>
              <a:rPr lang="en-US" sz="1700" strike="noStrike" u="none">
                <a:solidFill>
                  <a:srgbClr val="1B2B44"/>
                </a:solidFill>
                <a:latin typeface="Open Sans 2"/>
                <a:ea typeface="Open Sans 2"/>
                <a:cs typeface="Open Sans 2"/>
                <a:sym typeface="Open Sans 2"/>
              </a:rPr>
              <a:t> </a:t>
            </a:r>
            <a:r>
              <a:rPr lang="en-US" sz="1700" strike="noStrike" u="none">
                <a:solidFill>
                  <a:srgbClr val="1B2B44"/>
                </a:solidFill>
                <a:latin typeface="Open Sans 2"/>
                <a:ea typeface="Open Sans 2"/>
                <a:cs typeface="Open Sans 2"/>
                <a:sym typeface="Open Sans 2"/>
              </a:rPr>
              <a:t>my</a:t>
            </a:r>
            <a:r>
              <a:rPr lang="en-US" sz="1700" strike="noStrike" u="none">
                <a:solidFill>
                  <a:srgbClr val="1B2B44"/>
                </a:solidFill>
                <a:latin typeface="Open Sans 2"/>
                <a:ea typeface="Open Sans 2"/>
                <a:cs typeface="Open Sans 2"/>
                <a:sym typeface="Open Sans 2"/>
              </a:rPr>
              <a:t> ca</a:t>
            </a:r>
            <a:r>
              <a:rPr lang="en-US" sz="1700" strike="noStrike" u="none">
                <a:solidFill>
                  <a:srgbClr val="1B2B44"/>
                </a:solidFill>
                <a:latin typeface="Open Sans 2"/>
                <a:ea typeface="Open Sans 2"/>
                <a:cs typeface="Open Sans 2"/>
                <a:sym typeface="Open Sans 2"/>
              </a:rPr>
              <a:t>p</a:t>
            </a:r>
            <a:r>
              <a:rPr lang="en-US" sz="1700" strike="noStrike" u="none">
                <a:solidFill>
                  <a:srgbClr val="1B2B44"/>
                </a:solidFill>
                <a:latin typeface="Open Sans 2"/>
                <a:ea typeface="Open Sans 2"/>
                <a:cs typeface="Open Sans 2"/>
                <a:sym typeface="Open Sans 2"/>
              </a:rPr>
              <a:t>a</a:t>
            </a:r>
            <a:r>
              <a:rPr lang="en-US" sz="1700" strike="noStrike" u="none">
                <a:solidFill>
                  <a:srgbClr val="1B2B44"/>
                </a:solidFill>
                <a:latin typeface="Open Sans 2"/>
                <a:ea typeface="Open Sans 2"/>
                <a:cs typeface="Open Sans 2"/>
                <a:sym typeface="Open Sans 2"/>
              </a:rPr>
              <a:t>ci</a:t>
            </a:r>
            <a:r>
              <a:rPr lang="en-US" sz="1700" strike="noStrike" u="none">
                <a:solidFill>
                  <a:srgbClr val="1B2B44"/>
                </a:solidFill>
                <a:latin typeface="Open Sans 2"/>
                <a:ea typeface="Open Sans 2"/>
                <a:cs typeface="Open Sans 2"/>
                <a:sym typeface="Open Sans 2"/>
              </a:rPr>
              <a:t>t</a:t>
            </a:r>
            <a:r>
              <a:rPr lang="en-US" sz="1700" strike="noStrike" u="none">
                <a:solidFill>
                  <a:srgbClr val="1B2B44"/>
                </a:solidFill>
                <a:latin typeface="Open Sans 2"/>
                <a:ea typeface="Open Sans 2"/>
                <a:cs typeface="Open Sans 2"/>
                <a:sym typeface="Open Sans 2"/>
              </a:rPr>
              <a:t>y</a:t>
            </a:r>
            <a:r>
              <a:rPr lang="en-US" sz="1700" strike="noStrike" u="none">
                <a:solidFill>
                  <a:srgbClr val="1B2B44"/>
                </a:solidFill>
                <a:latin typeface="Open Sans 2"/>
                <a:ea typeface="Open Sans 2"/>
                <a:cs typeface="Open Sans 2"/>
                <a:sym typeface="Open Sans 2"/>
              </a:rPr>
              <a:t>.</a:t>
            </a:r>
            <a:r>
              <a:rPr lang="en-US" sz="1700" strike="noStrike" u="none">
                <a:solidFill>
                  <a:srgbClr val="1B2B44"/>
                </a:solidFill>
                <a:latin typeface="Open Sans 2"/>
                <a:ea typeface="Open Sans 2"/>
                <a:cs typeface="Open Sans 2"/>
                <a:sym typeface="Open Sans 2"/>
              </a:rPr>
              <a:t>”</a:t>
            </a:r>
          </a:p>
          <a:p>
            <a:pPr algn="l" marL="367031" indent="-183515" lvl="1">
              <a:lnSpc>
                <a:spcPts val="3060"/>
              </a:lnSpc>
              <a:spcBef>
                <a:spcPct val="0"/>
              </a:spcBef>
              <a:buFont typeface="Arial"/>
              <a:buChar char="•"/>
            </a:pPr>
            <a:r>
              <a:rPr lang="en-US" sz="1700" strike="noStrike" u="none">
                <a:solidFill>
                  <a:srgbClr val="1B2B44"/>
                </a:solidFill>
                <a:latin typeface="Open Sans 2"/>
                <a:ea typeface="Open Sans 2"/>
                <a:cs typeface="Open Sans 2"/>
                <a:sym typeface="Open Sans 2"/>
              </a:rPr>
              <a:t>“</a:t>
            </a:r>
            <a:r>
              <a:rPr lang="en-US" sz="1700" strike="noStrike" u="none">
                <a:solidFill>
                  <a:srgbClr val="1B2B44"/>
                </a:solidFill>
                <a:latin typeface="Open Sans 2"/>
                <a:ea typeface="Open Sans 2"/>
                <a:cs typeface="Open Sans 2"/>
                <a:sym typeface="Open Sans 2"/>
              </a:rPr>
              <a:t>I </a:t>
            </a:r>
            <a:r>
              <a:rPr lang="en-US" sz="1700" strike="noStrike" u="none">
                <a:solidFill>
                  <a:srgbClr val="1B2B44"/>
                </a:solidFill>
                <a:latin typeface="Open Sans 2"/>
                <a:ea typeface="Open Sans 2"/>
                <a:cs typeface="Open Sans 2"/>
                <a:sym typeface="Open Sans 2"/>
              </a:rPr>
              <a:t>c</a:t>
            </a:r>
            <a:r>
              <a:rPr lang="en-US" sz="1700" strike="noStrike" u="none">
                <a:solidFill>
                  <a:srgbClr val="1B2B44"/>
                </a:solidFill>
                <a:latin typeface="Open Sans 2"/>
                <a:ea typeface="Open Sans 2"/>
                <a:cs typeface="Open Sans 2"/>
                <a:sym typeface="Open Sans 2"/>
              </a:rPr>
              <a:t>a</a:t>
            </a:r>
            <a:r>
              <a:rPr lang="en-US" sz="1700" strike="noStrike" u="none">
                <a:solidFill>
                  <a:srgbClr val="1B2B44"/>
                </a:solidFill>
                <a:latin typeface="Open Sans 2"/>
                <a:ea typeface="Open Sans 2"/>
                <a:cs typeface="Open Sans 2"/>
                <a:sym typeface="Open Sans 2"/>
              </a:rPr>
              <a:t>n</a:t>
            </a:r>
            <a:r>
              <a:rPr lang="en-US" sz="1700" strike="noStrike" u="none">
                <a:solidFill>
                  <a:srgbClr val="1B2B44"/>
                </a:solidFill>
                <a:latin typeface="Open Sans 2"/>
                <a:ea typeface="Open Sans 2"/>
                <a:cs typeface="Open Sans 2"/>
                <a:sym typeface="Open Sans 2"/>
              </a:rPr>
              <a:t> b</a:t>
            </a:r>
            <a:r>
              <a:rPr lang="en-US" sz="1700" strike="noStrike" u="none">
                <a:solidFill>
                  <a:srgbClr val="1B2B44"/>
                </a:solidFill>
                <a:latin typeface="Open Sans 2"/>
                <a:ea typeface="Open Sans 2"/>
                <a:cs typeface="Open Sans 2"/>
                <a:sym typeface="Open Sans 2"/>
              </a:rPr>
              <a:t>e</a:t>
            </a:r>
            <a:r>
              <a:rPr lang="en-US" sz="1700" strike="noStrike" u="none">
                <a:solidFill>
                  <a:srgbClr val="1B2B44"/>
                </a:solidFill>
                <a:latin typeface="Open Sans 2"/>
                <a:ea typeface="Open Sans 2"/>
                <a:cs typeface="Open Sans 2"/>
                <a:sym typeface="Open Sans 2"/>
              </a:rPr>
              <a:t> </a:t>
            </a:r>
            <a:r>
              <a:rPr lang="en-US" sz="1700" strike="noStrike" u="none">
                <a:solidFill>
                  <a:srgbClr val="1B2B44"/>
                </a:solidFill>
                <a:latin typeface="Open Sans 2"/>
                <a:ea typeface="Open Sans 2"/>
                <a:cs typeface="Open Sans 2"/>
                <a:sym typeface="Open Sans 2"/>
              </a:rPr>
              <a:t>ho</a:t>
            </a:r>
            <a:r>
              <a:rPr lang="en-US" sz="1700" strike="noStrike" u="none">
                <a:solidFill>
                  <a:srgbClr val="1B2B44"/>
                </a:solidFill>
                <a:latin typeface="Open Sans 2"/>
                <a:ea typeface="Open Sans 2"/>
                <a:cs typeface="Open Sans 2"/>
                <a:sym typeface="Open Sans 2"/>
              </a:rPr>
              <a:t>n</a:t>
            </a:r>
            <a:r>
              <a:rPr lang="en-US" sz="1700" strike="noStrike" u="none">
                <a:solidFill>
                  <a:srgbClr val="1B2B44"/>
                </a:solidFill>
                <a:latin typeface="Open Sans 2"/>
                <a:ea typeface="Open Sans 2"/>
                <a:cs typeface="Open Sans 2"/>
                <a:sym typeface="Open Sans 2"/>
              </a:rPr>
              <a:t>es</a:t>
            </a:r>
            <a:r>
              <a:rPr lang="en-US" sz="1700" strike="noStrike" u="none">
                <a:solidFill>
                  <a:srgbClr val="1B2B44"/>
                </a:solidFill>
                <a:latin typeface="Open Sans 2"/>
                <a:ea typeface="Open Sans 2"/>
                <a:cs typeface="Open Sans 2"/>
                <a:sym typeface="Open Sans 2"/>
              </a:rPr>
              <a:t>t </a:t>
            </a:r>
            <a:r>
              <a:rPr lang="en-US" sz="1700" strike="noStrike" u="none">
                <a:solidFill>
                  <a:srgbClr val="1B2B44"/>
                </a:solidFill>
                <a:latin typeface="Open Sans 2"/>
                <a:ea typeface="Open Sans 2"/>
                <a:cs typeface="Open Sans 2"/>
                <a:sym typeface="Open Sans 2"/>
              </a:rPr>
              <a:t>wi</a:t>
            </a:r>
            <a:r>
              <a:rPr lang="en-US" sz="1700" strike="noStrike" u="none">
                <a:solidFill>
                  <a:srgbClr val="1B2B44"/>
                </a:solidFill>
                <a:latin typeface="Open Sans 2"/>
                <a:ea typeface="Open Sans 2"/>
                <a:cs typeface="Open Sans 2"/>
                <a:sym typeface="Open Sans 2"/>
              </a:rPr>
              <a:t>t</a:t>
            </a:r>
            <a:r>
              <a:rPr lang="en-US" sz="1700" strike="noStrike" u="none">
                <a:solidFill>
                  <a:srgbClr val="1B2B44"/>
                </a:solidFill>
                <a:latin typeface="Open Sans 2"/>
                <a:ea typeface="Open Sans 2"/>
                <a:cs typeface="Open Sans 2"/>
                <a:sym typeface="Open Sans 2"/>
              </a:rPr>
              <a:t>h</a:t>
            </a:r>
            <a:r>
              <a:rPr lang="en-US" sz="1700" strike="noStrike" u="none">
                <a:solidFill>
                  <a:srgbClr val="1B2B44"/>
                </a:solidFill>
                <a:latin typeface="Open Sans 2"/>
                <a:ea typeface="Open Sans 2"/>
                <a:cs typeface="Open Sans 2"/>
                <a:sym typeface="Open Sans 2"/>
              </a:rPr>
              <a:t>o</a:t>
            </a:r>
            <a:r>
              <a:rPr lang="en-US" sz="1700" strike="noStrike" u="none">
                <a:solidFill>
                  <a:srgbClr val="1B2B44"/>
                </a:solidFill>
                <a:latin typeface="Open Sans 2"/>
                <a:ea typeface="Open Sans 2"/>
                <a:cs typeface="Open Sans 2"/>
                <a:sym typeface="Open Sans 2"/>
              </a:rPr>
              <a:t>ut s</a:t>
            </a:r>
            <a:r>
              <a:rPr lang="en-US" sz="1700" strike="noStrike" u="none">
                <a:solidFill>
                  <a:srgbClr val="1B2B44"/>
                </a:solidFill>
                <a:latin typeface="Open Sans 2"/>
                <a:ea typeface="Open Sans 2"/>
                <a:cs typeface="Open Sans 2"/>
                <a:sym typeface="Open Sans 2"/>
              </a:rPr>
              <a:t>h</a:t>
            </a:r>
            <a:r>
              <a:rPr lang="en-US" sz="1700" strike="noStrike" u="none">
                <a:solidFill>
                  <a:srgbClr val="1B2B44"/>
                </a:solidFill>
                <a:latin typeface="Open Sans 2"/>
                <a:ea typeface="Open Sans 2"/>
                <a:cs typeface="Open Sans 2"/>
                <a:sym typeface="Open Sans 2"/>
              </a:rPr>
              <a:t>rink</a:t>
            </a:r>
            <a:r>
              <a:rPr lang="en-US" sz="1700" strike="noStrike" u="none">
                <a:solidFill>
                  <a:srgbClr val="1B2B44"/>
                </a:solidFill>
                <a:latin typeface="Open Sans 2"/>
                <a:ea typeface="Open Sans 2"/>
                <a:cs typeface="Open Sans 2"/>
                <a:sym typeface="Open Sans 2"/>
              </a:rPr>
              <a:t>ing </a:t>
            </a:r>
            <a:r>
              <a:rPr lang="en-US" sz="1700" strike="noStrike" u="none">
                <a:solidFill>
                  <a:srgbClr val="1B2B44"/>
                </a:solidFill>
                <a:latin typeface="Open Sans 2"/>
                <a:ea typeface="Open Sans 2"/>
                <a:cs typeface="Open Sans 2"/>
                <a:sym typeface="Open Sans 2"/>
              </a:rPr>
              <a:t>my</a:t>
            </a:r>
            <a:r>
              <a:rPr lang="en-US" sz="1700" strike="noStrike" u="none">
                <a:solidFill>
                  <a:srgbClr val="1B2B44"/>
                </a:solidFill>
                <a:latin typeface="Open Sans 2"/>
                <a:ea typeface="Open Sans 2"/>
                <a:cs typeface="Open Sans 2"/>
                <a:sym typeface="Open Sans 2"/>
              </a:rPr>
              <a:t> </a:t>
            </a:r>
            <a:r>
              <a:rPr lang="en-US" sz="1700" strike="noStrike" u="none">
                <a:solidFill>
                  <a:srgbClr val="1B2B44"/>
                </a:solidFill>
                <a:latin typeface="Open Sans 2"/>
                <a:ea typeface="Open Sans 2"/>
                <a:cs typeface="Open Sans 2"/>
                <a:sym typeface="Open Sans 2"/>
              </a:rPr>
              <a:t>v</a:t>
            </a:r>
            <a:r>
              <a:rPr lang="en-US" sz="1700" strike="noStrike" u="none">
                <a:solidFill>
                  <a:srgbClr val="1B2B44"/>
                </a:solidFill>
                <a:latin typeface="Open Sans 2"/>
                <a:ea typeface="Open Sans 2"/>
                <a:cs typeface="Open Sans 2"/>
                <a:sym typeface="Open Sans 2"/>
              </a:rPr>
              <a:t>al</a:t>
            </a:r>
            <a:r>
              <a:rPr lang="en-US" sz="1700" strike="noStrike" u="none">
                <a:solidFill>
                  <a:srgbClr val="1B2B44"/>
                </a:solidFill>
                <a:latin typeface="Open Sans 2"/>
                <a:ea typeface="Open Sans 2"/>
                <a:cs typeface="Open Sans 2"/>
                <a:sym typeface="Open Sans 2"/>
              </a:rPr>
              <a:t>u</a:t>
            </a:r>
            <a:r>
              <a:rPr lang="en-US" sz="1700" strike="noStrike" u="none">
                <a:solidFill>
                  <a:srgbClr val="1B2B44"/>
                </a:solidFill>
                <a:latin typeface="Open Sans 2"/>
                <a:ea typeface="Open Sans 2"/>
                <a:cs typeface="Open Sans 2"/>
                <a:sym typeface="Open Sans 2"/>
              </a:rPr>
              <a:t>e.</a:t>
            </a:r>
            <a:r>
              <a:rPr lang="en-US" sz="1700" strike="noStrike" u="none">
                <a:solidFill>
                  <a:srgbClr val="1B2B44"/>
                </a:solidFill>
                <a:latin typeface="Open Sans 2"/>
                <a:ea typeface="Open Sans 2"/>
                <a:cs typeface="Open Sans 2"/>
                <a:sym typeface="Open Sans 2"/>
              </a:rPr>
              <a:t>”</a:t>
            </a:r>
          </a:p>
          <a:p>
            <a:pPr algn="l" marL="0" indent="0" lvl="0">
              <a:lnSpc>
                <a:spcPts val="3060"/>
              </a:lnSpc>
              <a:spcBef>
                <a:spcPct val="0"/>
              </a:spcBef>
            </a:pPr>
          </a:p>
        </p:txBody>
      </p:sp>
      <p:grpSp>
        <p:nvGrpSpPr>
          <p:cNvPr name="Group 11" id="11"/>
          <p:cNvGrpSpPr/>
          <p:nvPr/>
        </p:nvGrpSpPr>
        <p:grpSpPr>
          <a:xfrm rot="0">
            <a:off x="9467850" y="3380668"/>
            <a:ext cx="7953375" cy="523875"/>
            <a:chOff x="0" y="0"/>
            <a:chExt cx="10604500" cy="698500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10604500" cy="698500"/>
            </a:xfrm>
            <a:custGeom>
              <a:avLst/>
              <a:gdLst/>
              <a:ahLst/>
              <a:cxnLst/>
              <a:rect r="r" b="b" t="t" l="l"/>
              <a:pathLst>
                <a:path h="698500" w="10604500">
                  <a:moveTo>
                    <a:pt x="69850" y="0"/>
                  </a:moveTo>
                  <a:lnTo>
                    <a:pt x="10534650" y="0"/>
                  </a:lnTo>
                  <a:cubicBezTo>
                    <a:pt x="10573227" y="0"/>
                    <a:pt x="10604500" y="31273"/>
                    <a:pt x="10604500" y="69850"/>
                  </a:cubicBezTo>
                  <a:lnTo>
                    <a:pt x="10604500" y="628650"/>
                  </a:lnTo>
                  <a:cubicBezTo>
                    <a:pt x="10604500" y="667227"/>
                    <a:pt x="10573227" y="698500"/>
                    <a:pt x="10534650" y="698500"/>
                  </a:cubicBezTo>
                  <a:lnTo>
                    <a:pt x="69850" y="698500"/>
                  </a:lnTo>
                  <a:cubicBezTo>
                    <a:pt x="31273" y="698500"/>
                    <a:pt x="0" y="667227"/>
                    <a:pt x="0" y="628650"/>
                  </a:cubicBezTo>
                  <a:lnTo>
                    <a:pt x="0" y="69850"/>
                  </a:lnTo>
                  <a:cubicBezTo>
                    <a:pt x="0" y="31273"/>
                    <a:pt x="31273" y="0"/>
                    <a:pt x="69850" y="0"/>
                  </a:cubicBezTo>
                  <a:close/>
                </a:path>
              </a:pathLst>
            </a:custGeom>
            <a:solidFill>
              <a:srgbClr val="A4C3A2"/>
            </a:solidFill>
          </p:spPr>
        </p:sp>
      </p:grpSp>
      <p:sp>
        <p:nvSpPr>
          <p:cNvPr name="TextBox 13" id="13"/>
          <p:cNvSpPr txBox="true"/>
          <p:nvPr/>
        </p:nvSpPr>
        <p:spPr>
          <a:xfrm rot="0">
            <a:off x="9458325" y="3437818"/>
            <a:ext cx="7953375" cy="4591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450"/>
              </a:lnSpc>
              <a:spcBef>
                <a:spcPct val="0"/>
              </a:spcBef>
            </a:pPr>
            <a:r>
              <a:rPr lang="en-US" b="true" sz="3450" strike="noStrike" u="none">
                <a:solidFill>
                  <a:srgbClr val="1B2B44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The </a:t>
            </a:r>
            <a:r>
              <a:rPr lang="en-US" b="true" sz="3450" strike="noStrike" u="none">
                <a:solidFill>
                  <a:srgbClr val="1B2B44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Story We</a:t>
            </a:r>
            <a:r>
              <a:rPr lang="en-US" b="true" sz="3450" strike="noStrike" u="none">
                <a:solidFill>
                  <a:srgbClr val="1B2B44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  <a:r>
              <a:rPr lang="en-US" b="true" sz="3450" strike="noStrike" u="none">
                <a:solidFill>
                  <a:srgbClr val="1B2B44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Choos</a:t>
            </a:r>
            <a:r>
              <a:rPr lang="en-US" b="true" sz="3450" strike="noStrike" u="none">
                <a:solidFill>
                  <a:srgbClr val="1B2B44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e</a:t>
            </a:r>
          </a:p>
        </p:txBody>
      </p:sp>
      <p:grpSp>
        <p:nvGrpSpPr>
          <p:cNvPr name="Group 14" id="14"/>
          <p:cNvGrpSpPr/>
          <p:nvPr/>
        </p:nvGrpSpPr>
        <p:grpSpPr>
          <a:xfrm rot="0">
            <a:off x="9467850" y="4142668"/>
            <a:ext cx="7953375" cy="1905000"/>
            <a:chOff x="0" y="0"/>
            <a:chExt cx="10604500" cy="2540000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10604500" cy="2540000"/>
            </a:xfrm>
            <a:custGeom>
              <a:avLst/>
              <a:gdLst/>
              <a:ahLst/>
              <a:cxnLst/>
              <a:rect r="r" b="b" t="t" l="l"/>
              <a:pathLst>
                <a:path h="2540000" w="10604500">
                  <a:moveTo>
                    <a:pt x="304800" y="0"/>
                  </a:moveTo>
                  <a:lnTo>
                    <a:pt x="10299700" y="0"/>
                  </a:lnTo>
                  <a:cubicBezTo>
                    <a:pt x="10468036" y="0"/>
                    <a:pt x="10604500" y="113720"/>
                    <a:pt x="10604500" y="254000"/>
                  </a:cubicBezTo>
                  <a:lnTo>
                    <a:pt x="10604500" y="2286000"/>
                  </a:lnTo>
                  <a:cubicBezTo>
                    <a:pt x="10604500" y="2426280"/>
                    <a:pt x="10468036" y="2540000"/>
                    <a:pt x="10299700" y="2540000"/>
                  </a:cubicBezTo>
                  <a:lnTo>
                    <a:pt x="304800" y="2540000"/>
                  </a:lnTo>
                  <a:cubicBezTo>
                    <a:pt x="136464" y="2540000"/>
                    <a:pt x="0" y="2426280"/>
                    <a:pt x="0" y="2286000"/>
                  </a:cubicBezTo>
                  <a:lnTo>
                    <a:pt x="0" y="254000"/>
                  </a:lnTo>
                  <a:cubicBezTo>
                    <a:pt x="0" y="113720"/>
                    <a:pt x="136464" y="0"/>
                    <a:pt x="304800" y="0"/>
                  </a:cubicBezTo>
                  <a:close/>
                </a:path>
              </a:pathLst>
            </a:custGeom>
            <a:solidFill>
              <a:srgbClr val="FFFFFF"/>
            </a:solidFill>
            <a:ln w="19050" cap="sq">
              <a:solidFill>
                <a:srgbClr val="A4C3A2"/>
              </a:solidFill>
              <a:prstDash val="solid"/>
              <a:miter/>
            </a:ln>
          </p:spPr>
        </p:sp>
      </p:grpSp>
      <p:sp>
        <p:nvSpPr>
          <p:cNvPr name="TextBox 16" id="16"/>
          <p:cNvSpPr txBox="true"/>
          <p:nvPr/>
        </p:nvSpPr>
        <p:spPr>
          <a:xfrm rot="0">
            <a:off x="9753600" y="4190293"/>
            <a:ext cx="7381875" cy="18707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3060"/>
              </a:lnSpc>
              <a:spcBef>
                <a:spcPct val="0"/>
              </a:spcBef>
            </a:pPr>
            <a:r>
              <a:rPr lang="en-US" sz="1700">
                <a:solidFill>
                  <a:srgbClr val="1B2B44"/>
                </a:solidFill>
                <a:latin typeface="Open Sans 2"/>
                <a:ea typeface="Open Sans 2"/>
                <a:cs typeface="Open Sans 2"/>
                <a:sym typeface="Open Sans 2"/>
              </a:rPr>
              <a:t>Redefining</a:t>
            </a:r>
            <a:r>
              <a:rPr lang="en-US" sz="1700" strike="noStrike" u="none">
                <a:solidFill>
                  <a:srgbClr val="1B2B44"/>
                </a:solidFill>
                <a:latin typeface="Open Sans 2"/>
                <a:ea typeface="Open Sans 2"/>
                <a:cs typeface="Open Sans 2"/>
                <a:sym typeface="Open Sans 2"/>
              </a:rPr>
              <a:t> </a:t>
            </a:r>
            <a:r>
              <a:rPr lang="en-US" sz="1700" strike="noStrike" u="none">
                <a:solidFill>
                  <a:srgbClr val="1B2B44"/>
                </a:solidFill>
                <a:latin typeface="Open Sans 2"/>
                <a:ea typeface="Open Sans 2"/>
                <a:cs typeface="Open Sans 2"/>
                <a:sym typeface="Open Sans 2"/>
              </a:rPr>
              <a:t>h</a:t>
            </a:r>
            <a:r>
              <a:rPr lang="en-US" sz="1700" strike="noStrike" u="none">
                <a:solidFill>
                  <a:srgbClr val="1B2B44"/>
                </a:solidFill>
                <a:latin typeface="Open Sans 2"/>
                <a:ea typeface="Open Sans 2"/>
                <a:cs typeface="Open Sans 2"/>
                <a:sym typeface="Open Sans 2"/>
              </a:rPr>
              <a:t>one</a:t>
            </a:r>
            <a:r>
              <a:rPr lang="en-US" sz="1700" strike="noStrike" u="none">
                <a:solidFill>
                  <a:srgbClr val="1B2B44"/>
                </a:solidFill>
                <a:latin typeface="Open Sans 2"/>
                <a:ea typeface="Open Sans 2"/>
                <a:cs typeface="Open Sans 2"/>
                <a:sym typeface="Open Sans 2"/>
              </a:rPr>
              <a:t>s</a:t>
            </a:r>
            <a:r>
              <a:rPr lang="en-US" sz="1700" strike="noStrike" u="none">
                <a:solidFill>
                  <a:srgbClr val="1B2B44"/>
                </a:solidFill>
                <a:latin typeface="Open Sans 2"/>
                <a:ea typeface="Open Sans 2"/>
                <a:cs typeface="Open Sans 2"/>
                <a:sym typeface="Open Sans 2"/>
              </a:rPr>
              <a:t>ty</a:t>
            </a:r>
            <a:r>
              <a:rPr lang="en-US" sz="1700" strike="noStrike" u="none">
                <a:solidFill>
                  <a:srgbClr val="1B2B44"/>
                </a:solidFill>
                <a:latin typeface="Open Sans 2"/>
                <a:ea typeface="Open Sans 2"/>
                <a:cs typeface="Open Sans 2"/>
                <a:sym typeface="Open Sans 2"/>
              </a:rPr>
              <a:t> as </a:t>
            </a:r>
            <a:r>
              <a:rPr lang="en-US" sz="1700" strike="noStrike" u="none">
                <a:solidFill>
                  <a:srgbClr val="1B2B44"/>
                </a:solidFill>
                <a:latin typeface="Open Sans 2"/>
                <a:ea typeface="Open Sans 2"/>
                <a:cs typeface="Open Sans 2"/>
                <a:sym typeface="Open Sans 2"/>
              </a:rPr>
              <a:t>str</a:t>
            </a:r>
            <a:r>
              <a:rPr lang="en-US" sz="1700" strike="noStrike" u="none">
                <a:solidFill>
                  <a:srgbClr val="1B2B44"/>
                </a:solidFill>
                <a:latin typeface="Open Sans 2"/>
                <a:ea typeface="Open Sans 2"/>
                <a:cs typeface="Open Sans 2"/>
                <a:sym typeface="Open Sans 2"/>
              </a:rPr>
              <a:t>e</a:t>
            </a:r>
            <a:r>
              <a:rPr lang="en-US" sz="1700" strike="noStrike" u="none">
                <a:solidFill>
                  <a:srgbClr val="1B2B44"/>
                </a:solidFill>
                <a:latin typeface="Open Sans 2"/>
                <a:ea typeface="Open Sans 2"/>
                <a:cs typeface="Open Sans 2"/>
                <a:sym typeface="Open Sans 2"/>
              </a:rPr>
              <a:t>ngth:</a:t>
            </a:r>
          </a:p>
          <a:p>
            <a:pPr algn="l" marL="367031" indent="-183515" lvl="1">
              <a:lnSpc>
                <a:spcPts val="3060"/>
              </a:lnSpc>
              <a:spcBef>
                <a:spcPct val="0"/>
              </a:spcBef>
              <a:buFont typeface="Arial"/>
              <a:buChar char="•"/>
            </a:pPr>
            <a:r>
              <a:rPr lang="en-US" sz="1700" strike="noStrike" u="none">
                <a:solidFill>
                  <a:srgbClr val="1B2B44"/>
                </a:solidFill>
                <a:latin typeface="Open Sans 2"/>
                <a:ea typeface="Open Sans 2"/>
                <a:cs typeface="Open Sans 2"/>
                <a:sym typeface="Open Sans 2"/>
              </a:rPr>
              <a:t>“This is</a:t>
            </a:r>
            <a:r>
              <a:rPr lang="en-US" sz="1700" strike="noStrike" u="none">
                <a:solidFill>
                  <a:srgbClr val="1B2B44"/>
                </a:solidFill>
                <a:latin typeface="Open Sans 2"/>
                <a:ea typeface="Open Sans 2"/>
                <a:cs typeface="Open Sans 2"/>
                <a:sym typeface="Open Sans 2"/>
              </a:rPr>
              <a:t> </a:t>
            </a:r>
            <a:r>
              <a:rPr lang="en-US" sz="1700" strike="noStrike" u="none">
                <a:solidFill>
                  <a:srgbClr val="1B2B44"/>
                </a:solidFill>
                <a:latin typeface="Open Sans 2"/>
                <a:ea typeface="Open Sans 2"/>
                <a:cs typeface="Open Sans 2"/>
                <a:sym typeface="Open Sans 2"/>
              </a:rPr>
              <a:t>w</a:t>
            </a:r>
            <a:r>
              <a:rPr lang="en-US" sz="1700" strike="noStrike" u="none">
                <a:solidFill>
                  <a:srgbClr val="1B2B44"/>
                </a:solidFill>
                <a:latin typeface="Open Sans 2"/>
                <a:ea typeface="Open Sans 2"/>
                <a:cs typeface="Open Sans 2"/>
                <a:sym typeface="Open Sans 2"/>
              </a:rPr>
              <a:t>ho </a:t>
            </a:r>
            <a:r>
              <a:rPr lang="en-US" sz="1700" strike="noStrike" u="none">
                <a:solidFill>
                  <a:srgbClr val="1B2B44"/>
                </a:solidFill>
                <a:latin typeface="Open Sans 2"/>
                <a:ea typeface="Open Sans 2"/>
                <a:cs typeface="Open Sans 2"/>
                <a:sym typeface="Open Sans 2"/>
              </a:rPr>
              <a:t>I</a:t>
            </a:r>
            <a:r>
              <a:rPr lang="en-US" sz="1700" strike="noStrike" u="none">
                <a:solidFill>
                  <a:srgbClr val="1B2B44"/>
                </a:solidFill>
                <a:latin typeface="Open Sans 2"/>
                <a:ea typeface="Open Sans 2"/>
                <a:cs typeface="Open Sans 2"/>
                <a:sym typeface="Open Sans 2"/>
              </a:rPr>
              <a:t> a</a:t>
            </a:r>
            <a:r>
              <a:rPr lang="en-US" sz="1700" strike="noStrike" u="none">
                <a:solidFill>
                  <a:srgbClr val="1B2B44"/>
                </a:solidFill>
                <a:latin typeface="Open Sans 2"/>
                <a:ea typeface="Open Sans 2"/>
                <a:cs typeface="Open Sans 2"/>
                <a:sym typeface="Open Sans 2"/>
              </a:rPr>
              <a:t>m.”</a:t>
            </a:r>
          </a:p>
          <a:p>
            <a:pPr algn="l" marL="367031" indent="-183515" lvl="1">
              <a:lnSpc>
                <a:spcPts val="3060"/>
              </a:lnSpc>
              <a:spcBef>
                <a:spcPct val="0"/>
              </a:spcBef>
              <a:buFont typeface="Arial"/>
              <a:buChar char="•"/>
            </a:pPr>
            <a:r>
              <a:rPr lang="en-US" sz="1700" strike="noStrike" u="none">
                <a:solidFill>
                  <a:srgbClr val="1B2B44"/>
                </a:solidFill>
                <a:latin typeface="Open Sans 2"/>
                <a:ea typeface="Open Sans 2"/>
                <a:cs typeface="Open Sans 2"/>
                <a:sym typeface="Open Sans 2"/>
              </a:rPr>
              <a:t>“This </a:t>
            </a:r>
            <a:r>
              <a:rPr lang="en-US" sz="1700" strike="noStrike" u="none">
                <a:solidFill>
                  <a:srgbClr val="1B2B44"/>
                </a:solidFill>
                <a:latin typeface="Open Sans 2"/>
                <a:ea typeface="Open Sans 2"/>
                <a:cs typeface="Open Sans 2"/>
                <a:sym typeface="Open Sans 2"/>
              </a:rPr>
              <a:t>i</a:t>
            </a:r>
            <a:r>
              <a:rPr lang="en-US" sz="1700" strike="noStrike" u="none">
                <a:solidFill>
                  <a:srgbClr val="1B2B44"/>
                </a:solidFill>
                <a:latin typeface="Open Sans 2"/>
                <a:ea typeface="Open Sans 2"/>
                <a:cs typeface="Open Sans 2"/>
                <a:sym typeface="Open Sans 2"/>
              </a:rPr>
              <a:t>s</a:t>
            </a:r>
            <a:r>
              <a:rPr lang="en-US" sz="1700" strike="noStrike" u="none">
                <a:solidFill>
                  <a:srgbClr val="1B2B44"/>
                </a:solidFill>
                <a:latin typeface="Open Sans 2"/>
                <a:ea typeface="Open Sans 2"/>
                <a:cs typeface="Open Sans 2"/>
                <a:sym typeface="Open Sans 2"/>
              </a:rPr>
              <a:t> </a:t>
            </a:r>
            <a:r>
              <a:rPr lang="en-US" sz="1700" strike="noStrike" u="none">
                <a:solidFill>
                  <a:srgbClr val="1B2B44"/>
                </a:solidFill>
                <a:latin typeface="Open Sans 2"/>
                <a:ea typeface="Open Sans 2"/>
                <a:cs typeface="Open Sans 2"/>
                <a:sym typeface="Open Sans 2"/>
              </a:rPr>
              <a:t>wh</a:t>
            </a:r>
            <a:r>
              <a:rPr lang="en-US" sz="1700" strike="noStrike" u="none">
                <a:solidFill>
                  <a:srgbClr val="1B2B44"/>
                </a:solidFill>
                <a:latin typeface="Open Sans 2"/>
                <a:ea typeface="Open Sans 2"/>
                <a:cs typeface="Open Sans 2"/>
                <a:sym typeface="Open Sans 2"/>
              </a:rPr>
              <a:t>a</a:t>
            </a:r>
            <a:r>
              <a:rPr lang="en-US" sz="1700" strike="noStrike" u="none">
                <a:solidFill>
                  <a:srgbClr val="1B2B44"/>
                </a:solidFill>
                <a:latin typeface="Open Sans 2"/>
                <a:ea typeface="Open Sans 2"/>
                <a:cs typeface="Open Sans 2"/>
                <a:sym typeface="Open Sans 2"/>
              </a:rPr>
              <a:t>t</a:t>
            </a:r>
            <a:r>
              <a:rPr lang="en-US" sz="1700" strike="noStrike" u="none">
                <a:solidFill>
                  <a:srgbClr val="1B2B44"/>
                </a:solidFill>
                <a:latin typeface="Open Sans 2"/>
                <a:ea typeface="Open Sans 2"/>
                <a:cs typeface="Open Sans 2"/>
                <a:sym typeface="Open Sans 2"/>
              </a:rPr>
              <a:t> </a:t>
            </a:r>
            <a:r>
              <a:rPr lang="en-US" sz="1700" strike="noStrike" u="none">
                <a:solidFill>
                  <a:srgbClr val="1B2B44"/>
                </a:solidFill>
                <a:latin typeface="Open Sans 2"/>
                <a:ea typeface="Open Sans 2"/>
                <a:cs typeface="Open Sans 2"/>
                <a:sym typeface="Open Sans 2"/>
              </a:rPr>
              <a:t>I c</a:t>
            </a:r>
            <a:r>
              <a:rPr lang="en-US" sz="1700" strike="noStrike" u="none">
                <a:solidFill>
                  <a:srgbClr val="1B2B44"/>
                </a:solidFill>
                <a:latin typeface="Open Sans 2"/>
                <a:ea typeface="Open Sans 2"/>
                <a:cs typeface="Open Sans 2"/>
                <a:sym typeface="Open Sans 2"/>
              </a:rPr>
              <a:t>a</a:t>
            </a:r>
            <a:r>
              <a:rPr lang="en-US" sz="1700" strike="noStrike" u="none">
                <a:solidFill>
                  <a:srgbClr val="1B2B44"/>
                </a:solidFill>
                <a:latin typeface="Open Sans 2"/>
                <a:ea typeface="Open Sans 2"/>
                <a:cs typeface="Open Sans 2"/>
                <a:sym typeface="Open Sans 2"/>
              </a:rPr>
              <a:t>n</a:t>
            </a:r>
            <a:r>
              <a:rPr lang="en-US" sz="1700" strike="noStrike" u="none">
                <a:solidFill>
                  <a:srgbClr val="1B2B44"/>
                </a:solidFill>
                <a:latin typeface="Open Sans 2"/>
                <a:ea typeface="Open Sans 2"/>
                <a:cs typeface="Open Sans 2"/>
                <a:sym typeface="Open Sans 2"/>
              </a:rPr>
              <a:t> </a:t>
            </a:r>
            <a:r>
              <a:rPr lang="en-US" sz="1700" strike="noStrike" u="none">
                <a:solidFill>
                  <a:srgbClr val="1B2B44"/>
                </a:solidFill>
                <a:latin typeface="Open Sans 2"/>
                <a:ea typeface="Open Sans 2"/>
                <a:cs typeface="Open Sans 2"/>
                <a:sym typeface="Open Sans 2"/>
              </a:rPr>
              <a:t>offer.”</a:t>
            </a:r>
          </a:p>
          <a:p>
            <a:pPr algn="l" marL="367031" indent="-183515" lvl="1">
              <a:lnSpc>
                <a:spcPts val="3060"/>
              </a:lnSpc>
              <a:spcBef>
                <a:spcPct val="0"/>
              </a:spcBef>
              <a:buFont typeface="Arial"/>
              <a:buChar char="•"/>
            </a:pPr>
            <a:r>
              <a:rPr lang="en-US" sz="1700" strike="noStrike" u="none">
                <a:solidFill>
                  <a:srgbClr val="1B2B44"/>
                </a:solidFill>
                <a:latin typeface="Open Sans 2"/>
                <a:ea typeface="Open Sans 2"/>
                <a:cs typeface="Open Sans 2"/>
                <a:sym typeface="Open Sans 2"/>
              </a:rPr>
              <a:t>“Th</a:t>
            </a:r>
            <a:r>
              <a:rPr lang="en-US" sz="1700" strike="noStrike" u="none">
                <a:solidFill>
                  <a:srgbClr val="1B2B44"/>
                </a:solidFill>
                <a:latin typeface="Open Sans 2"/>
                <a:ea typeface="Open Sans 2"/>
                <a:cs typeface="Open Sans 2"/>
                <a:sym typeface="Open Sans 2"/>
              </a:rPr>
              <a:t>i</a:t>
            </a:r>
            <a:r>
              <a:rPr lang="en-US" sz="1700" strike="noStrike" u="none">
                <a:solidFill>
                  <a:srgbClr val="1B2B44"/>
                </a:solidFill>
                <a:latin typeface="Open Sans 2"/>
                <a:ea typeface="Open Sans 2"/>
                <a:cs typeface="Open Sans 2"/>
                <a:sym typeface="Open Sans 2"/>
              </a:rPr>
              <a:t>s </a:t>
            </a:r>
            <a:r>
              <a:rPr lang="en-US" sz="1700" strike="noStrike" u="none">
                <a:solidFill>
                  <a:srgbClr val="1B2B44"/>
                </a:solidFill>
                <a:latin typeface="Open Sans 2"/>
                <a:ea typeface="Open Sans 2"/>
                <a:cs typeface="Open Sans 2"/>
                <a:sym typeface="Open Sans 2"/>
              </a:rPr>
              <a:t>i</a:t>
            </a:r>
            <a:r>
              <a:rPr lang="en-US" sz="1700" strike="noStrike" u="none">
                <a:solidFill>
                  <a:srgbClr val="1B2B44"/>
                </a:solidFill>
                <a:latin typeface="Open Sans 2"/>
                <a:ea typeface="Open Sans 2"/>
                <a:cs typeface="Open Sans 2"/>
                <a:sym typeface="Open Sans 2"/>
              </a:rPr>
              <a:t>s</a:t>
            </a:r>
            <a:r>
              <a:rPr lang="en-US" sz="1700" strike="noStrike" u="none">
                <a:solidFill>
                  <a:srgbClr val="1B2B44"/>
                </a:solidFill>
                <a:latin typeface="Open Sans 2"/>
                <a:ea typeface="Open Sans 2"/>
                <a:cs typeface="Open Sans 2"/>
                <a:sym typeface="Open Sans 2"/>
              </a:rPr>
              <a:t> </a:t>
            </a:r>
            <a:r>
              <a:rPr lang="en-US" sz="1700" strike="noStrike" u="none">
                <a:solidFill>
                  <a:srgbClr val="1B2B44"/>
                </a:solidFill>
                <a:latin typeface="Open Sans 2"/>
                <a:ea typeface="Open Sans 2"/>
                <a:cs typeface="Open Sans 2"/>
                <a:sym typeface="Open Sans 2"/>
              </a:rPr>
              <a:t>what I canno</a:t>
            </a:r>
            <a:r>
              <a:rPr lang="en-US" sz="1700" strike="noStrike" u="none">
                <a:solidFill>
                  <a:srgbClr val="1B2B44"/>
                </a:solidFill>
                <a:latin typeface="Open Sans 2"/>
                <a:ea typeface="Open Sans 2"/>
                <a:cs typeface="Open Sans 2"/>
                <a:sym typeface="Open Sans 2"/>
              </a:rPr>
              <a:t>t </a:t>
            </a:r>
            <a:r>
              <a:rPr lang="en-US" sz="1700" strike="noStrike" u="none">
                <a:solidFill>
                  <a:srgbClr val="1B2B44"/>
                </a:solidFill>
                <a:latin typeface="Open Sans 2"/>
                <a:ea typeface="Open Sans 2"/>
                <a:cs typeface="Open Sans 2"/>
                <a:sym typeface="Open Sans 2"/>
              </a:rPr>
              <a:t>keep</a:t>
            </a:r>
            <a:r>
              <a:rPr lang="en-US" sz="1700" strike="noStrike" u="none">
                <a:solidFill>
                  <a:srgbClr val="1B2B44"/>
                </a:solidFill>
                <a:latin typeface="Open Sans 2"/>
                <a:ea typeface="Open Sans 2"/>
                <a:cs typeface="Open Sans 2"/>
                <a:sym typeface="Open Sans 2"/>
              </a:rPr>
              <a:t> </a:t>
            </a:r>
            <a:r>
              <a:rPr lang="en-US" sz="1700" strike="noStrike" u="none">
                <a:solidFill>
                  <a:srgbClr val="1B2B44"/>
                </a:solidFill>
                <a:latin typeface="Open Sans 2"/>
                <a:ea typeface="Open Sans 2"/>
                <a:cs typeface="Open Sans 2"/>
                <a:sym typeface="Open Sans 2"/>
              </a:rPr>
              <a:t>per</a:t>
            </a:r>
            <a:r>
              <a:rPr lang="en-US" sz="1700" strike="noStrike" u="none">
                <a:solidFill>
                  <a:srgbClr val="1B2B44"/>
                </a:solidFill>
                <a:latin typeface="Open Sans 2"/>
                <a:ea typeface="Open Sans 2"/>
                <a:cs typeface="Open Sans 2"/>
                <a:sym typeface="Open Sans 2"/>
              </a:rPr>
              <a:t>f</a:t>
            </a:r>
            <a:r>
              <a:rPr lang="en-US" sz="1700" strike="noStrike" u="none">
                <a:solidFill>
                  <a:srgbClr val="1B2B44"/>
                </a:solidFill>
                <a:latin typeface="Open Sans 2"/>
                <a:ea typeface="Open Sans 2"/>
                <a:cs typeface="Open Sans 2"/>
                <a:sym typeface="Open Sans 2"/>
              </a:rPr>
              <a:t>o</a:t>
            </a:r>
            <a:r>
              <a:rPr lang="en-US" sz="1700" strike="noStrike" u="none">
                <a:solidFill>
                  <a:srgbClr val="1B2B44"/>
                </a:solidFill>
                <a:latin typeface="Open Sans 2"/>
                <a:ea typeface="Open Sans 2"/>
                <a:cs typeface="Open Sans 2"/>
                <a:sym typeface="Open Sans 2"/>
              </a:rPr>
              <a:t>r</a:t>
            </a:r>
            <a:r>
              <a:rPr lang="en-US" sz="1700" strike="noStrike" u="none">
                <a:solidFill>
                  <a:srgbClr val="1B2B44"/>
                </a:solidFill>
                <a:latin typeface="Open Sans 2"/>
                <a:ea typeface="Open Sans 2"/>
                <a:cs typeface="Open Sans 2"/>
                <a:sym typeface="Open Sans 2"/>
              </a:rPr>
              <a:t>ming.”</a:t>
            </a:r>
          </a:p>
          <a:p>
            <a:pPr algn="l" marL="0" indent="0" lvl="0">
              <a:lnSpc>
                <a:spcPts val="3060"/>
              </a:lnSpc>
              <a:spcBef>
                <a:spcPct val="0"/>
              </a:spcBef>
            </a:pPr>
          </a:p>
        </p:txBody>
      </p:sp>
      <p:grpSp>
        <p:nvGrpSpPr>
          <p:cNvPr name="Group 17" id="17"/>
          <p:cNvGrpSpPr/>
          <p:nvPr/>
        </p:nvGrpSpPr>
        <p:grpSpPr>
          <a:xfrm rot="0">
            <a:off x="3343865" y="6679999"/>
            <a:ext cx="11430000" cy="971550"/>
            <a:chOff x="0" y="0"/>
            <a:chExt cx="15240000" cy="1295400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0" y="0"/>
              <a:ext cx="15240000" cy="1295400"/>
            </a:xfrm>
            <a:custGeom>
              <a:avLst/>
              <a:gdLst/>
              <a:ahLst/>
              <a:cxnLst/>
              <a:rect r="r" b="b" t="t" l="l"/>
              <a:pathLst>
                <a:path h="1295400" w="15240000">
                  <a:moveTo>
                    <a:pt x="69850" y="0"/>
                  </a:moveTo>
                  <a:lnTo>
                    <a:pt x="15170150" y="0"/>
                  </a:lnTo>
                  <a:cubicBezTo>
                    <a:pt x="15208727" y="0"/>
                    <a:pt x="15240000" y="57997"/>
                    <a:pt x="15240000" y="129540"/>
                  </a:cubicBezTo>
                  <a:lnTo>
                    <a:pt x="15240000" y="1165860"/>
                  </a:lnTo>
                  <a:cubicBezTo>
                    <a:pt x="15240000" y="1237403"/>
                    <a:pt x="15208727" y="1295400"/>
                    <a:pt x="15170150" y="1295400"/>
                  </a:cubicBezTo>
                  <a:lnTo>
                    <a:pt x="69850" y="1295400"/>
                  </a:lnTo>
                  <a:cubicBezTo>
                    <a:pt x="31273" y="1295400"/>
                    <a:pt x="0" y="1237403"/>
                    <a:pt x="0" y="1165860"/>
                  </a:cubicBezTo>
                  <a:lnTo>
                    <a:pt x="0" y="129540"/>
                  </a:lnTo>
                  <a:cubicBezTo>
                    <a:pt x="0" y="57997"/>
                    <a:pt x="31273" y="0"/>
                    <a:pt x="69850" y="0"/>
                  </a:cubicBezTo>
                  <a:close/>
                </a:path>
              </a:pathLst>
            </a:custGeom>
            <a:solidFill>
              <a:srgbClr val="1B2B44"/>
            </a:solidFill>
          </p:spPr>
        </p:sp>
      </p:grpSp>
      <p:sp>
        <p:nvSpPr>
          <p:cNvPr name="TextBox 19" id="19"/>
          <p:cNvSpPr txBox="true"/>
          <p:nvPr/>
        </p:nvSpPr>
        <p:spPr>
          <a:xfrm rot="0">
            <a:off x="3343865" y="6746674"/>
            <a:ext cx="11430000" cy="8972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450"/>
              </a:lnSpc>
              <a:spcBef>
                <a:spcPct val="0"/>
              </a:spcBef>
            </a:pPr>
            <a:r>
              <a:rPr lang="en-US" b="true" sz="3450">
                <a:solidFill>
                  <a:srgbClr val="F4F1DE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Hon</a:t>
            </a:r>
            <a:r>
              <a:rPr lang="en-US" b="true" sz="3450" strike="noStrike" u="none">
                <a:solidFill>
                  <a:srgbClr val="F4F1DE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e</a:t>
            </a:r>
            <a:r>
              <a:rPr lang="en-US" b="true" sz="3450" strike="noStrike" u="none">
                <a:solidFill>
                  <a:srgbClr val="F4F1DE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sty</a:t>
            </a:r>
            <a:r>
              <a:rPr lang="en-US" b="true" sz="3450" strike="noStrike" u="none">
                <a:solidFill>
                  <a:srgbClr val="F4F1DE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  <a:r>
              <a:rPr lang="en-US" b="true" sz="3450" strike="noStrike" u="none">
                <a:solidFill>
                  <a:srgbClr val="F4F1DE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abou</a:t>
            </a:r>
            <a:r>
              <a:rPr lang="en-US" b="true" sz="3450" strike="noStrike" u="none">
                <a:solidFill>
                  <a:srgbClr val="F4F1DE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t </a:t>
            </a:r>
            <a:r>
              <a:rPr lang="en-US" b="true" sz="3450" strike="noStrike" u="none">
                <a:solidFill>
                  <a:srgbClr val="F4F1DE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l</a:t>
            </a:r>
            <a:r>
              <a:rPr lang="en-US" b="true" sz="3450" strike="noStrike" u="none">
                <a:solidFill>
                  <a:srgbClr val="F4F1DE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imits </a:t>
            </a:r>
            <a:r>
              <a:rPr lang="en-US" b="true" sz="3450" strike="noStrike" u="none">
                <a:solidFill>
                  <a:srgbClr val="F4F1DE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is not we</a:t>
            </a:r>
            <a:r>
              <a:rPr lang="en-US" b="true" sz="3450" strike="noStrike" u="none">
                <a:solidFill>
                  <a:srgbClr val="F4F1DE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a</a:t>
            </a:r>
            <a:r>
              <a:rPr lang="en-US" b="true" sz="3450" strike="noStrike" u="none">
                <a:solidFill>
                  <a:srgbClr val="F4F1DE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knes</a:t>
            </a:r>
            <a:r>
              <a:rPr lang="en-US" b="true" sz="3450" strike="noStrike" u="none">
                <a:solidFill>
                  <a:srgbClr val="F4F1DE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s </a:t>
            </a:r>
            <a:r>
              <a:rPr lang="en-US" b="true" sz="3450" strike="noStrike" u="none">
                <a:solidFill>
                  <a:srgbClr val="F4F1DE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—</a:t>
            </a:r>
            <a:r>
              <a:rPr lang="en-US" b="true" sz="3450" strike="noStrike" u="none">
                <a:solidFill>
                  <a:srgbClr val="F4F1DE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</a:p>
          <a:p>
            <a:pPr algn="ctr" marL="0" indent="0" lvl="0">
              <a:lnSpc>
                <a:spcPts val="3450"/>
              </a:lnSpc>
              <a:spcBef>
                <a:spcPct val="0"/>
              </a:spcBef>
            </a:pPr>
            <a:r>
              <a:rPr lang="en-US" b="true" sz="3450" strike="noStrike" u="none">
                <a:solidFill>
                  <a:srgbClr val="F4F1DE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it is leadership.</a:t>
            </a:r>
          </a:p>
        </p:txBody>
      </p:sp>
      <p:grpSp>
        <p:nvGrpSpPr>
          <p:cNvPr name="Group 20" id="20"/>
          <p:cNvGrpSpPr/>
          <p:nvPr/>
        </p:nvGrpSpPr>
        <p:grpSpPr>
          <a:xfrm rot="0">
            <a:off x="571500" y="8953500"/>
            <a:ext cx="1143000" cy="1143000"/>
            <a:chOff x="0" y="0"/>
            <a:chExt cx="1524000" cy="1524000"/>
          </a:xfrm>
        </p:grpSpPr>
        <p:sp>
          <p:nvSpPr>
            <p:cNvPr name="Freeform 21" id="21"/>
            <p:cNvSpPr/>
            <p:nvPr/>
          </p:nvSpPr>
          <p:spPr>
            <a:xfrm flipH="false" flipV="false" rot="0">
              <a:off x="0" y="0"/>
              <a:ext cx="1524000" cy="1524000"/>
            </a:xfrm>
            <a:custGeom>
              <a:avLst/>
              <a:gdLst/>
              <a:ahLst/>
              <a:cxnLst/>
              <a:rect r="r" b="b" t="t" l="l"/>
              <a:pathLst>
                <a:path h="1524000" w="1524000">
                  <a:moveTo>
                    <a:pt x="762000" y="0"/>
                  </a:moveTo>
                  <a:cubicBezTo>
                    <a:pt x="341159" y="0"/>
                    <a:pt x="0" y="341159"/>
                    <a:pt x="0" y="762000"/>
                  </a:cubicBezTo>
                  <a:cubicBezTo>
                    <a:pt x="0" y="1182841"/>
                    <a:pt x="341159" y="1524000"/>
                    <a:pt x="762000" y="1524000"/>
                  </a:cubicBezTo>
                  <a:cubicBezTo>
                    <a:pt x="1182841" y="1524000"/>
                    <a:pt x="1524000" y="1182841"/>
                    <a:pt x="1524000" y="762000"/>
                  </a:cubicBezTo>
                  <a:cubicBezTo>
                    <a:pt x="1524000" y="341159"/>
                    <a:pt x="1182841" y="0"/>
                    <a:pt x="762000" y="0"/>
                  </a:cubicBezTo>
                  <a:close/>
                </a:path>
              </a:pathLst>
            </a:custGeom>
            <a:solidFill>
              <a:srgbClr val="A4C3A2">
                <a:alpha val="19608"/>
              </a:srgbClr>
            </a:solidFill>
          </p:spPr>
        </p:sp>
      </p:grpSp>
    </p:spTree>
  </p:cSld>
  <p:clrMapOvr>
    <a:masterClrMapping/>
  </p:clrMapOvr>
</p:sld>
</file>

<file path=ppt/slides/slide23.xml><?xml version="1.0" encoding="utf-8"?>
<p:sld xmlns:p="http://schemas.openxmlformats.org/presentationml/2006/main" xmlns:a="http://schemas.openxmlformats.org/drawingml/2006/main">
  <p:cSld>
    <p:bg>
      <p:bgPr>
        <a:solidFill>
          <a:srgbClr val="F4F1D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381000" y="381000"/>
            <a:ext cx="17526000" cy="9525000"/>
            <a:chOff x="0" y="0"/>
            <a:chExt cx="23368000" cy="12700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3368000" cy="12700000"/>
            </a:xfrm>
            <a:custGeom>
              <a:avLst/>
              <a:gdLst/>
              <a:ahLst/>
              <a:cxnLst/>
              <a:rect r="r" b="b" t="t" l="l"/>
              <a:pathLst>
                <a:path h="12700000" w="23368000">
                  <a:moveTo>
                    <a:pt x="1270000" y="0"/>
                  </a:moveTo>
                  <a:lnTo>
                    <a:pt x="22098000" y="0"/>
                  </a:lnTo>
                  <a:cubicBezTo>
                    <a:pt x="22799402" y="0"/>
                    <a:pt x="23368000" y="568598"/>
                    <a:pt x="23368000" y="1270000"/>
                  </a:cubicBezTo>
                  <a:lnTo>
                    <a:pt x="23368000" y="11430000"/>
                  </a:lnTo>
                  <a:cubicBezTo>
                    <a:pt x="23368000" y="12131401"/>
                    <a:pt x="22799402" y="12700000"/>
                    <a:pt x="22098000" y="12700000"/>
                  </a:cubicBezTo>
                  <a:lnTo>
                    <a:pt x="1270000" y="12700000"/>
                  </a:lnTo>
                  <a:cubicBezTo>
                    <a:pt x="568598" y="12700000"/>
                    <a:pt x="0" y="12131401"/>
                    <a:pt x="0" y="11430000"/>
                  </a:cubicBezTo>
                  <a:lnTo>
                    <a:pt x="0" y="1270000"/>
                  </a:lnTo>
                  <a:cubicBezTo>
                    <a:pt x="0" y="568598"/>
                    <a:pt x="568598" y="0"/>
                    <a:pt x="1270000" y="0"/>
                  </a:cubicBezTo>
                  <a:close/>
                </a:path>
              </a:pathLst>
            </a:custGeom>
            <a:solidFill>
              <a:srgbClr val="FFFFFF"/>
            </a:solidFill>
            <a:ln w="28575" cap="sq">
              <a:solidFill>
                <a:srgbClr val="33565A"/>
              </a:solidFill>
              <a:prstDash val="solid"/>
              <a:miter/>
            </a:ln>
          </p:spPr>
        </p:sp>
      </p:grpSp>
      <p:sp>
        <p:nvSpPr>
          <p:cNvPr name="TextBox 4" id="4"/>
          <p:cNvSpPr txBox="true"/>
          <p:nvPr/>
        </p:nvSpPr>
        <p:spPr>
          <a:xfrm rot="0">
            <a:off x="12287250" y="5867400"/>
            <a:ext cx="4000500" cy="5676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2399"/>
              </a:lnSpc>
              <a:spcBef>
                <a:spcPct val="0"/>
              </a:spcBef>
            </a:pPr>
            <a:r>
              <a:rPr lang="en-US" sz="1599" strike="noStrike" u="none">
                <a:solidFill>
                  <a:srgbClr val="555555"/>
                </a:solidFill>
                <a:latin typeface="Open Sans 2"/>
                <a:ea typeface="Open Sans 2"/>
                <a:cs typeface="Open Sans 2"/>
                <a:sym typeface="Open Sans 2"/>
              </a:rPr>
              <a:t>Where you end and others begin.</a:t>
            </a:r>
          </a:p>
          <a:p>
            <a:pPr algn="ctr" marL="0" indent="0" lvl="0">
              <a:lnSpc>
                <a:spcPts val="2399"/>
              </a:lnSpc>
              <a:spcBef>
                <a:spcPct val="0"/>
              </a:spcBef>
            </a:pPr>
            <a:r>
              <a:rPr lang="en-US" sz="1599" strike="noStrike" u="none">
                <a:solidFill>
                  <a:srgbClr val="555555"/>
                </a:solidFill>
                <a:latin typeface="Open Sans 2"/>
                <a:ea typeface="Open Sans 2"/>
                <a:cs typeface="Open Sans 2"/>
                <a:sym typeface="Open Sans 2"/>
              </a:rPr>
              <a:t>Clarity without guilt.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7143750" y="5867400"/>
            <a:ext cx="4000500" cy="5676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2399"/>
              </a:lnSpc>
              <a:spcBef>
                <a:spcPct val="0"/>
              </a:spcBef>
            </a:pPr>
            <a:r>
              <a:rPr lang="en-US" sz="1599" strike="noStrike" u="none">
                <a:solidFill>
                  <a:srgbClr val="555555"/>
                </a:solidFill>
                <a:latin typeface="Open Sans 2"/>
                <a:ea typeface="Open Sans 2"/>
                <a:cs typeface="Open Sans 2"/>
                <a:sym typeface="Open Sans 2"/>
              </a:rPr>
              <a:t>Thinking about your thinking.</a:t>
            </a:r>
          </a:p>
          <a:p>
            <a:pPr algn="ctr" marL="0" indent="0" lvl="0">
              <a:lnSpc>
                <a:spcPts val="2399"/>
              </a:lnSpc>
              <a:spcBef>
                <a:spcPct val="0"/>
              </a:spcBef>
            </a:pPr>
            <a:r>
              <a:rPr lang="en-US" sz="1599" strike="noStrike" u="none">
                <a:solidFill>
                  <a:srgbClr val="555555"/>
                </a:solidFill>
                <a:latin typeface="Open Sans 2"/>
                <a:ea typeface="Open Sans 2"/>
                <a:cs typeface="Open Sans 2"/>
                <a:sym typeface="Open Sans 2"/>
              </a:rPr>
              <a:t>Noticing before reacting.</a:t>
            </a:r>
          </a:p>
        </p:txBody>
      </p:sp>
      <p:grpSp>
        <p:nvGrpSpPr>
          <p:cNvPr name="Group 6" id="6"/>
          <p:cNvGrpSpPr/>
          <p:nvPr/>
        </p:nvGrpSpPr>
        <p:grpSpPr>
          <a:xfrm rot="0">
            <a:off x="12001500" y="3238500"/>
            <a:ext cx="4572000" cy="4572000"/>
            <a:chOff x="0" y="0"/>
            <a:chExt cx="6096000" cy="609600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6096000" cy="6096000"/>
            </a:xfrm>
            <a:custGeom>
              <a:avLst/>
              <a:gdLst/>
              <a:ahLst/>
              <a:cxnLst/>
              <a:rect r="r" b="b" t="t" l="l"/>
              <a:pathLst>
                <a:path h="6096000" w="6096000">
                  <a:moveTo>
                    <a:pt x="609600" y="0"/>
                  </a:moveTo>
                  <a:lnTo>
                    <a:pt x="5486400" y="0"/>
                  </a:lnTo>
                  <a:cubicBezTo>
                    <a:pt x="5823073" y="0"/>
                    <a:pt x="6096000" y="272927"/>
                    <a:pt x="6096000" y="609600"/>
                  </a:cubicBezTo>
                  <a:lnTo>
                    <a:pt x="6096000" y="5486400"/>
                  </a:lnTo>
                  <a:cubicBezTo>
                    <a:pt x="6096000" y="5823073"/>
                    <a:pt x="5823073" y="6096000"/>
                    <a:pt x="5486400" y="6096000"/>
                  </a:cubicBezTo>
                  <a:lnTo>
                    <a:pt x="609600" y="6096000"/>
                  </a:lnTo>
                  <a:cubicBezTo>
                    <a:pt x="272927" y="6096000"/>
                    <a:pt x="0" y="5823073"/>
                    <a:pt x="0" y="5486400"/>
                  </a:cubicBezTo>
                  <a:lnTo>
                    <a:pt x="0" y="609600"/>
                  </a:lnTo>
                  <a:cubicBezTo>
                    <a:pt x="0" y="272927"/>
                    <a:pt x="272927" y="0"/>
                    <a:pt x="609600" y="0"/>
                  </a:cubicBezTo>
                  <a:close/>
                </a:path>
              </a:pathLst>
            </a:custGeom>
            <a:solidFill>
              <a:srgbClr val="EAE8E0">
                <a:alpha val="60000"/>
              </a:srgbClr>
            </a:solidFill>
          </p:spPr>
        </p:sp>
      </p:grpSp>
      <p:grpSp>
        <p:nvGrpSpPr>
          <p:cNvPr name="Group 8" id="8"/>
          <p:cNvGrpSpPr/>
          <p:nvPr/>
        </p:nvGrpSpPr>
        <p:grpSpPr>
          <a:xfrm rot="0">
            <a:off x="6858000" y="3238500"/>
            <a:ext cx="4572000" cy="4572000"/>
            <a:chOff x="0" y="0"/>
            <a:chExt cx="6096000" cy="6096000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6096000" cy="6096000"/>
            </a:xfrm>
            <a:custGeom>
              <a:avLst/>
              <a:gdLst/>
              <a:ahLst/>
              <a:cxnLst/>
              <a:rect r="r" b="b" t="t" l="l"/>
              <a:pathLst>
                <a:path h="6096000" w="6096000">
                  <a:moveTo>
                    <a:pt x="609600" y="0"/>
                  </a:moveTo>
                  <a:lnTo>
                    <a:pt x="5486400" y="0"/>
                  </a:lnTo>
                  <a:cubicBezTo>
                    <a:pt x="5823073" y="0"/>
                    <a:pt x="6096000" y="272927"/>
                    <a:pt x="6096000" y="609600"/>
                  </a:cubicBezTo>
                  <a:lnTo>
                    <a:pt x="6096000" y="5486400"/>
                  </a:lnTo>
                  <a:cubicBezTo>
                    <a:pt x="6096000" y="5823073"/>
                    <a:pt x="5823073" y="6096000"/>
                    <a:pt x="5486400" y="6096000"/>
                  </a:cubicBezTo>
                  <a:lnTo>
                    <a:pt x="609600" y="6096000"/>
                  </a:lnTo>
                  <a:cubicBezTo>
                    <a:pt x="272927" y="6096000"/>
                    <a:pt x="0" y="5823073"/>
                    <a:pt x="0" y="5486400"/>
                  </a:cubicBezTo>
                  <a:lnTo>
                    <a:pt x="0" y="609600"/>
                  </a:lnTo>
                  <a:cubicBezTo>
                    <a:pt x="0" y="272927"/>
                    <a:pt x="272927" y="0"/>
                    <a:pt x="609600" y="0"/>
                  </a:cubicBezTo>
                  <a:close/>
                </a:path>
              </a:pathLst>
            </a:custGeom>
            <a:solidFill>
              <a:srgbClr val="EAE8E0">
                <a:alpha val="60000"/>
              </a:srgbClr>
            </a:solidFill>
          </p:spPr>
        </p:sp>
      </p:grpSp>
      <p:grpSp>
        <p:nvGrpSpPr>
          <p:cNvPr name="Group 10" id="10"/>
          <p:cNvGrpSpPr/>
          <p:nvPr/>
        </p:nvGrpSpPr>
        <p:grpSpPr>
          <a:xfrm rot="0">
            <a:off x="1762125" y="3326130"/>
            <a:ext cx="4572000" cy="4572000"/>
            <a:chOff x="0" y="0"/>
            <a:chExt cx="6096000" cy="6096000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6096000" cy="6096000"/>
            </a:xfrm>
            <a:custGeom>
              <a:avLst/>
              <a:gdLst/>
              <a:ahLst/>
              <a:cxnLst/>
              <a:rect r="r" b="b" t="t" l="l"/>
              <a:pathLst>
                <a:path h="6096000" w="6096000">
                  <a:moveTo>
                    <a:pt x="609600" y="0"/>
                  </a:moveTo>
                  <a:lnTo>
                    <a:pt x="5486400" y="0"/>
                  </a:lnTo>
                  <a:cubicBezTo>
                    <a:pt x="5823073" y="0"/>
                    <a:pt x="6096000" y="272927"/>
                    <a:pt x="6096000" y="609600"/>
                  </a:cubicBezTo>
                  <a:lnTo>
                    <a:pt x="6096000" y="5486400"/>
                  </a:lnTo>
                  <a:cubicBezTo>
                    <a:pt x="6096000" y="5823073"/>
                    <a:pt x="5823073" y="6096000"/>
                    <a:pt x="5486400" y="6096000"/>
                  </a:cubicBezTo>
                  <a:lnTo>
                    <a:pt x="609600" y="6096000"/>
                  </a:lnTo>
                  <a:cubicBezTo>
                    <a:pt x="272927" y="6096000"/>
                    <a:pt x="0" y="5823073"/>
                    <a:pt x="0" y="5486400"/>
                  </a:cubicBezTo>
                  <a:lnTo>
                    <a:pt x="0" y="609600"/>
                  </a:lnTo>
                  <a:cubicBezTo>
                    <a:pt x="0" y="272927"/>
                    <a:pt x="272927" y="0"/>
                    <a:pt x="609600" y="0"/>
                  </a:cubicBezTo>
                  <a:close/>
                </a:path>
              </a:pathLst>
            </a:custGeom>
            <a:solidFill>
              <a:srgbClr val="EAE8E0">
                <a:alpha val="60000"/>
              </a:srgbClr>
            </a:solidFill>
          </p:spPr>
        </p:sp>
      </p:grpSp>
      <p:sp>
        <p:nvSpPr>
          <p:cNvPr name="AutoShape 12" id="12"/>
          <p:cNvSpPr/>
          <p:nvPr/>
        </p:nvSpPr>
        <p:spPr>
          <a:xfrm>
            <a:off x="6286500" y="2190750"/>
            <a:ext cx="5715000" cy="0"/>
          </a:xfrm>
          <a:prstGeom prst="line">
            <a:avLst/>
          </a:prstGeom>
          <a:ln cap="rnd" w="9525">
            <a:solidFill>
              <a:srgbClr val="3C6E71">
                <a:alpha val="40000"/>
              </a:srgbClr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TextBox 13" id="13"/>
          <p:cNvSpPr txBox="true"/>
          <p:nvPr/>
        </p:nvSpPr>
        <p:spPr>
          <a:xfrm rot="0">
            <a:off x="2476500" y="657225"/>
            <a:ext cx="13335000" cy="86415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5547"/>
              </a:lnSpc>
              <a:spcBef>
                <a:spcPct val="0"/>
              </a:spcBef>
            </a:pPr>
            <a:r>
              <a:rPr lang="en-US" b="true" sz="5043">
                <a:solidFill>
                  <a:srgbClr val="103E37"/>
                </a:solidFill>
                <a:latin typeface="Agrandir Bold"/>
                <a:ea typeface="Agrandir Bold"/>
                <a:cs typeface="Agrandir Bold"/>
                <a:sym typeface="Agrandir Bold"/>
              </a:rPr>
              <a:t>Uniting Everything Together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2476500" y="1619250"/>
            <a:ext cx="13335000" cy="3905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120"/>
              </a:lnSpc>
              <a:spcBef>
                <a:spcPct val="0"/>
              </a:spcBef>
            </a:pPr>
            <a:r>
              <a:rPr lang="en-US" sz="2600" strike="noStrike" u="none">
                <a:solidFill>
                  <a:srgbClr val="3C6E71"/>
                </a:solidFill>
                <a:latin typeface="Montserrat"/>
                <a:ea typeface="Montserrat"/>
                <a:cs typeface="Montserrat"/>
                <a:sym typeface="Montserrat"/>
              </a:rPr>
              <a:t>Lens  →  Story  →  Response  →  Boundary</a:t>
            </a:r>
          </a:p>
        </p:txBody>
      </p:sp>
      <p:grpSp>
        <p:nvGrpSpPr>
          <p:cNvPr name="Group 15" id="15"/>
          <p:cNvGrpSpPr/>
          <p:nvPr/>
        </p:nvGrpSpPr>
        <p:grpSpPr>
          <a:xfrm rot="0">
            <a:off x="1714500" y="2571750"/>
            <a:ext cx="4572000" cy="419100"/>
            <a:chOff x="0" y="0"/>
            <a:chExt cx="6096000" cy="558800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6096000" cy="558800"/>
            </a:xfrm>
            <a:custGeom>
              <a:avLst/>
              <a:gdLst/>
              <a:ahLst/>
              <a:cxnLst/>
              <a:rect r="r" b="b" t="t" l="l"/>
              <a:pathLst>
                <a:path h="558800" w="6096000">
                  <a:moveTo>
                    <a:pt x="5816600" y="0"/>
                  </a:moveTo>
                  <a:cubicBezTo>
                    <a:pt x="5970908" y="0"/>
                    <a:pt x="6096000" y="125092"/>
                    <a:pt x="6096000" y="279400"/>
                  </a:cubicBezTo>
                  <a:cubicBezTo>
                    <a:pt x="6096000" y="433708"/>
                    <a:pt x="5970908" y="558800"/>
                    <a:pt x="5816600" y="558800"/>
                  </a:cubicBezTo>
                  <a:lnTo>
                    <a:pt x="279400" y="558800"/>
                  </a:lnTo>
                  <a:cubicBezTo>
                    <a:pt x="125092" y="558800"/>
                    <a:pt x="0" y="433708"/>
                    <a:pt x="0" y="279400"/>
                  </a:cubicBezTo>
                  <a:cubicBezTo>
                    <a:pt x="0" y="125092"/>
                    <a:pt x="125092" y="0"/>
                    <a:pt x="279400" y="0"/>
                  </a:cubicBezTo>
                  <a:close/>
                </a:path>
              </a:pathLst>
            </a:custGeom>
            <a:solidFill>
              <a:srgbClr val="8B3A3A"/>
            </a:solidFill>
          </p:spPr>
        </p:sp>
      </p:grpSp>
      <p:sp>
        <p:nvSpPr>
          <p:cNvPr name="TextBox 17" id="17"/>
          <p:cNvSpPr txBox="true"/>
          <p:nvPr/>
        </p:nvSpPr>
        <p:spPr>
          <a:xfrm rot="0">
            <a:off x="1714500" y="2619375"/>
            <a:ext cx="4572000" cy="36570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2772"/>
              </a:lnSpc>
              <a:spcBef>
                <a:spcPct val="0"/>
              </a:spcBef>
            </a:pPr>
            <a:r>
              <a:rPr lang="en-US" b="true" sz="2772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MENTAL MODELS</a:t>
            </a:r>
          </a:p>
        </p:txBody>
      </p:sp>
      <p:grpSp>
        <p:nvGrpSpPr>
          <p:cNvPr name="Group 18" id="18"/>
          <p:cNvGrpSpPr/>
          <p:nvPr/>
        </p:nvGrpSpPr>
        <p:grpSpPr>
          <a:xfrm rot="0">
            <a:off x="6858000" y="2571750"/>
            <a:ext cx="4572000" cy="419100"/>
            <a:chOff x="0" y="0"/>
            <a:chExt cx="6096000" cy="558800"/>
          </a:xfrm>
        </p:grpSpPr>
        <p:sp>
          <p:nvSpPr>
            <p:cNvPr name="Freeform 19" id="19"/>
            <p:cNvSpPr/>
            <p:nvPr/>
          </p:nvSpPr>
          <p:spPr>
            <a:xfrm flipH="false" flipV="false" rot="0">
              <a:off x="0" y="0"/>
              <a:ext cx="6096000" cy="558800"/>
            </a:xfrm>
            <a:custGeom>
              <a:avLst/>
              <a:gdLst/>
              <a:ahLst/>
              <a:cxnLst/>
              <a:rect r="r" b="b" t="t" l="l"/>
              <a:pathLst>
                <a:path h="558800" w="6096000">
                  <a:moveTo>
                    <a:pt x="5816600" y="0"/>
                  </a:moveTo>
                  <a:cubicBezTo>
                    <a:pt x="5970908" y="0"/>
                    <a:pt x="6096000" y="125092"/>
                    <a:pt x="6096000" y="279400"/>
                  </a:cubicBezTo>
                  <a:cubicBezTo>
                    <a:pt x="6096000" y="433708"/>
                    <a:pt x="5970908" y="558800"/>
                    <a:pt x="5816600" y="558800"/>
                  </a:cubicBezTo>
                  <a:lnTo>
                    <a:pt x="279400" y="558800"/>
                  </a:lnTo>
                  <a:cubicBezTo>
                    <a:pt x="125092" y="558800"/>
                    <a:pt x="0" y="433708"/>
                    <a:pt x="0" y="279400"/>
                  </a:cubicBezTo>
                  <a:cubicBezTo>
                    <a:pt x="0" y="125092"/>
                    <a:pt x="125092" y="0"/>
                    <a:pt x="279400" y="0"/>
                  </a:cubicBezTo>
                  <a:close/>
                </a:path>
              </a:pathLst>
            </a:custGeom>
            <a:solidFill>
              <a:srgbClr val="3C6E71"/>
            </a:solidFill>
          </p:spPr>
        </p:sp>
      </p:grpSp>
      <p:sp>
        <p:nvSpPr>
          <p:cNvPr name="TextBox 20" id="20"/>
          <p:cNvSpPr txBox="true"/>
          <p:nvPr/>
        </p:nvSpPr>
        <p:spPr>
          <a:xfrm rot="0">
            <a:off x="6858000" y="2619375"/>
            <a:ext cx="4572000" cy="36570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2772"/>
              </a:lnSpc>
              <a:spcBef>
                <a:spcPct val="0"/>
              </a:spcBef>
            </a:pPr>
            <a:r>
              <a:rPr lang="en-US" b="true" sz="2772" strike="noStrike" u="none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THE AWARENESS</a:t>
            </a:r>
          </a:p>
        </p:txBody>
      </p:sp>
      <p:grpSp>
        <p:nvGrpSpPr>
          <p:cNvPr name="Group 21" id="21"/>
          <p:cNvGrpSpPr/>
          <p:nvPr/>
        </p:nvGrpSpPr>
        <p:grpSpPr>
          <a:xfrm rot="0">
            <a:off x="12001500" y="2571750"/>
            <a:ext cx="4572000" cy="419100"/>
            <a:chOff x="0" y="0"/>
            <a:chExt cx="6096000" cy="558800"/>
          </a:xfrm>
        </p:grpSpPr>
        <p:sp>
          <p:nvSpPr>
            <p:cNvPr name="Freeform 22" id="22"/>
            <p:cNvSpPr/>
            <p:nvPr/>
          </p:nvSpPr>
          <p:spPr>
            <a:xfrm flipH="false" flipV="false" rot="0">
              <a:off x="0" y="0"/>
              <a:ext cx="6096000" cy="558800"/>
            </a:xfrm>
            <a:custGeom>
              <a:avLst/>
              <a:gdLst/>
              <a:ahLst/>
              <a:cxnLst/>
              <a:rect r="r" b="b" t="t" l="l"/>
              <a:pathLst>
                <a:path h="558800" w="6096000">
                  <a:moveTo>
                    <a:pt x="5816600" y="0"/>
                  </a:moveTo>
                  <a:cubicBezTo>
                    <a:pt x="5970908" y="0"/>
                    <a:pt x="6096000" y="125092"/>
                    <a:pt x="6096000" y="279400"/>
                  </a:cubicBezTo>
                  <a:cubicBezTo>
                    <a:pt x="6096000" y="433708"/>
                    <a:pt x="5970908" y="558800"/>
                    <a:pt x="5816600" y="558800"/>
                  </a:cubicBezTo>
                  <a:lnTo>
                    <a:pt x="279400" y="558800"/>
                  </a:lnTo>
                  <a:cubicBezTo>
                    <a:pt x="125092" y="558800"/>
                    <a:pt x="0" y="433708"/>
                    <a:pt x="0" y="279400"/>
                  </a:cubicBezTo>
                  <a:cubicBezTo>
                    <a:pt x="0" y="125092"/>
                    <a:pt x="125092" y="0"/>
                    <a:pt x="279400" y="0"/>
                  </a:cubicBezTo>
                  <a:close/>
                </a:path>
              </a:pathLst>
            </a:custGeom>
            <a:solidFill>
              <a:srgbClr val="2D5016"/>
            </a:solidFill>
          </p:spPr>
        </p:sp>
      </p:grpSp>
      <p:sp>
        <p:nvSpPr>
          <p:cNvPr name="TextBox 23" id="23"/>
          <p:cNvSpPr txBox="true"/>
          <p:nvPr/>
        </p:nvSpPr>
        <p:spPr>
          <a:xfrm rot="0">
            <a:off x="12001500" y="2619375"/>
            <a:ext cx="4572000" cy="36570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2772"/>
              </a:lnSpc>
              <a:spcBef>
                <a:spcPct val="0"/>
              </a:spcBef>
            </a:pPr>
            <a:r>
              <a:rPr lang="en-US" b="true" sz="2772" strike="noStrike" u="none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THE CHOICE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1714500" y="4238942"/>
            <a:ext cx="4572000" cy="3181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2400"/>
              </a:lnSpc>
              <a:spcBef>
                <a:spcPct val="0"/>
              </a:spcBef>
            </a:pPr>
            <a:r>
              <a:rPr lang="en-US" sz="2400" strike="noStrike" u="none">
                <a:solidFill>
                  <a:srgbClr val="8B3A3A"/>
                </a:solidFill>
                <a:latin typeface="Montserrat"/>
                <a:ea typeface="Montserrat"/>
                <a:cs typeface="Montserrat"/>
                <a:sym typeface="Montserrat"/>
              </a:rPr>
              <a:t>LENS</a:t>
            </a:r>
          </a:p>
        </p:txBody>
      </p:sp>
      <p:sp>
        <p:nvSpPr>
          <p:cNvPr name="TextBox 25" id="25"/>
          <p:cNvSpPr txBox="true"/>
          <p:nvPr/>
        </p:nvSpPr>
        <p:spPr>
          <a:xfrm rot="0">
            <a:off x="1714500" y="4778375"/>
            <a:ext cx="4572000" cy="2698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2000"/>
              </a:lnSpc>
              <a:spcBef>
                <a:spcPct val="0"/>
              </a:spcBef>
            </a:pPr>
            <a:r>
              <a:rPr lang="en-US" sz="2000" strike="noStrike" u="none">
                <a:solidFill>
                  <a:srgbClr val="999999"/>
                </a:solidFill>
                <a:latin typeface="Open Sans 2"/>
                <a:ea typeface="Open Sans 2"/>
                <a:cs typeface="Open Sans 2"/>
                <a:sym typeface="Open Sans 2"/>
              </a:rPr>
              <a:t>↓</a:t>
            </a:r>
          </a:p>
        </p:txBody>
      </p:sp>
      <p:sp>
        <p:nvSpPr>
          <p:cNvPr name="TextBox 26" id="26"/>
          <p:cNvSpPr txBox="true"/>
          <p:nvPr/>
        </p:nvSpPr>
        <p:spPr>
          <a:xfrm rot="0">
            <a:off x="1714500" y="5476875"/>
            <a:ext cx="4572000" cy="3181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2400"/>
              </a:lnSpc>
              <a:spcBef>
                <a:spcPct val="0"/>
              </a:spcBef>
            </a:pPr>
            <a:r>
              <a:rPr lang="en-US" sz="2400">
                <a:solidFill>
                  <a:srgbClr val="8B3A3A"/>
                </a:solidFill>
                <a:latin typeface="Montserrat"/>
                <a:ea typeface="Montserrat"/>
                <a:cs typeface="Montserrat"/>
                <a:sym typeface="Montserrat"/>
              </a:rPr>
              <a:t>SIGNAL  </a:t>
            </a:r>
            <a:r>
              <a:rPr lang="en-US" sz="2400" strike="noStrike" u="none">
                <a:solidFill>
                  <a:srgbClr val="8B3A3A"/>
                </a:solidFill>
                <a:latin typeface="Montserrat"/>
                <a:ea typeface="Montserrat"/>
                <a:cs typeface="Montserrat"/>
                <a:sym typeface="Montserrat"/>
              </a:rPr>
              <a:t>STORY</a:t>
            </a:r>
          </a:p>
        </p:txBody>
      </p:sp>
      <p:sp>
        <p:nvSpPr>
          <p:cNvPr name="TextBox 27" id="27"/>
          <p:cNvSpPr txBox="true"/>
          <p:nvPr/>
        </p:nvSpPr>
        <p:spPr>
          <a:xfrm rot="0">
            <a:off x="6858000" y="4229100"/>
            <a:ext cx="4572000" cy="3568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2799"/>
              </a:lnSpc>
              <a:spcBef>
                <a:spcPct val="0"/>
              </a:spcBef>
            </a:pPr>
            <a:r>
              <a:rPr lang="en-US" b="true" sz="2799" strike="noStrike" u="none">
                <a:solidFill>
                  <a:srgbClr val="3C6E71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METACOGNITION</a:t>
            </a:r>
          </a:p>
        </p:txBody>
      </p:sp>
      <p:sp>
        <p:nvSpPr>
          <p:cNvPr name="TextBox 28" id="28"/>
          <p:cNvSpPr txBox="true"/>
          <p:nvPr/>
        </p:nvSpPr>
        <p:spPr>
          <a:xfrm rot="0">
            <a:off x="7048500" y="5000625"/>
            <a:ext cx="4191000" cy="3492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2800"/>
              </a:lnSpc>
              <a:spcBef>
                <a:spcPct val="0"/>
              </a:spcBef>
            </a:pPr>
            <a:r>
              <a:rPr lang="en-US" sz="2000" strike="noStrike" u="none">
                <a:solidFill>
                  <a:srgbClr val="3C6E71"/>
                </a:solidFill>
                <a:latin typeface="Open Sans 2"/>
                <a:ea typeface="Open Sans 2"/>
                <a:cs typeface="Open Sans 2"/>
                <a:sym typeface="Open Sans 2"/>
              </a:rPr>
              <a:t>creates the pause</a:t>
            </a:r>
          </a:p>
        </p:txBody>
      </p:sp>
      <p:grpSp>
        <p:nvGrpSpPr>
          <p:cNvPr name="Group 29" id="29"/>
          <p:cNvGrpSpPr/>
          <p:nvPr/>
        </p:nvGrpSpPr>
        <p:grpSpPr>
          <a:xfrm rot="0">
            <a:off x="14287500" y="8372475"/>
            <a:ext cx="571500" cy="571500"/>
            <a:chOff x="0" y="0"/>
            <a:chExt cx="762000" cy="762000"/>
          </a:xfrm>
        </p:grpSpPr>
        <p:sp>
          <p:nvSpPr>
            <p:cNvPr name="Freeform 30" id="30"/>
            <p:cNvSpPr/>
            <p:nvPr/>
          </p:nvSpPr>
          <p:spPr>
            <a:xfrm flipH="false" flipV="false" rot="0">
              <a:off x="0" y="0"/>
              <a:ext cx="762000" cy="762000"/>
            </a:xfrm>
            <a:custGeom>
              <a:avLst/>
              <a:gdLst/>
              <a:ahLst/>
              <a:cxnLst/>
              <a:rect r="r" b="b" t="t" l="l"/>
              <a:pathLst>
                <a:path h="762000" w="762000">
                  <a:moveTo>
                    <a:pt x="381000" y="0"/>
                  </a:moveTo>
                  <a:cubicBezTo>
                    <a:pt x="170580" y="0"/>
                    <a:pt x="0" y="170580"/>
                    <a:pt x="0" y="381000"/>
                  </a:cubicBezTo>
                  <a:cubicBezTo>
                    <a:pt x="0" y="591420"/>
                    <a:pt x="170580" y="762000"/>
                    <a:pt x="381000" y="762000"/>
                  </a:cubicBezTo>
                  <a:cubicBezTo>
                    <a:pt x="591420" y="762000"/>
                    <a:pt x="762000" y="591420"/>
                    <a:pt x="762000" y="381000"/>
                  </a:cubicBezTo>
                  <a:cubicBezTo>
                    <a:pt x="762000" y="170580"/>
                    <a:pt x="591420" y="0"/>
                    <a:pt x="381000" y="0"/>
                  </a:cubicBezTo>
                  <a:close/>
                </a:path>
              </a:pathLst>
            </a:custGeom>
            <a:solidFill>
              <a:srgbClr val="3C6E71">
                <a:alpha val="14902"/>
              </a:srgbClr>
            </a:solidFill>
          </p:spPr>
        </p:sp>
      </p:grpSp>
      <p:sp>
        <p:nvSpPr>
          <p:cNvPr name="TextBox 31" id="31"/>
          <p:cNvSpPr txBox="true"/>
          <p:nvPr/>
        </p:nvSpPr>
        <p:spPr>
          <a:xfrm rot="0">
            <a:off x="12001500" y="4229100"/>
            <a:ext cx="4572000" cy="3568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2799"/>
              </a:lnSpc>
              <a:spcBef>
                <a:spcPct val="0"/>
              </a:spcBef>
            </a:pPr>
            <a:r>
              <a:rPr lang="en-US" b="true" sz="2799" strike="noStrike" u="none">
                <a:solidFill>
                  <a:srgbClr val="2D5016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BOUNDARIES</a:t>
            </a:r>
          </a:p>
        </p:txBody>
      </p:sp>
      <p:sp>
        <p:nvSpPr>
          <p:cNvPr name="TextBox 32" id="32"/>
          <p:cNvSpPr txBox="true"/>
          <p:nvPr/>
        </p:nvSpPr>
        <p:spPr>
          <a:xfrm rot="0">
            <a:off x="12192000" y="5000625"/>
            <a:ext cx="4191000" cy="3492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2800"/>
              </a:lnSpc>
              <a:spcBef>
                <a:spcPct val="0"/>
              </a:spcBef>
            </a:pPr>
            <a:r>
              <a:rPr lang="en-US" sz="2000" strike="noStrike" u="none">
                <a:solidFill>
                  <a:srgbClr val="2D5016"/>
                </a:solidFill>
                <a:latin typeface="Open Sans 2"/>
                <a:ea typeface="Open Sans 2"/>
                <a:cs typeface="Open Sans 2"/>
                <a:sym typeface="Open Sans 2"/>
              </a:rPr>
              <a:t>become the aligned action</a:t>
            </a:r>
          </a:p>
        </p:txBody>
      </p:sp>
      <p:grpSp>
        <p:nvGrpSpPr>
          <p:cNvPr name="Group 33" id="33"/>
          <p:cNvGrpSpPr/>
          <p:nvPr/>
        </p:nvGrpSpPr>
        <p:grpSpPr>
          <a:xfrm rot="0">
            <a:off x="2476500" y="8448675"/>
            <a:ext cx="571500" cy="571500"/>
            <a:chOff x="0" y="0"/>
            <a:chExt cx="762000" cy="762000"/>
          </a:xfrm>
        </p:grpSpPr>
        <p:sp>
          <p:nvSpPr>
            <p:cNvPr name="Freeform 34" id="34"/>
            <p:cNvSpPr/>
            <p:nvPr/>
          </p:nvSpPr>
          <p:spPr>
            <a:xfrm flipH="false" flipV="false" rot="0">
              <a:off x="0" y="0"/>
              <a:ext cx="762000" cy="762000"/>
            </a:xfrm>
            <a:custGeom>
              <a:avLst/>
              <a:gdLst/>
              <a:ahLst/>
              <a:cxnLst/>
              <a:rect r="r" b="b" t="t" l="l"/>
              <a:pathLst>
                <a:path h="762000" w="762000">
                  <a:moveTo>
                    <a:pt x="381000" y="0"/>
                  </a:moveTo>
                  <a:cubicBezTo>
                    <a:pt x="170580" y="0"/>
                    <a:pt x="0" y="170580"/>
                    <a:pt x="0" y="381000"/>
                  </a:cubicBezTo>
                  <a:cubicBezTo>
                    <a:pt x="0" y="591420"/>
                    <a:pt x="170580" y="762000"/>
                    <a:pt x="381000" y="762000"/>
                  </a:cubicBezTo>
                  <a:cubicBezTo>
                    <a:pt x="591420" y="762000"/>
                    <a:pt x="762000" y="591420"/>
                    <a:pt x="762000" y="381000"/>
                  </a:cubicBezTo>
                  <a:cubicBezTo>
                    <a:pt x="762000" y="170580"/>
                    <a:pt x="591420" y="0"/>
                    <a:pt x="381000" y="0"/>
                  </a:cubicBezTo>
                  <a:close/>
                </a:path>
              </a:pathLst>
            </a:custGeom>
            <a:solidFill>
              <a:srgbClr val="2D5016">
                <a:alpha val="14902"/>
              </a:srgbClr>
            </a:solidFill>
          </p:spPr>
        </p:sp>
      </p:grpSp>
      <p:sp>
        <p:nvSpPr>
          <p:cNvPr name="AutoShape 35" id="35"/>
          <p:cNvSpPr/>
          <p:nvPr/>
        </p:nvSpPr>
        <p:spPr>
          <a:xfrm>
            <a:off x="6334125" y="2781300"/>
            <a:ext cx="476250" cy="0"/>
          </a:xfrm>
          <a:prstGeom prst="line">
            <a:avLst/>
          </a:prstGeom>
          <a:ln cap="rnd" w="19050">
            <a:solidFill>
              <a:srgbClr val="888888"/>
            </a:solidFill>
            <a:prstDash val="solid"/>
            <a:headEnd type="none" len="sm" w="sm"/>
            <a:tailEnd type="triangle" len="med" w="lg"/>
          </a:ln>
        </p:spPr>
      </p:sp>
      <p:sp>
        <p:nvSpPr>
          <p:cNvPr name="AutoShape 36" id="36"/>
          <p:cNvSpPr/>
          <p:nvPr/>
        </p:nvSpPr>
        <p:spPr>
          <a:xfrm>
            <a:off x="11477625" y="2781300"/>
            <a:ext cx="476250" cy="0"/>
          </a:xfrm>
          <a:prstGeom prst="line">
            <a:avLst/>
          </a:prstGeom>
          <a:ln cap="rnd" w="19050">
            <a:solidFill>
              <a:srgbClr val="888888"/>
            </a:solidFill>
            <a:prstDash val="solid"/>
            <a:headEnd type="none" len="sm" w="sm"/>
            <a:tailEnd type="triangle" len="med" w="lg"/>
          </a:ln>
        </p:spPr>
      </p:sp>
      <p:sp>
        <p:nvSpPr>
          <p:cNvPr name="TextBox 37" id="37"/>
          <p:cNvSpPr txBox="true"/>
          <p:nvPr/>
        </p:nvSpPr>
        <p:spPr>
          <a:xfrm rot="0">
            <a:off x="5334000" y="8215312"/>
            <a:ext cx="7620000" cy="3905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2999"/>
              </a:lnSpc>
              <a:spcBef>
                <a:spcPct val="0"/>
              </a:spcBef>
            </a:pPr>
            <a:r>
              <a:rPr lang="en-US" b="true" sz="2499" strike="noStrike" u="none">
                <a:solidFill>
                  <a:srgbClr val="3C6E71"/>
                </a:solidFill>
                <a:latin typeface="Poppins Bold"/>
                <a:ea typeface="Poppins Bold"/>
                <a:cs typeface="Poppins Bold"/>
                <a:sym typeface="Poppins Bold"/>
              </a:rPr>
              <a:t>Stronger people build stronger cultures.</a:t>
            </a:r>
          </a:p>
        </p:txBody>
      </p:sp>
    </p:spTree>
  </p:cSld>
  <p:clrMapOvr>
    <a:masterClrMapping/>
  </p:clrMapOvr>
</p:sld>
</file>

<file path=ppt/slides/slide2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381000" y="381000"/>
            <a:ext cx="17526000" cy="9525000"/>
            <a:chOff x="0" y="0"/>
            <a:chExt cx="23368000" cy="12700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3368000" cy="12700000"/>
            </a:xfrm>
            <a:custGeom>
              <a:avLst/>
              <a:gdLst/>
              <a:ahLst/>
              <a:cxnLst/>
              <a:rect r="r" b="b" t="t" l="l"/>
              <a:pathLst>
                <a:path h="12700000" w="23368000">
                  <a:moveTo>
                    <a:pt x="1270000" y="0"/>
                  </a:moveTo>
                  <a:lnTo>
                    <a:pt x="22098000" y="0"/>
                  </a:lnTo>
                  <a:cubicBezTo>
                    <a:pt x="22799402" y="0"/>
                    <a:pt x="23368000" y="568598"/>
                    <a:pt x="23368000" y="1270000"/>
                  </a:cubicBezTo>
                  <a:lnTo>
                    <a:pt x="23368000" y="11430000"/>
                  </a:lnTo>
                  <a:cubicBezTo>
                    <a:pt x="23368000" y="12131401"/>
                    <a:pt x="22799402" y="12700000"/>
                    <a:pt x="22098000" y="12700000"/>
                  </a:cubicBezTo>
                  <a:lnTo>
                    <a:pt x="1270000" y="12700000"/>
                  </a:lnTo>
                  <a:cubicBezTo>
                    <a:pt x="568598" y="12700000"/>
                    <a:pt x="0" y="12131401"/>
                    <a:pt x="0" y="11430000"/>
                  </a:cubicBezTo>
                  <a:lnTo>
                    <a:pt x="0" y="1270000"/>
                  </a:lnTo>
                  <a:cubicBezTo>
                    <a:pt x="0" y="568598"/>
                    <a:pt x="568598" y="0"/>
                    <a:pt x="1270000" y="0"/>
                  </a:cubicBezTo>
                  <a:close/>
                </a:path>
              </a:pathLst>
            </a:custGeom>
            <a:solidFill>
              <a:srgbClr val="FFFFFF"/>
            </a:solidFill>
            <a:ln w="28575" cap="sq">
              <a:solidFill>
                <a:srgbClr val="33565A"/>
              </a:solidFill>
              <a:prstDash val="solid"/>
              <a:miter/>
            </a:ln>
          </p:spPr>
        </p:sp>
      </p:grpSp>
      <p:sp>
        <p:nvSpPr>
          <p:cNvPr name="Freeform 4" id="4"/>
          <p:cNvSpPr/>
          <p:nvPr/>
        </p:nvSpPr>
        <p:spPr>
          <a:xfrm flipH="false" flipV="false" rot="0">
            <a:off x="2819422" y="1333777"/>
            <a:ext cx="5378389" cy="7607339"/>
          </a:xfrm>
          <a:custGeom>
            <a:avLst/>
            <a:gdLst/>
            <a:ahLst/>
            <a:cxnLst/>
            <a:rect r="r" b="b" t="t" l="l"/>
            <a:pathLst>
              <a:path h="7607339" w="5378389">
                <a:moveTo>
                  <a:pt x="0" y="0"/>
                </a:moveTo>
                <a:lnTo>
                  <a:pt x="5378389" y="0"/>
                </a:lnTo>
                <a:lnTo>
                  <a:pt x="5378389" y="7607339"/>
                </a:lnTo>
                <a:lnTo>
                  <a:pt x="0" y="760733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9917307" y="1433101"/>
            <a:ext cx="5378389" cy="7607339"/>
          </a:xfrm>
          <a:custGeom>
            <a:avLst/>
            <a:gdLst/>
            <a:ahLst/>
            <a:cxnLst/>
            <a:rect r="r" b="b" t="t" l="l"/>
            <a:pathLst>
              <a:path h="7607339" w="5378389">
                <a:moveTo>
                  <a:pt x="0" y="0"/>
                </a:moveTo>
                <a:lnTo>
                  <a:pt x="5378389" y="0"/>
                </a:lnTo>
                <a:lnTo>
                  <a:pt x="5378389" y="7607339"/>
                </a:lnTo>
                <a:lnTo>
                  <a:pt x="0" y="760733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6F7E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381000" y="381000"/>
            <a:ext cx="17526000" cy="9525000"/>
            <a:chOff x="0" y="0"/>
            <a:chExt cx="23368000" cy="12700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3368000" cy="12700000"/>
            </a:xfrm>
            <a:custGeom>
              <a:avLst/>
              <a:gdLst/>
              <a:ahLst/>
              <a:cxnLst/>
              <a:rect r="r" b="b" t="t" l="l"/>
              <a:pathLst>
                <a:path h="12700000" w="23368000">
                  <a:moveTo>
                    <a:pt x="1270000" y="0"/>
                  </a:moveTo>
                  <a:lnTo>
                    <a:pt x="22098000" y="0"/>
                  </a:lnTo>
                  <a:cubicBezTo>
                    <a:pt x="22799402" y="0"/>
                    <a:pt x="23368000" y="568598"/>
                    <a:pt x="23368000" y="1270000"/>
                  </a:cubicBezTo>
                  <a:lnTo>
                    <a:pt x="23368000" y="11430000"/>
                  </a:lnTo>
                  <a:cubicBezTo>
                    <a:pt x="23368000" y="12131401"/>
                    <a:pt x="22799402" y="12700000"/>
                    <a:pt x="22098000" y="12700000"/>
                  </a:cubicBezTo>
                  <a:lnTo>
                    <a:pt x="1270000" y="12700000"/>
                  </a:lnTo>
                  <a:cubicBezTo>
                    <a:pt x="568598" y="12700000"/>
                    <a:pt x="0" y="12131401"/>
                    <a:pt x="0" y="11430000"/>
                  </a:cubicBezTo>
                  <a:lnTo>
                    <a:pt x="0" y="1270000"/>
                  </a:lnTo>
                  <a:cubicBezTo>
                    <a:pt x="0" y="568598"/>
                    <a:pt x="568598" y="0"/>
                    <a:pt x="1270000" y="0"/>
                  </a:cubicBezTo>
                  <a:close/>
                </a:path>
              </a:pathLst>
            </a:custGeom>
            <a:solidFill>
              <a:srgbClr val="FFFFFF"/>
            </a:solidFill>
            <a:ln w="28575" cap="sq">
              <a:solidFill>
                <a:srgbClr val="33565A"/>
              </a:solidFill>
              <a:prstDash val="solid"/>
              <a:miter/>
            </a:ln>
          </p:spPr>
        </p:sp>
      </p:grpSp>
      <p:grpSp>
        <p:nvGrpSpPr>
          <p:cNvPr name="Group 4" id="4"/>
          <p:cNvGrpSpPr/>
          <p:nvPr/>
        </p:nvGrpSpPr>
        <p:grpSpPr>
          <a:xfrm rot="0">
            <a:off x="1714500" y="2381250"/>
            <a:ext cx="7143750" cy="6858000"/>
            <a:chOff x="0" y="0"/>
            <a:chExt cx="9525000" cy="914400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9525000" cy="9144000"/>
            </a:xfrm>
            <a:custGeom>
              <a:avLst/>
              <a:gdLst/>
              <a:ahLst/>
              <a:cxnLst/>
              <a:rect r="r" b="b" t="t" l="l"/>
              <a:pathLst>
                <a:path h="9144000" w="9525000">
                  <a:moveTo>
                    <a:pt x="914400" y="0"/>
                  </a:moveTo>
                  <a:lnTo>
                    <a:pt x="8610600" y="0"/>
                  </a:lnTo>
                  <a:cubicBezTo>
                    <a:pt x="9115609" y="0"/>
                    <a:pt x="9525000" y="409391"/>
                    <a:pt x="9525000" y="914400"/>
                  </a:cubicBezTo>
                  <a:lnTo>
                    <a:pt x="9525000" y="8229600"/>
                  </a:lnTo>
                  <a:cubicBezTo>
                    <a:pt x="9525000" y="8734609"/>
                    <a:pt x="9115609" y="9144000"/>
                    <a:pt x="8610600" y="9144000"/>
                  </a:cubicBezTo>
                  <a:lnTo>
                    <a:pt x="914400" y="9144000"/>
                  </a:lnTo>
                  <a:cubicBezTo>
                    <a:pt x="409391" y="9144000"/>
                    <a:pt x="0" y="8734609"/>
                    <a:pt x="0" y="8229600"/>
                  </a:cubicBezTo>
                  <a:lnTo>
                    <a:pt x="0" y="914400"/>
                  </a:lnTo>
                  <a:cubicBezTo>
                    <a:pt x="0" y="409391"/>
                    <a:pt x="409391" y="0"/>
                    <a:pt x="914400" y="0"/>
                  </a:cubicBezTo>
                  <a:close/>
                </a:path>
              </a:pathLst>
            </a:custGeom>
            <a:solidFill>
              <a:srgbClr val="E8E4E0">
                <a:alpha val="40000"/>
              </a:srgbClr>
            </a:solidFill>
          </p:spPr>
        </p:sp>
      </p:grpSp>
      <p:grpSp>
        <p:nvGrpSpPr>
          <p:cNvPr name="Group 6" id="6"/>
          <p:cNvGrpSpPr/>
          <p:nvPr/>
        </p:nvGrpSpPr>
        <p:grpSpPr>
          <a:xfrm rot="0">
            <a:off x="9525000" y="2381250"/>
            <a:ext cx="7143750" cy="6858000"/>
            <a:chOff x="0" y="0"/>
            <a:chExt cx="9525000" cy="914400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9525000" cy="9144000"/>
            </a:xfrm>
            <a:custGeom>
              <a:avLst/>
              <a:gdLst/>
              <a:ahLst/>
              <a:cxnLst/>
              <a:rect r="r" b="b" t="t" l="l"/>
              <a:pathLst>
                <a:path h="9144000" w="9525000">
                  <a:moveTo>
                    <a:pt x="914400" y="0"/>
                  </a:moveTo>
                  <a:lnTo>
                    <a:pt x="8610600" y="0"/>
                  </a:lnTo>
                  <a:cubicBezTo>
                    <a:pt x="9115609" y="0"/>
                    <a:pt x="9525000" y="409391"/>
                    <a:pt x="9525000" y="914400"/>
                  </a:cubicBezTo>
                  <a:lnTo>
                    <a:pt x="9525000" y="8229600"/>
                  </a:lnTo>
                  <a:cubicBezTo>
                    <a:pt x="9525000" y="8734609"/>
                    <a:pt x="9115609" y="9144000"/>
                    <a:pt x="8610600" y="9144000"/>
                  </a:cubicBezTo>
                  <a:lnTo>
                    <a:pt x="914400" y="9144000"/>
                  </a:lnTo>
                  <a:cubicBezTo>
                    <a:pt x="409391" y="9144000"/>
                    <a:pt x="0" y="8734609"/>
                    <a:pt x="0" y="8229600"/>
                  </a:cubicBezTo>
                  <a:lnTo>
                    <a:pt x="0" y="914400"/>
                  </a:lnTo>
                  <a:cubicBezTo>
                    <a:pt x="0" y="409391"/>
                    <a:pt x="409391" y="0"/>
                    <a:pt x="914400" y="0"/>
                  </a:cubicBezTo>
                  <a:close/>
                </a:path>
              </a:pathLst>
            </a:custGeom>
            <a:solidFill>
              <a:srgbClr val="E4EBE2">
                <a:alpha val="29804"/>
              </a:srgbClr>
            </a:solidFill>
          </p:spPr>
        </p:sp>
      </p:grpSp>
      <p:sp>
        <p:nvSpPr>
          <p:cNvPr name="Freeform 8" id="8"/>
          <p:cNvSpPr/>
          <p:nvPr/>
        </p:nvSpPr>
        <p:spPr>
          <a:xfrm flipH="false" flipV="false" rot="0">
            <a:off x="3952875" y="2667000"/>
            <a:ext cx="2667000" cy="3405645"/>
          </a:xfrm>
          <a:custGeom>
            <a:avLst/>
            <a:gdLst/>
            <a:ahLst/>
            <a:cxnLst/>
            <a:rect r="r" b="b" t="t" l="l"/>
            <a:pathLst>
              <a:path h="3405645" w="2667000">
                <a:moveTo>
                  <a:pt x="0" y="0"/>
                </a:moveTo>
                <a:lnTo>
                  <a:pt x="2667000" y="0"/>
                </a:lnTo>
                <a:lnTo>
                  <a:pt x="2667000" y="3405645"/>
                </a:lnTo>
                <a:lnTo>
                  <a:pt x="0" y="340564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-1322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1668125" y="2667000"/>
            <a:ext cx="2667000" cy="3450701"/>
          </a:xfrm>
          <a:custGeom>
            <a:avLst/>
            <a:gdLst/>
            <a:ahLst/>
            <a:cxnLst/>
            <a:rect r="r" b="b" t="t" l="l"/>
            <a:pathLst>
              <a:path h="3450701" w="2667000">
                <a:moveTo>
                  <a:pt x="0" y="0"/>
                </a:moveTo>
                <a:lnTo>
                  <a:pt x="2667000" y="0"/>
                </a:lnTo>
                <a:lnTo>
                  <a:pt x="2667000" y="3450701"/>
                </a:lnTo>
                <a:lnTo>
                  <a:pt x="0" y="345070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pic>
        <p:nvPicPr>
          <p:cNvPr name="Picture 10" id="10"/>
          <p:cNvPicPr>
            <a:picLocks noChangeAspect="true"/>
          </p:cNvPicPr>
          <p:nvPr/>
        </p:nvPicPr>
        <p:blipFill>
          <a:blip r:embed="rId4"/>
          <a:stretch>
            <a:fillRect/>
          </a:stretch>
        </p:blipFill>
        <p:spPr>
          <a:xfrm rot="0">
            <a:off x="12388682" y="7486799"/>
            <a:ext cx="1225886" cy="1225886"/>
          </a:xfrm>
          <a:prstGeom prst="rect">
            <a:avLst/>
          </a:prstGeom>
        </p:spPr>
      </p:pic>
      <p:sp>
        <p:nvSpPr>
          <p:cNvPr name="TextBox 11" id="11"/>
          <p:cNvSpPr txBox="true"/>
          <p:nvPr/>
        </p:nvSpPr>
        <p:spPr>
          <a:xfrm rot="0">
            <a:off x="2476500" y="847725"/>
            <a:ext cx="13335000" cy="10953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7200"/>
              </a:lnSpc>
              <a:spcBef>
                <a:spcPct val="0"/>
              </a:spcBef>
            </a:pPr>
            <a:r>
              <a:rPr lang="en-US" sz="6000" strike="noStrike" u="none">
                <a:solidFill>
                  <a:srgbClr val="103E37"/>
                </a:solidFill>
                <a:latin typeface="Agrandir"/>
                <a:ea typeface="Agrandir"/>
                <a:cs typeface="Agrandir"/>
                <a:sym typeface="Agrandir"/>
              </a:rPr>
              <a:t>Continue the Work Beyond Today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9906000" y="6276975"/>
            <a:ext cx="6572250" cy="3524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2879"/>
              </a:lnSpc>
              <a:spcBef>
                <a:spcPct val="0"/>
              </a:spcBef>
            </a:pPr>
            <a:r>
              <a:rPr lang="en-US" b="true" sz="2400" strike="noStrike" u="none">
                <a:solidFill>
                  <a:srgbClr val="103E37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Boundaries Journal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2219325" y="6276975"/>
            <a:ext cx="6572250" cy="3524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2879"/>
              </a:lnSpc>
              <a:spcBef>
                <a:spcPct val="0"/>
              </a:spcBef>
            </a:pPr>
            <a:r>
              <a:rPr lang="en-US" b="true" sz="2400" strike="noStrike" u="none">
                <a:solidFill>
                  <a:srgbClr val="103E37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Faith-Based Boundaries Journal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9906000" y="6800850"/>
            <a:ext cx="6381750" cy="5403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2239"/>
              </a:lnSpc>
              <a:spcBef>
                <a:spcPct val="0"/>
              </a:spcBef>
            </a:pPr>
            <a:r>
              <a:rPr lang="en-US" b="true" sz="1599" strike="noStrike" u="none">
                <a:solidFill>
                  <a:srgbClr val="3C6E71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For reflection, self-understanding,</a:t>
            </a:r>
          </a:p>
          <a:p>
            <a:pPr algn="ctr" marL="0" indent="0" lvl="0">
              <a:lnSpc>
                <a:spcPts val="2239"/>
              </a:lnSpc>
              <a:spcBef>
                <a:spcPct val="0"/>
              </a:spcBef>
            </a:pPr>
            <a:r>
              <a:rPr lang="en-US" b="true" sz="1599" strike="noStrike" u="none">
                <a:solidFill>
                  <a:srgbClr val="3C6E71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and practical boundary work.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2314575" y="6791325"/>
            <a:ext cx="6381750" cy="5403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2239"/>
              </a:lnSpc>
              <a:spcBef>
                <a:spcPct val="0"/>
              </a:spcBef>
            </a:pPr>
            <a:r>
              <a:rPr lang="en-US" b="true" sz="1599" strike="noStrike" u="none">
                <a:solidFill>
                  <a:srgbClr val="3C6E71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For those who want to explore boundaries</a:t>
            </a:r>
          </a:p>
          <a:p>
            <a:pPr algn="ctr" marL="0" indent="0" lvl="0">
              <a:lnSpc>
                <a:spcPts val="2239"/>
              </a:lnSpc>
              <a:spcBef>
                <a:spcPct val="0"/>
              </a:spcBef>
            </a:pPr>
            <a:r>
              <a:rPr lang="en-US" b="true" sz="1599" strike="noStrike" u="none">
                <a:solidFill>
                  <a:srgbClr val="3C6E71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through reflection, scripture, and spiritual grounding.</a:t>
            </a:r>
          </a:p>
        </p:txBody>
      </p:sp>
      <p:sp>
        <p:nvSpPr>
          <p:cNvPr name="Freeform 16" id="1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H="false" flipV="false" rot="0">
            <a:off x="4714875" y="7524750"/>
            <a:ext cx="1143000" cy="1143000"/>
          </a:xfrm>
          <a:custGeom>
            <a:avLst/>
            <a:gdLst/>
            <a:ahLst/>
            <a:cxnLst/>
            <a:rect r="r" b="b" t="t" l="l"/>
            <a:pathLst>
              <a:path h="1143000" w="1143000">
                <a:moveTo>
                  <a:pt x="0" y="0"/>
                </a:moveTo>
                <a:lnTo>
                  <a:pt x="1143000" y="0"/>
                </a:lnTo>
                <a:lnTo>
                  <a:pt x="1143000" y="1143000"/>
                </a:lnTo>
                <a:lnTo>
                  <a:pt x="0" y="11430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TextBox 17" id="17"/>
          <p:cNvSpPr txBox="true"/>
          <p:nvPr/>
        </p:nvSpPr>
        <p:spPr>
          <a:xfrm rot="0">
            <a:off x="2780958" y="8739188"/>
            <a:ext cx="4762500" cy="2381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944"/>
              </a:lnSpc>
              <a:spcBef>
                <a:spcPct val="0"/>
              </a:spcBef>
            </a:pPr>
            <a:r>
              <a:rPr lang="en-US" sz="1620" strike="noStrike" u="none">
                <a:solidFill>
                  <a:srgbClr val="5A8A6A"/>
                </a:solidFill>
                <a:latin typeface="Open Sans 2"/>
                <a:ea typeface="Open Sans 2"/>
                <a:cs typeface="Open Sans 2"/>
                <a:sym typeface="Open Sans 2"/>
              </a:rPr>
              <a:t>strong-culture.com/shop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2476500" y="1924050"/>
            <a:ext cx="13335000" cy="3333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2531"/>
              </a:lnSpc>
              <a:spcBef>
                <a:spcPct val="0"/>
              </a:spcBef>
            </a:pPr>
            <a:r>
              <a:rPr lang="en-US" sz="2109" strike="noStrike" u="none">
                <a:solidFill>
                  <a:srgbClr val="3C6E71"/>
                </a:solidFill>
                <a:latin typeface="Poppins"/>
                <a:ea typeface="Poppins"/>
                <a:cs typeface="Poppins"/>
                <a:sym typeface="Poppins"/>
              </a:rPr>
              <a:t>A boundary is not a barrier; it is a form of clarity that you can actively implement.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10507535" y="8739188"/>
            <a:ext cx="4762500" cy="2381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944"/>
              </a:lnSpc>
              <a:spcBef>
                <a:spcPct val="0"/>
              </a:spcBef>
            </a:pPr>
            <a:r>
              <a:rPr lang="en-US" sz="1620" strike="noStrike" u="none">
                <a:solidFill>
                  <a:srgbClr val="5A8A6A"/>
                </a:solidFill>
                <a:latin typeface="Open Sans 2"/>
                <a:ea typeface="Open Sans 2"/>
                <a:cs typeface="Open Sans 2"/>
                <a:sym typeface="Open Sans 2"/>
              </a:rPr>
              <a:t>strong-culture.com/shop</a:t>
            </a:r>
          </a:p>
        </p:txBody>
      </p:sp>
    </p:spTree>
  </p:cSld>
  <p:clrMapOvr>
    <a:masterClrMapping/>
  </p:clrMapOvr>
</p:sld>
</file>

<file path=ppt/slides/slide2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4F1D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381000" y="381000"/>
            <a:ext cx="17526000" cy="9525000"/>
            <a:chOff x="0" y="0"/>
            <a:chExt cx="23368000" cy="12700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3368000" cy="12700000"/>
            </a:xfrm>
            <a:custGeom>
              <a:avLst/>
              <a:gdLst/>
              <a:ahLst/>
              <a:cxnLst/>
              <a:rect r="r" b="b" t="t" l="l"/>
              <a:pathLst>
                <a:path h="12700000" w="23368000">
                  <a:moveTo>
                    <a:pt x="1270000" y="0"/>
                  </a:moveTo>
                  <a:lnTo>
                    <a:pt x="22098000" y="0"/>
                  </a:lnTo>
                  <a:cubicBezTo>
                    <a:pt x="22799402" y="0"/>
                    <a:pt x="23368000" y="568598"/>
                    <a:pt x="23368000" y="1270000"/>
                  </a:cubicBezTo>
                  <a:lnTo>
                    <a:pt x="23368000" y="11430000"/>
                  </a:lnTo>
                  <a:cubicBezTo>
                    <a:pt x="23368000" y="12131401"/>
                    <a:pt x="22799402" y="12700000"/>
                    <a:pt x="22098000" y="12700000"/>
                  </a:cubicBezTo>
                  <a:lnTo>
                    <a:pt x="1270000" y="12700000"/>
                  </a:lnTo>
                  <a:cubicBezTo>
                    <a:pt x="568598" y="12700000"/>
                    <a:pt x="0" y="12131401"/>
                    <a:pt x="0" y="11430000"/>
                  </a:cubicBezTo>
                  <a:lnTo>
                    <a:pt x="0" y="1270000"/>
                  </a:lnTo>
                  <a:cubicBezTo>
                    <a:pt x="0" y="568598"/>
                    <a:pt x="568598" y="0"/>
                    <a:pt x="1270000" y="0"/>
                  </a:cubicBezTo>
                  <a:close/>
                </a:path>
              </a:pathLst>
            </a:custGeom>
            <a:solidFill>
              <a:srgbClr val="FFFFFF"/>
            </a:solidFill>
            <a:ln w="28575" cap="sq">
              <a:solidFill>
                <a:srgbClr val="33565A"/>
              </a:solidFill>
              <a:prstDash val="solid"/>
              <a:miter/>
            </a:ln>
          </p:spPr>
        </p:sp>
      </p:grpSp>
      <p:grpSp>
        <p:nvGrpSpPr>
          <p:cNvPr name="Group 4" id="4"/>
          <p:cNvGrpSpPr/>
          <p:nvPr/>
        </p:nvGrpSpPr>
        <p:grpSpPr>
          <a:xfrm rot="0">
            <a:off x="2476500" y="1247775"/>
            <a:ext cx="13335000" cy="5160729"/>
            <a:chOff x="0" y="0"/>
            <a:chExt cx="17780000" cy="6880972"/>
          </a:xfrm>
        </p:grpSpPr>
        <p:sp>
          <p:nvSpPr>
            <p:cNvPr name="TextBox 5" id="5"/>
            <p:cNvSpPr txBox="true"/>
            <p:nvPr/>
          </p:nvSpPr>
          <p:spPr>
            <a:xfrm rot="0">
              <a:off x="0" y="-142875"/>
              <a:ext cx="17780000" cy="1654141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0">
                <a:lnSpc>
                  <a:spcPts val="8247"/>
                </a:lnSpc>
                <a:spcBef>
                  <a:spcPct val="0"/>
                </a:spcBef>
              </a:pPr>
              <a:r>
                <a:rPr lang="en-US" sz="7497" strike="noStrike" u="none">
                  <a:solidFill>
                    <a:srgbClr val="103E37"/>
                  </a:solidFill>
                  <a:latin typeface="Agrandir"/>
                  <a:ea typeface="Agrandir"/>
                  <a:cs typeface="Agrandir"/>
                  <a:sym typeface="Agrandir"/>
                </a:rPr>
                <a:t>Thank You</a:t>
              </a:r>
            </a:p>
          </p:txBody>
        </p:sp>
        <p:sp>
          <p:nvSpPr>
            <p:cNvPr name="TextBox 6" id="6"/>
            <p:cNvSpPr txBox="true"/>
            <p:nvPr/>
          </p:nvSpPr>
          <p:spPr>
            <a:xfrm rot="0">
              <a:off x="1270000" y="2101850"/>
              <a:ext cx="15240000" cy="64236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0">
                <a:lnSpc>
                  <a:spcPts val="3822"/>
                </a:lnSpc>
                <a:spcBef>
                  <a:spcPct val="0"/>
                </a:spcBef>
              </a:pPr>
              <a:r>
                <a:rPr lang="en-US" sz="2940" strike="noStrike" u="none">
                  <a:solidFill>
                    <a:srgbClr val="3C6E71"/>
                  </a:solidFill>
                  <a:latin typeface="Poppins"/>
                  <a:ea typeface="Poppins"/>
                  <a:cs typeface="Poppins"/>
                  <a:sym typeface="Poppins"/>
                </a:rPr>
                <a:t>Wherever you are in your journey, you belong here.</a:t>
              </a:r>
            </a:p>
          </p:txBody>
        </p:sp>
        <p:sp>
          <p:nvSpPr>
            <p:cNvPr name="TextBox 7" id="7"/>
            <p:cNvSpPr txBox="true"/>
            <p:nvPr/>
          </p:nvSpPr>
          <p:spPr>
            <a:xfrm rot="0">
              <a:off x="1905000" y="3206750"/>
              <a:ext cx="13970000" cy="127013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0">
                <a:lnSpc>
                  <a:spcPts val="4046"/>
                </a:lnSpc>
                <a:spcBef>
                  <a:spcPct val="0"/>
                </a:spcBef>
              </a:pPr>
              <a:r>
                <a:rPr lang="en-US" sz="2529" strike="noStrike" u="none">
                  <a:solidFill>
                    <a:srgbClr val="555555"/>
                  </a:solidFill>
                  <a:latin typeface="Open Sans 2"/>
                  <a:ea typeface="Open Sans 2"/>
                  <a:cs typeface="Open Sans 2"/>
                  <a:sym typeface="Open Sans 2"/>
                </a:rPr>
                <a:t>Every story, every pace, every starting point matters.</a:t>
              </a:r>
            </a:p>
            <a:p>
              <a:pPr algn="ctr" marL="0" indent="0" lvl="0">
                <a:lnSpc>
                  <a:spcPts val="4046"/>
                </a:lnSpc>
                <a:spcBef>
                  <a:spcPct val="0"/>
                </a:spcBef>
              </a:pPr>
              <a:r>
                <a:rPr lang="en-US" sz="2529" strike="noStrike" u="none">
                  <a:solidFill>
                    <a:srgbClr val="555555"/>
                  </a:solidFill>
                  <a:latin typeface="Open Sans 2"/>
                  <a:ea typeface="Open Sans 2"/>
                  <a:cs typeface="Open Sans 2"/>
                  <a:sym typeface="Open Sans 2"/>
                </a:rPr>
                <a:t>Your presence today made this space stronger.</a:t>
              </a:r>
            </a:p>
          </p:txBody>
        </p:sp>
        <p:sp>
          <p:nvSpPr>
            <p:cNvPr name="TextBox 8" id="8"/>
            <p:cNvSpPr txBox="true"/>
            <p:nvPr/>
          </p:nvSpPr>
          <p:spPr>
            <a:xfrm rot="0">
              <a:off x="2540000" y="4953000"/>
              <a:ext cx="12700000" cy="49530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0">
                <a:lnSpc>
                  <a:spcPts val="2997"/>
                </a:lnSpc>
                <a:spcBef>
                  <a:spcPct val="0"/>
                </a:spcBef>
              </a:pPr>
              <a:r>
                <a:rPr lang="en-US" b="true" sz="2497" strike="noStrike" u="none">
                  <a:solidFill>
                    <a:srgbClr val="3C6E71"/>
                  </a:solidFill>
                  <a:latin typeface="Open Sans 2 Bold"/>
                  <a:ea typeface="Open Sans 2 Bold"/>
                  <a:cs typeface="Open Sans 2 Bold"/>
                  <a:sym typeface="Open Sans 2 Bold"/>
                </a:rPr>
                <a:t>Stronger people build stronger cultures.</a:t>
              </a:r>
            </a:p>
          </p:txBody>
        </p:sp>
        <p:sp>
          <p:nvSpPr>
            <p:cNvPr name="TextBox 9" id="9"/>
            <p:cNvSpPr txBox="true"/>
            <p:nvPr/>
          </p:nvSpPr>
          <p:spPr>
            <a:xfrm rot="0">
              <a:off x="2540000" y="5902325"/>
              <a:ext cx="12700000" cy="978647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0">
                <a:lnSpc>
                  <a:spcPts val="3071"/>
                </a:lnSpc>
                <a:spcBef>
                  <a:spcPct val="0"/>
                </a:spcBef>
              </a:pPr>
              <a:r>
                <a:rPr lang="en-US" sz="2047" strike="noStrike" u="none">
                  <a:solidFill>
                    <a:srgbClr val="5A8A6A"/>
                  </a:solidFill>
                  <a:latin typeface="Open Sans 2"/>
                  <a:ea typeface="Open Sans 2"/>
                  <a:cs typeface="Open Sans 2"/>
                  <a:sym typeface="Open Sans 2"/>
                </a:rPr>
                <a:t>Laura Newman  |  Strong Culture, LLC</a:t>
              </a:r>
            </a:p>
            <a:p>
              <a:pPr algn="ctr" marL="0" indent="0" lvl="0">
                <a:lnSpc>
                  <a:spcPts val="3071"/>
                </a:lnSpc>
                <a:spcBef>
                  <a:spcPct val="0"/>
                </a:spcBef>
              </a:pPr>
              <a:r>
                <a:rPr lang="en-US" sz="2047" strike="noStrike" u="none">
                  <a:solidFill>
                    <a:srgbClr val="5A8A6A"/>
                  </a:solidFill>
                  <a:latin typeface="Open Sans 2"/>
                  <a:ea typeface="Open Sans 2"/>
                  <a:cs typeface="Open Sans 2"/>
                  <a:sym typeface="Open Sans 2"/>
                </a:rPr>
                <a:t>connect@strongculturecollc.com  |  @strong_culture_</a:t>
              </a:r>
            </a:p>
          </p:txBody>
        </p:sp>
      </p:grpSp>
      <p:sp>
        <p:nvSpPr>
          <p:cNvPr name="Freeform 10" id="10"/>
          <p:cNvSpPr/>
          <p:nvPr/>
        </p:nvSpPr>
        <p:spPr>
          <a:xfrm flipH="false" flipV="false" rot="0">
            <a:off x="762000" y="3333750"/>
            <a:ext cx="2095500" cy="4237224"/>
          </a:xfrm>
          <a:custGeom>
            <a:avLst/>
            <a:gdLst/>
            <a:ahLst/>
            <a:cxnLst/>
            <a:rect r="r" b="b" t="t" l="l"/>
            <a:pathLst>
              <a:path h="4237224" w="2095500">
                <a:moveTo>
                  <a:pt x="0" y="0"/>
                </a:moveTo>
                <a:lnTo>
                  <a:pt x="2095500" y="0"/>
                </a:lnTo>
                <a:lnTo>
                  <a:pt x="2095500" y="4237224"/>
                </a:lnTo>
                <a:lnTo>
                  <a:pt x="0" y="42372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4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AutoShape 11" id="11"/>
          <p:cNvSpPr/>
          <p:nvPr/>
        </p:nvSpPr>
        <p:spPr>
          <a:xfrm>
            <a:off x="7715250" y="2476500"/>
            <a:ext cx="2857500" cy="0"/>
          </a:xfrm>
          <a:prstGeom prst="line">
            <a:avLst/>
          </a:prstGeom>
          <a:ln cap="rnd" w="9525">
            <a:solidFill>
              <a:srgbClr val="3C6E71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Freeform 12" id="12"/>
          <p:cNvSpPr/>
          <p:nvPr/>
        </p:nvSpPr>
        <p:spPr>
          <a:xfrm flipH="false" flipV="false" rot="0">
            <a:off x="15430500" y="3333750"/>
            <a:ext cx="2095500" cy="4237224"/>
          </a:xfrm>
          <a:custGeom>
            <a:avLst/>
            <a:gdLst/>
            <a:ahLst/>
            <a:cxnLst/>
            <a:rect r="r" b="b" t="t" l="l"/>
            <a:pathLst>
              <a:path h="4237224" w="2095500">
                <a:moveTo>
                  <a:pt x="0" y="0"/>
                </a:moveTo>
                <a:lnTo>
                  <a:pt x="2095500" y="0"/>
                </a:lnTo>
                <a:lnTo>
                  <a:pt x="2095500" y="4237224"/>
                </a:lnTo>
                <a:lnTo>
                  <a:pt x="0" y="42372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4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AutoShape 13" id="13"/>
          <p:cNvSpPr/>
          <p:nvPr/>
        </p:nvSpPr>
        <p:spPr>
          <a:xfrm>
            <a:off x="7715250" y="6667500"/>
            <a:ext cx="2857500" cy="0"/>
          </a:xfrm>
          <a:prstGeom prst="line">
            <a:avLst/>
          </a:prstGeom>
          <a:ln cap="rnd" w="9525">
            <a:solidFill>
              <a:srgbClr val="96B75B"/>
            </a:solidFill>
            <a:prstDash val="solid"/>
            <a:headEnd type="none" len="sm" w="sm"/>
            <a:tailEnd type="none" len="sm" w="sm"/>
          </a:ln>
        </p:spPr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13666" r="0" b="-13666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381000" y="381000"/>
            <a:ext cx="17526000" cy="9525000"/>
            <a:chOff x="0" y="0"/>
            <a:chExt cx="23368000" cy="127000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23368000" cy="12700000"/>
            </a:xfrm>
            <a:custGeom>
              <a:avLst/>
              <a:gdLst/>
              <a:ahLst/>
              <a:cxnLst/>
              <a:rect r="r" b="b" t="t" l="l"/>
              <a:pathLst>
                <a:path h="12700000" w="23368000">
                  <a:moveTo>
                    <a:pt x="1270000" y="0"/>
                  </a:moveTo>
                  <a:lnTo>
                    <a:pt x="22098000" y="0"/>
                  </a:lnTo>
                  <a:cubicBezTo>
                    <a:pt x="22799402" y="0"/>
                    <a:pt x="23368000" y="568598"/>
                    <a:pt x="23368000" y="1270000"/>
                  </a:cubicBezTo>
                  <a:lnTo>
                    <a:pt x="23368000" y="11430000"/>
                  </a:lnTo>
                  <a:cubicBezTo>
                    <a:pt x="23368000" y="12131401"/>
                    <a:pt x="22799402" y="12700000"/>
                    <a:pt x="22098000" y="12700000"/>
                  </a:cubicBezTo>
                  <a:lnTo>
                    <a:pt x="1270000" y="12700000"/>
                  </a:lnTo>
                  <a:cubicBezTo>
                    <a:pt x="568598" y="12700000"/>
                    <a:pt x="0" y="12131401"/>
                    <a:pt x="0" y="11430000"/>
                  </a:cubicBezTo>
                  <a:lnTo>
                    <a:pt x="0" y="1270000"/>
                  </a:lnTo>
                  <a:cubicBezTo>
                    <a:pt x="0" y="568598"/>
                    <a:pt x="568598" y="0"/>
                    <a:pt x="1270000" y="0"/>
                  </a:cubicBezTo>
                  <a:close/>
                </a:path>
              </a:pathLst>
            </a:custGeom>
            <a:solidFill>
              <a:srgbClr val="FFFFFF"/>
            </a:solidFill>
            <a:ln w="28575" cap="sq">
              <a:solidFill>
                <a:srgbClr val="33565A"/>
              </a:solidFill>
              <a:prstDash val="solid"/>
              <a:miter/>
            </a:ln>
          </p:spPr>
        </p:sp>
      </p:grpSp>
      <p:grpSp>
        <p:nvGrpSpPr>
          <p:cNvPr name="Group 5" id="5"/>
          <p:cNvGrpSpPr/>
          <p:nvPr/>
        </p:nvGrpSpPr>
        <p:grpSpPr>
          <a:xfrm rot="0">
            <a:off x="1196076" y="3332209"/>
            <a:ext cx="15067902" cy="4122022"/>
            <a:chOff x="0" y="0"/>
            <a:chExt cx="20090535" cy="5496029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20090535" cy="5496029"/>
            </a:xfrm>
            <a:custGeom>
              <a:avLst/>
              <a:gdLst/>
              <a:ahLst/>
              <a:cxnLst/>
              <a:rect r="r" b="b" t="t" l="l"/>
              <a:pathLst>
                <a:path h="5496029" w="20090535">
                  <a:moveTo>
                    <a:pt x="669685" y="0"/>
                  </a:moveTo>
                  <a:lnTo>
                    <a:pt x="19420850" y="0"/>
                  </a:lnTo>
                  <a:cubicBezTo>
                    <a:pt x="19790708" y="0"/>
                    <a:pt x="20090535" y="246066"/>
                    <a:pt x="20090535" y="549603"/>
                  </a:cubicBezTo>
                  <a:lnTo>
                    <a:pt x="20090535" y="4946426"/>
                  </a:lnTo>
                  <a:cubicBezTo>
                    <a:pt x="20090535" y="5249964"/>
                    <a:pt x="19790708" y="5496029"/>
                    <a:pt x="19420850" y="5496029"/>
                  </a:cubicBezTo>
                  <a:lnTo>
                    <a:pt x="669685" y="5496029"/>
                  </a:lnTo>
                  <a:cubicBezTo>
                    <a:pt x="299828" y="5496029"/>
                    <a:pt x="0" y="5249964"/>
                    <a:pt x="0" y="4946426"/>
                  </a:cubicBezTo>
                  <a:lnTo>
                    <a:pt x="0" y="549603"/>
                  </a:lnTo>
                  <a:cubicBezTo>
                    <a:pt x="0" y="246066"/>
                    <a:pt x="299828" y="0"/>
                    <a:pt x="669685" y="0"/>
                  </a:cubicBezTo>
                  <a:close/>
                </a:path>
              </a:pathLst>
            </a:custGeom>
            <a:solidFill>
              <a:srgbClr val="FFFFFF">
                <a:alpha val="84706"/>
              </a:srgbClr>
            </a:solidFill>
          </p:spPr>
        </p:sp>
      </p:grpSp>
      <p:sp>
        <p:nvSpPr>
          <p:cNvPr name="Freeform 7" id="7"/>
          <p:cNvSpPr/>
          <p:nvPr/>
        </p:nvSpPr>
        <p:spPr>
          <a:xfrm flipH="false" flipV="false" rot="-1807688">
            <a:off x="13425007" y="-1038515"/>
            <a:ext cx="6917924" cy="8812642"/>
          </a:xfrm>
          <a:custGeom>
            <a:avLst/>
            <a:gdLst/>
            <a:ahLst/>
            <a:cxnLst/>
            <a:rect r="r" b="b" t="t" l="l"/>
            <a:pathLst>
              <a:path h="8812642" w="6917924">
                <a:moveTo>
                  <a:pt x="0" y="0"/>
                </a:moveTo>
                <a:lnTo>
                  <a:pt x="6917925" y="0"/>
                </a:lnTo>
                <a:lnTo>
                  <a:pt x="6917925" y="8812642"/>
                </a:lnTo>
                <a:lnTo>
                  <a:pt x="0" y="881264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30000"/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-1807688">
            <a:off x="-3366089" y="5326884"/>
            <a:ext cx="6917924" cy="8812642"/>
          </a:xfrm>
          <a:custGeom>
            <a:avLst/>
            <a:gdLst/>
            <a:ahLst/>
            <a:cxnLst/>
            <a:rect r="r" b="b" t="t" l="l"/>
            <a:pathLst>
              <a:path h="8812642" w="6917924">
                <a:moveTo>
                  <a:pt x="0" y="0"/>
                </a:moveTo>
                <a:lnTo>
                  <a:pt x="6917925" y="0"/>
                </a:lnTo>
                <a:lnTo>
                  <a:pt x="6917925" y="8812642"/>
                </a:lnTo>
                <a:lnTo>
                  <a:pt x="0" y="881264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</a:blip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1295400" y="1647825"/>
            <a:ext cx="11430000" cy="9810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6000"/>
              </a:lnSpc>
              <a:spcBef>
                <a:spcPct val="0"/>
              </a:spcBef>
            </a:pPr>
            <a:r>
              <a:rPr lang="en-US" b="true" sz="6000" strike="noStrike" u="none">
                <a:solidFill>
                  <a:srgbClr val="103E37"/>
                </a:solidFill>
                <a:latin typeface="Agrandir Bold"/>
                <a:ea typeface="Agrandir Bold"/>
                <a:cs typeface="Agrandir Bold"/>
                <a:sym typeface="Agrandir Bold"/>
              </a:rPr>
              <a:t>Learning Objectives</a:t>
            </a:r>
          </a:p>
        </p:txBody>
      </p:sp>
      <p:sp>
        <p:nvSpPr>
          <p:cNvPr name="AutoShape 10" id="10"/>
          <p:cNvSpPr/>
          <p:nvPr/>
        </p:nvSpPr>
        <p:spPr>
          <a:xfrm flipV="true">
            <a:off x="1295400" y="2646492"/>
            <a:ext cx="13401755" cy="115758"/>
          </a:xfrm>
          <a:prstGeom prst="line">
            <a:avLst/>
          </a:prstGeom>
          <a:ln cap="rnd" w="19050">
            <a:solidFill>
              <a:srgbClr val="33565A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TextBox 11" id="11"/>
          <p:cNvSpPr txBox="true"/>
          <p:nvPr/>
        </p:nvSpPr>
        <p:spPr>
          <a:xfrm rot="0">
            <a:off x="1200150" y="3724275"/>
            <a:ext cx="15209793" cy="282549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604519" indent="-302260" lvl="1">
              <a:lnSpc>
                <a:spcPts val="5711"/>
              </a:lnSpc>
              <a:spcBef>
                <a:spcPct val="0"/>
              </a:spcBef>
              <a:buFont typeface="Arial"/>
              <a:buChar char="•"/>
            </a:pPr>
            <a:r>
              <a:rPr lang="en-US" b="true" sz="2799" strike="noStrike" u="none">
                <a:solidFill>
                  <a:srgbClr val="006D57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Recognize how perception affects boundaries in high-stress situations.</a:t>
            </a:r>
          </a:p>
          <a:p>
            <a:pPr algn="l" marL="604519" indent="-302260" lvl="1">
              <a:lnSpc>
                <a:spcPts val="5711"/>
              </a:lnSpc>
              <a:spcBef>
                <a:spcPct val="0"/>
              </a:spcBef>
              <a:buFont typeface="Arial"/>
              <a:buChar char="•"/>
            </a:pPr>
            <a:r>
              <a:rPr lang="en-US" b="true" sz="2799" strike="noStrike" u="none">
                <a:solidFill>
                  <a:srgbClr val="006D57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Explore metacognition to enhance intentional action for real-time application.</a:t>
            </a:r>
          </a:p>
          <a:p>
            <a:pPr algn="l" marL="604519" indent="-302260" lvl="1">
              <a:lnSpc>
                <a:spcPts val="5711"/>
              </a:lnSpc>
              <a:spcBef>
                <a:spcPct val="0"/>
              </a:spcBef>
              <a:buFont typeface="Arial"/>
              <a:buChar char="•"/>
            </a:pPr>
            <a:r>
              <a:rPr lang="en-US" b="true" sz="2799" strike="noStrike" u="none">
                <a:solidFill>
                  <a:srgbClr val="006D57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Use two mental models for clarity under stress.</a:t>
            </a:r>
          </a:p>
          <a:p>
            <a:pPr algn="l" marL="604519" indent="-302260" lvl="1">
              <a:lnSpc>
                <a:spcPts val="5711"/>
              </a:lnSpc>
              <a:spcBef>
                <a:spcPct val="0"/>
              </a:spcBef>
              <a:buFont typeface="Arial"/>
              <a:buChar char="•"/>
            </a:pPr>
            <a:r>
              <a:rPr lang="en-US" b="true" sz="2799" strike="noStrike" u="none">
                <a:solidFill>
                  <a:srgbClr val="006D57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Convert self-awareness of your patterns into action</a:t>
            </a:r>
          </a:p>
        </p:txBody>
      </p:sp>
      <p:sp>
        <p:nvSpPr>
          <p:cNvPr name="Freeform 12" id="12"/>
          <p:cNvSpPr/>
          <p:nvPr/>
        </p:nvSpPr>
        <p:spPr>
          <a:xfrm flipH="false" flipV="false" rot="0">
            <a:off x="14697155" y="975594"/>
            <a:ext cx="2310687" cy="2392212"/>
          </a:xfrm>
          <a:custGeom>
            <a:avLst/>
            <a:gdLst/>
            <a:ahLst/>
            <a:cxnLst/>
            <a:rect r="r" b="b" t="t" l="l"/>
            <a:pathLst>
              <a:path h="2392212" w="2310687">
                <a:moveTo>
                  <a:pt x="0" y="0"/>
                </a:moveTo>
                <a:lnTo>
                  <a:pt x="2310688" y="0"/>
                </a:lnTo>
                <a:lnTo>
                  <a:pt x="2310688" y="2392212"/>
                </a:lnTo>
                <a:lnTo>
                  <a:pt x="0" y="239221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764" t="0" r="-1764" b="0"/>
            </a:stretch>
          </a:blipFill>
        </p:spPr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13666" r="0" b="-13666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381000" y="381000"/>
            <a:ext cx="17526000" cy="9525000"/>
            <a:chOff x="0" y="0"/>
            <a:chExt cx="23368000" cy="127000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23368000" cy="12700000"/>
            </a:xfrm>
            <a:custGeom>
              <a:avLst/>
              <a:gdLst/>
              <a:ahLst/>
              <a:cxnLst/>
              <a:rect r="r" b="b" t="t" l="l"/>
              <a:pathLst>
                <a:path h="12700000" w="23368000">
                  <a:moveTo>
                    <a:pt x="1270000" y="0"/>
                  </a:moveTo>
                  <a:lnTo>
                    <a:pt x="22098000" y="0"/>
                  </a:lnTo>
                  <a:cubicBezTo>
                    <a:pt x="22799402" y="0"/>
                    <a:pt x="23368000" y="568598"/>
                    <a:pt x="23368000" y="1270000"/>
                  </a:cubicBezTo>
                  <a:lnTo>
                    <a:pt x="23368000" y="11430000"/>
                  </a:lnTo>
                  <a:cubicBezTo>
                    <a:pt x="23368000" y="12131401"/>
                    <a:pt x="22799402" y="12700000"/>
                    <a:pt x="22098000" y="12700000"/>
                  </a:cubicBezTo>
                  <a:lnTo>
                    <a:pt x="1270000" y="12700000"/>
                  </a:lnTo>
                  <a:cubicBezTo>
                    <a:pt x="568598" y="12700000"/>
                    <a:pt x="0" y="12131401"/>
                    <a:pt x="0" y="11430000"/>
                  </a:cubicBezTo>
                  <a:lnTo>
                    <a:pt x="0" y="1270000"/>
                  </a:lnTo>
                  <a:cubicBezTo>
                    <a:pt x="0" y="568598"/>
                    <a:pt x="568598" y="0"/>
                    <a:pt x="1270000" y="0"/>
                  </a:cubicBezTo>
                  <a:close/>
                </a:path>
              </a:pathLst>
            </a:custGeom>
            <a:solidFill>
              <a:srgbClr val="FFFFFF"/>
            </a:solidFill>
            <a:ln w="28575" cap="sq">
              <a:solidFill>
                <a:srgbClr val="33565A"/>
              </a:solidFill>
              <a:prstDash val="solid"/>
              <a:miter/>
            </a:ln>
          </p:spPr>
        </p:sp>
      </p:grpSp>
      <p:sp>
        <p:nvSpPr>
          <p:cNvPr name="Freeform 5" id="5"/>
          <p:cNvSpPr/>
          <p:nvPr/>
        </p:nvSpPr>
        <p:spPr>
          <a:xfrm flipH="false" flipV="false" rot="-285616">
            <a:off x="-4953439" y="959804"/>
            <a:ext cx="9356080" cy="11918573"/>
          </a:xfrm>
          <a:custGeom>
            <a:avLst/>
            <a:gdLst/>
            <a:ahLst/>
            <a:cxnLst/>
            <a:rect r="r" b="b" t="t" l="l"/>
            <a:pathLst>
              <a:path h="11918573" w="9356080">
                <a:moveTo>
                  <a:pt x="0" y="0"/>
                </a:moveTo>
                <a:lnTo>
                  <a:pt x="9356080" y="0"/>
                </a:lnTo>
                <a:lnTo>
                  <a:pt x="9356080" y="11918573"/>
                </a:lnTo>
                <a:lnTo>
                  <a:pt x="0" y="1191857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0000"/>
            </a:blip>
            <a:stretch>
              <a:fillRect l="0" t="0" r="0" b="0"/>
            </a:stretch>
          </a:blipFill>
        </p:spPr>
      </p:sp>
      <p:grpSp>
        <p:nvGrpSpPr>
          <p:cNvPr name="Group 6" id="6"/>
          <p:cNvGrpSpPr/>
          <p:nvPr/>
        </p:nvGrpSpPr>
        <p:grpSpPr>
          <a:xfrm rot="0">
            <a:off x="4579292" y="4690876"/>
            <a:ext cx="12680008" cy="4456429"/>
            <a:chOff x="0" y="0"/>
            <a:chExt cx="2857158" cy="1004157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2857158" cy="1004157"/>
            </a:xfrm>
            <a:custGeom>
              <a:avLst/>
              <a:gdLst/>
              <a:ahLst/>
              <a:cxnLst/>
              <a:rect r="r" b="b" t="t" l="l"/>
              <a:pathLst>
                <a:path h="1004157" w="2857158">
                  <a:moveTo>
                    <a:pt x="15875" y="0"/>
                  </a:moveTo>
                  <a:lnTo>
                    <a:pt x="2841284" y="0"/>
                  </a:lnTo>
                  <a:cubicBezTo>
                    <a:pt x="2845494" y="0"/>
                    <a:pt x="2849531" y="1672"/>
                    <a:pt x="2852509" y="4650"/>
                  </a:cubicBezTo>
                  <a:cubicBezTo>
                    <a:pt x="2855486" y="7627"/>
                    <a:pt x="2857158" y="11664"/>
                    <a:pt x="2857158" y="15875"/>
                  </a:cubicBezTo>
                  <a:lnTo>
                    <a:pt x="2857158" y="988283"/>
                  </a:lnTo>
                  <a:cubicBezTo>
                    <a:pt x="2857158" y="997050"/>
                    <a:pt x="2850051" y="1004157"/>
                    <a:pt x="2841284" y="1004157"/>
                  </a:cubicBezTo>
                  <a:lnTo>
                    <a:pt x="15875" y="1004157"/>
                  </a:lnTo>
                  <a:cubicBezTo>
                    <a:pt x="7107" y="1004157"/>
                    <a:pt x="0" y="997050"/>
                    <a:pt x="0" y="988283"/>
                  </a:cubicBezTo>
                  <a:lnTo>
                    <a:pt x="0" y="15875"/>
                  </a:lnTo>
                  <a:cubicBezTo>
                    <a:pt x="0" y="7107"/>
                    <a:pt x="7107" y="0"/>
                    <a:pt x="15875" y="0"/>
                  </a:cubicBezTo>
                  <a:close/>
                </a:path>
              </a:pathLst>
            </a:custGeom>
            <a:solidFill>
              <a:srgbClr val="FFFFFF"/>
            </a:solidFill>
            <a:ln cap="rnd">
              <a:noFill/>
              <a:prstDash val="solid"/>
              <a:round/>
            </a:ln>
          </p:spPr>
        </p:sp>
        <p:sp>
          <p:nvSpPr>
            <p:cNvPr name="TextBox 8" id="8"/>
            <p:cNvSpPr txBox="true"/>
            <p:nvPr/>
          </p:nvSpPr>
          <p:spPr>
            <a:xfrm>
              <a:off x="0" y="-66675"/>
              <a:ext cx="2857158" cy="107083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240"/>
                </a:lnSpc>
              </a:pPr>
            </a:p>
          </p:txBody>
        </p:sp>
      </p:grpSp>
      <p:grpSp>
        <p:nvGrpSpPr>
          <p:cNvPr name="Group 9" id="9"/>
          <p:cNvGrpSpPr/>
          <p:nvPr/>
        </p:nvGrpSpPr>
        <p:grpSpPr>
          <a:xfrm rot="0">
            <a:off x="707528" y="1139695"/>
            <a:ext cx="4525945" cy="8007610"/>
            <a:chOff x="0" y="0"/>
            <a:chExt cx="701187" cy="1240588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701187" cy="1240588"/>
            </a:xfrm>
            <a:custGeom>
              <a:avLst/>
              <a:gdLst/>
              <a:ahLst/>
              <a:cxnLst/>
              <a:rect r="r" b="b" t="t" l="l"/>
              <a:pathLst>
                <a:path h="1240588" w="701187">
                  <a:moveTo>
                    <a:pt x="49606" y="0"/>
                  </a:moveTo>
                  <a:lnTo>
                    <a:pt x="651581" y="0"/>
                  </a:lnTo>
                  <a:cubicBezTo>
                    <a:pt x="678978" y="0"/>
                    <a:pt x="701187" y="22210"/>
                    <a:pt x="701187" y="49606"/>
                  </a:cubicBezTo>
                  <a:lnTo>
                    <a:pt x="701187" y="1190982"/>
                  </a:lnTo>
                  <a:cubicBezTo>
                    <a:pt x="701187" y="1204139"/>
                    <a:pt x="695961" y="1216756"/>
                    <a:pt x="686658" y="1226059"/>
                  </a:cubicBezTo>
                  <a:cubicBezTo>
                    <a:pt x="677355" y="1235362"/>
                    <a:pt x="664737" y="1240588"/>
                    <a:pt x="651581" y="1240588"/>
                  </a:cubicBezTo>
                  <a:lnTo>
                    <a:pt x="49606" y="1240588"/>
                  </a:lnTo>
                  <a:cubicBezTo>
                    <a:pt x="22210" y="1240588"/>
                    <a:pt x="0" y="1218379"/>
                    <a:pt x="0" y="1190982"/>
                  </a:cubicBezTo>
                  <a:lnTo>
                    <a:pt x="0" y="49606"/>
                  </a:lnTo>
                  <a:cubicBezTo>
                    <a:pt x="0" y="22210"/>
                    <a:pt x="22210" y="0"/>
                    <a:pt x="49606" y="0"/>
                  </a:cubicBezTo>
                  <a:close/>
                </a:path>
              </a:pathLst>
            </a:custGeom>
            <a:blipFill>
              <a:blip r:embed="rId4"/>
              <a:stretch>
                <a:fillRect l="-82529" t="0" r="-82529" b="0"/>
              </a:stretch>
            </a:blipFill>
          </p:spPr>
        </p:sp>
      </p:grpSp>
      <p:grpSp>
        <p:nvGrpSpPr>
          <p:cNvPr name="Group 11" id="11"/>
          <p:cNvGrpSpPr/>
          <p:nvPr/>
        </p:nvGrpSpPr>
        <p:grpSpPr>
          <a:xfrm rot="0">
            <a:off x="6071673" y="5315630"/>
            <a:ext cx="899363" cy="899363"/>
            <a:chOff x="0" y="0"/>
            <a:chExt cx="812800" cy="812800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03E37"/>
            </a:solidFill>
          </p:spPr>
        </p:sp>
        <p:sp>
          <p:nvSpPr>
            <p:cNvPr name="TextBox 13" id="13"/>
            <p:cNvSpPr txBox="true"/>
            <p:nvPr/>
          </p:nvSpPr>
          <p:spPr>
            <a:xfrm>
              <a:off x="76200" y="9525"/>
              <a:ext cx="660400" cy="72707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240"/>
                </a:lnSpc>
              </a:pPr>
            </a:p>
          </p:txBody>
        </p:sp>
      </p:grpSp>
      <p:grpSp>
        <p:nvGrpSpPr>
          <p:cNvPr name="Group 14" id="14"/>
          <p:cNvGrpSpPr/>
          <p:nvPr/>
        </p:nvGrpSpPr>
        <p:grpSpPr>
          <a:xfrm rot="0">
            <a:off x="9849707" y="5315630"/>
            <a:ext cx="899363" cy="899363"/>
            <a:chOff x="0" y="0"/>
            <a:chExt cx="812800" cy="812800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03E37"/>
            </a:solidFill>
          </p:spPr>
        </p:sp>
        <p:sp>
          <p:nvSpPr>
            <p:cNvPr name="TextBox 16" id="16"/>
            <p:cNvSpPr txBox="true"/>
            <p:nvPr/>
          </p:nvSpPr>
          <p:spPr>
            <a:xfrm>
              <a:off x="76200" y="9525"/>
              <a:ext cx="660400" cy="72707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240"/>
                </a:lnSpc>
              </a:pPr>
            </a:p>
          </p:txBody>
        </p:sp>
      </p:grpSp>
      <p:grpSp>
        <p:nvGrpSpPr>
          <p:cNvPr name="Group 17" id="17"/>
          <p:cNvGrpSpPr/>
          <p:nvPr/>
        </p:nvGrpSpPr>
        <p:grpSpPr>
          <a:xfrm rot="0">
            <a:off x="13818240" y="5315630"/>
            <a:ext cx="899363" cy="899363"/>
            <a:chOff x="0" y="0"/>
            <a:chExt cx="812800" cy="812800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03E37"/>
            </a:solidFill>
          </p:spPr>
        </p:sp>
        <p:sp>
          <p:nvSpPr>
            <p:cNvPr name="TextBox 19" id="19"/>
            <p:cNvSpPr txBox="true"/>
            <p:nvPr/>
          </p:nvSpPr>
          <p:spPr>
            <a:xfrm>
              <a:off x="76200" y="9525"/>
              <a:ext cx="660400" cy="72707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240"/>
                </a:lnSpc>
              </a:pPr>
            </a:p>
          </p:txBody>
        </p:sp>
      </p:grpSp>
      <p:sp>
        <p:nvSpPr>
          <p:cNvPr name="AutoShape 20" id="20"/>
          <p:cNvSpPr/>
          <p:nvPr/>
        </p:nvSpPr>
        <p:spPr>
          <a:xfrm flipV="true">
            <a:off x="9246396" y="6649220"/>
            <a:ext cx="0" cy="1769786"/>
          </a:xfrm>
          <a:prstGeom prst="line">
            <a:avLst/>
          </a:prstGeom>
          <a:ln cap="flat" w="9525">
            <a:solidFill>
              <a:srgbClr val="33565A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21" id="21"/>
          <p:cNvSpPr/>
          <p:nvPr/>
        </p:nvSpPr>
        <p:spPr>
          <a:xfrm flipV="true">
            <a:off x="13214930" y="6649220"/>
            <a:ext cx="0" cy="1769786"/>
          </a:xfrm>
          <a:prstGeom prst="line">
            <a:avLst/>
          </a:prstGeom>
          <a:ln cap="flat" w="9525">
            <a:solidFill>
              <a:srgbClr val="33565A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Freeform 22" id="22"/>
          <p:cNvSpPr/>
          <p:nvPr/>
        </p:nvSpPr>
        <p:spPr>
          <a:xfrm flipH="false" flipV="false" rot="0">
            <a:off x="10068493" y="5534416"/>
            <a:ext cx="461791" cy="461791"/>
          </a:xfrm>
          <a:custGeom>
            <a:avLst/>
            <a:gdLst/>
            <a:ahLst/>
            <a:cxnLst/>
            <a:rect r="r" b="b" t="t" l="l"/>
            <a:pathLst>
              <a:path h="461791" w="461791">
                <a:moveTo>
                  <a:pt x="0" y="0"/>
                </a:moveTo>
                <a:lnTo>
                  <a:pt x="461791" y="0"/>
                </a:lnTo>
                <a:lnTo>
                  <a:pt x="461791" y="461791"/>
                </a:lnTo>
                <a:lnTo>
                  <a:pt x="0" y="46179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3" id="23"/>
          <p:cNvSpPr/>
          <p:nvPr/>
        </p:nvSpPr>
        <p:spPr>
          <a:xfrm flipH="false" flipV="false" rot="0">
            <a:off x="6273025" y="5516982"/>
            <a:ext cx="496659" cy="496659"/>
          </a:xfrm>
          <a:custGeom>
            <a:avLst/>
            <a:gdLst/>
            <a:ahLst/>
            <a:cxnLst/>
            <a:rect r="r" b="b" t="t" l="l"/>
            <a:pathLst>
              <a:path h="496659" w="496659">
                <a:moveTo>
                  <a:pt x="0" y="0"/>
                </a:moveTo>
                <a:lnTo>
                  <a:pt x="496659" y="0"/>
                </a:lnTo>
                <a:lnTo>
                  <a:pt x="496659" y="496659"/>
                </a:lnTo>
                <a:lnTo>
                  <a:pt x="0" y="49665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4" id="24"/>
          <p:cNvSpPr/>
          <p:nvPr/>
        </p:nvSpPr>
        <p:spPr>
          <a:xfrm flipH="false" flipV="false" rot="0">
            <a:off x="13956077" y="5499311"/>
            <a:ext cx="623691" cy="566869"/>
          </a:xfrm>
          <a:custGeom>
            <a:avLst/>
            <a:gdLst/>
            <a:ahLst/>
            <a:cxnLst/>
            <a:rect r="r" b="b" t="t" l="l"/>
            <a:pathLst>
              <a:path h="566869" w="623691">
                <a:moveTo>
                  <a:pt x="0" y="0"/>
                </a:moveTo>
                <a:lnTo>
                  <a:pt x="623690" y="0"/>
                </a:lnTo>
                <a:lnTo>
                  <a:pt x="623690" y="566869"/>
                </a:lnTo>
                <a:lnTo>
                  <a:pt x="0" y="56686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25" id="25"/>
          <p:cNvSpPr txBox="true"/>
          <p:nvPr/>
        </p:nvSpPr>
        <p:spPr>
          <a:xfrm rot="0">
            <a:off x="5934075" y="2365481"/>
            <a:ext cx="11763375" cy="9810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6000"/>
              </a:lnSpc>
              <a:spcBef>
                <a:spcPct val="0"/>
              </a:spcBef>
            </a:pPr>
            <a:r>
              <a:rPr lang="en-US" b="true" sz="6000" strike="noStrike" u="none">
                <a:solidFill>
                  <a:srgbClr val="103E37"/>
                </a:solidFill>
                <a:latin typeface="Agrandir Bold"/>
                <a:ea typeface="Agrandir Bold"/>
                <a:cs typeface="Agrandir Bold"/>
                <a:sym typeface="Agrandir Bold"/>
              </a:rPr>
              <a:t>Perception and Interpretation </a:t>
            </a:r>
          </a:p>
        </p:txBody>
      </p:sp>
      <p:sp>
        <p:nvSpPr>
          <p:cNvPr name="Freeform 26" id="26"/>
          <p:cNvSpPr/>
          <p:nvPr/>
        </p:nvSpPr>
        <p:spPr>
          <a:xfrm flipH="false" flipV="false" rot="0">
            <a:off x="15518986" y="894512"/>
            <a:ext cx="1139232" cy="1150739"/>
          </a:xfrm>
          <a:custGeom>
            <a:avLst/>
            <a:gdLst/>
            <a:ahLst/>
            <a:cxnLst/>
            <a:rect r="r" b="b" t="t" l="l"/>
            <a:pathLst>
              <a:path h="1150739" w="1139232">
                <a:moveTo>
                  <a:pt x="0" y="0"/>
                </a:moveTo>
                <a:lnTo>
                  <a:pt x="1139232" y="0"/>
                </a:lnTo>
                <a:lnTo>
                  <a:pt x="1139232" y="1150739"/>
                </a:lnTo>
                <a:lnTo>
                  <a:pt x="0" y="1150739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27" id="27"/>
          <p:cNvSpPr txBox="true"/>
          <p:nvPr/>
        </p:nvSpPr>
        <p:spPr>
          <a:xfrm rot="0">
            <a:off x="5934075" y="3765656"/>
            <a:ext cx="11325225" cy="10064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4059"/>
              </a:lnSpc>
              <a:spcBef>
                <a:spcPct val="0"/>
              </a:spcBef>
            </a:pPr>
            <a:r>
              <a:rPr lang="en-US" b="true" sz="2799" spc="55" strike="noStrike" u="none">
                <a:solidFill>
                  <a:srgbClr val="96B75B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We don’t respond to reality—we respond to our interpretation of it</a:t>
            </a:r>
          </a:p>
        </p:txBody>
      </p:sp>
      <p:sp>
        <p:nvSpPr>
          <p:cNvPr name="TextBox 28" id="28"/>
          <p:cNvSpPr txBox="true"/>
          <p:nvPr/>
        </p:nvSpPr>
        <p:spPr>
          <a:xfrm rot="0">
            <a:off x="5993609" y="7160877"/>
            <a:ext cx="2647950" cy="14135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2880"/>
              </a:lnSpc>
              <a:spcBef>
                <a:spcPct val="0"/>
              </a:spcBef>
            </a:pPr>
            <a:r>
              <a:rPr lang="en-US" sz="1800" spc="36" strike="noStrike" u="none">
                <a:solidFill>
                  <a:srgbClr val="33565A"/>
                </a:solidFill>
                <a:latin typeface="Open Sans 1"/>
                <a:ea typeface="Open Sans 1"/>
                <a:cs typeface="Open Sans 1"/>
                <a:sym typeface="Open Sans 1"/>
              </a:rPr>
              <a:t>Your brain filters information, makes comparisons, and assigns meaning. </a:t>
            </a:r>
          </a:p>
        </p:txBody>
      </p:sp>
      <p:sp>
        <p:nvSpPr>
          <p:cNvPr name="TextBox 29" id="29"/>
          <p:cNvSpPr txBox="true"/>
          <p:nvPr/>
        </p:nvSpPr>
        <p:spPr>
          <a:xfrm rot="0">
            <a:off x="6071673" y="6617952"/>
            <a:ext cx="3161963" cy="4667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150"/>
              </a:lnSpc>
            </a:pPr>
            <a:r>
              <a:rPr lang="en-US" sz="2500" b="true">
                <a:solidFill>
                  <a:srgbClr val="96B75B"/>
                </a:solidFill>
                <a:latin typeface="Agrandir Bold"/>
                <a:ea typeface="Agrandir Bold"/>
                <a:cs typeface="Agrandir Bold"/>
                <a:sym typeface="Agrandir Bold"/>
              </a:rPr>
              <a:t>Filters </a:t>
            </a:r>
          </a:p>
        </p:txBody>
      </p:sp>
      <p:sp>
        <p:nvSpPr>
          <p:cNvPr name="TextBox 30" id="30"/>
          <p:cNvSpPr txBox="true"/>
          <p:nvPr/>
        </p:nvSpPr>
        <p:spPr>
          <a:xfrm rot="0">
            <a:off x="9848850" y="7362825"/>
            <a:ext cx="3000375" cy="10515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2880"/>
              </a:lnSpc>
              <a:spcBef>
                <a:spcPct val="0"/>
              </a:spcBef>
            </a:pPr>
            <a:r>
              <a:rPr lang="en-US" sz="1800" spc="36" strike="noStrike" u="none">
                <a:solidFill>
                  <a:srgbClr val="33565A"/>
                </a:solidFill>
                <a:latin typeface="Open Sans 1"/>
                <a:ea typeface="Open Sans 1"/>
                <a:cs typeface="Open Sans 1"/>
                <a:sym typeface="Open Sans 1"/>
              </a:rPr>
              <a:t>It fills in the gaps in understanding. It draws on past experiences. </a:t>
            </a:r>
          </a:p>
        </p:txBody>
      </p:sp>
      <p:sp>
        <p:nvSpPr>
          <p:cNvPr name="TextBox 31" id="31"/>
          <p:cNvSpPr txBox="true"/>
          <p:nvPr/>
        </p:nvSpPr>
        <p:spPr>
          <a:xfrm rot="0">
            <a:off x="9849707" y="6617952"/>
            <a:ext cx="3161963" cy="4667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150"/>
              </a:lnSpc>
            </a:pPr>
            <a:r>
              <a:rPr lang="en-US" sz="2500" b="true">
                <a:solidFill>
                  <a:srgbClr val="96B75B"/>
                </a:solidFill>
                <a:latin typeface="Agrandir Bold"/>
                <a:ea typeface="Agrandir Bold"/>
                <a:cs typeface="Agrandir Bold"/>
                <a:sym typeface="Agrandir Bold"/>
              </a:rPr>
              <a:t>Brain interprets</a:t>
            </a:r>
          </a:p>
        </p:txBody>
      </p:sp>
      <p:sp>
        <p:nvSpPr>
          <p:cNvPr name="TextBox 32" id="32"/>
          <p:cNvSpPr txBox="true"/>
          <p:nvPr/>
        </p:nvSpPr>
        <p:spPr>
          <a:xfrm rot="0">
            <a:off x="13581643" y="7160877"/>
            <a:ext cx="2914650" cy="14135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2880"/>
              </a:lnSpc>
              <a:spcBef>
                <a:spcPct val="0"/>
              </a:spcBef>
            </a:pPr>
            <a:r>
              <a:rPr lang="en-US" sz="1800" spc="36" strike="noStrike" u="none">
                <a:solidFill>
                  <a:srgbClr val="33565A"/>
                </a:solidFill>
                <a:latin typeface="Open Sans 1"/>
                <a:ea typeface="Open Sans 1"/>
                <a:cs typeface="Open Sans 1"/>
                <a:sym typeface="Open Sans 1"/>
              </a:rPr>
              <a:t>It predicts current conditions based on past patterns and forecasts future events.</a:t>
            </a:r>
          </a:p>
        </p:txBody>
      </p:sp>
      <p:sp>
        <p:nvSpPr>
          <p:cNvPr name="TextBox 33" id="33"/>
          <p:cNvSpPr txBox="true"/>
          <p:nvPr/>
        </p:nvSpPr>
        <p:spPr>
          <a:xfrm rot="0">
            <a:off x="13818240" y="6617952"/>
            <a:ext cx="3161963" cy="4572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3149"/>
              </a:lnSpc>
              <a:spcBef>
                <a:spcPct val="0"/>
              </a:spcBef>
            </a:pPr>
            <a:r>
              <a:rPr lang="en-US" b="true" sz="2499" strike="noStrike" u="none">
                <a:solidFill>
                  <a:srgbClr val="96B75B"/>
                </a:solidFill>
                <a:latin typeface="Agrandir Bold"/>
                <a:ea typeface="Agrandir Bold"/>
                <a:cs typeface="Agrandir Bold"/>
                <a:sym typeface="Agrandir Bold"/>
              </a:rPr>
              <a:t>Predicts</a:t>
            </a: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13666" r="0" b="-13666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381000" y="381000"/>
            <a:ext cx="17526000" cy="9525000"/>
            <a:chOff x="0" y="0"/>
            <a:chExt cx="23368000" cy="127000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23368000" cy="12700000"/>
            </a:xfrm>
            <a:custGeom>
              <a:avLst/>
              <a:gdLst/>
              <a:ahLst/>
              <a:cxnLst/>
              <a:rect r="r" b="b" t="t" l="l"/>
              <a:pathLst>
                <a:path h="12700000" w="23368000">
                  <a:moveTo>
                    <a:pt x="1270000" y="0"/>
                  </a:moveTo>
                  <a:lnTo>
                    <a:pt x="22098000" y="0"/>
                  </a:lnTo>
                  <a:cubicBezTo>
                    <a:pt x="22799402" y="0"/>
                    <a:pt x="23368000" y="568598"/>
                    <a:pt x="23368000" y="1270000"/>
                  </a:cubicBezTo>
                  <a:lnTo>
                    <a:pt x="23368000" y="11430000"/>
                  </a:lnTo>
                  <a:cubicBezTo>
                    <a:pt x="23368000" y="12131401"/>
                    <a:pt x="22799402" y="12700000"/>
                    <a:pt x="22098000" y="12700000"/>
                  </a:cubicBezTo>
                  <a:lnTo>
                    <a:pt x="1270000" y="12700000"/>
                  </a:lnTo>
                  <a:cubicBezTo>
                    <a:pt x="568598" y="12700000"/>
                    <a:pt x="0" y="12131401"/>
                    <a:pt x="0" y="11430000"/>
                  </a:cubicBezTo>
                  <a:lnTo>
                    <a:pt x="0" y="1270000"/>
                  </a:lnTo>
                  <a:cubicBezTo>
                    <a:pt x="0" y="568598"/>
                    <a:pt x="568598" y="0"/>
                    <a:pt x="1270000" y="0"/>
                  </a:cubicBezTo>
                  <a:close/>
                </a:path>
              </a:pathLst>
            </a:custGeom>
            <a:solidFill>
              <a:srgbClr val="FFFFFF"/>
            </a:solidFill>
            <a:ln w="28575" cap="sq">
              <a:solidFill>
                <a:srgbClr val="33565A"/>
              </a:solidFill>
              <a:prstDash val="solid"/>
              <a:miter/>
            </a:ln>
          </p:spPr>
        </p:sp>
      </p:grpSp>
      <p:sp>
        <p:nvSpPr>
          <p:cNvPr name="Freeform 5" id="5"/>
          <p:cNvSpPr/>
          <p:nvPr/>
        </p:nvSpPr>
        <p:spPr>
          <a:xfrm flipH="false" flipV="false" rot="0">
            <a:off x="7903220" y="-606463"/>
            <a:ext cx="9356080" cy="11918573"/>
          </a:xfrm>
          <a:custGeom>
            <a:avLst/>
            <a:gdLst/>
            <a:ahLst/>
            <a:cxnLst/>
            <a:rect r="r" b="b" t="t" l="l"/>
            <a:pathLst>
              <a:path h="11918573" w="9356080">
                <a:moveTo>
                  <a:pt x="0" y="0"/>
                </a:moveTo>
                <a:lnTo>
                  <a:pt x="9356080" y="0"/>
                </a:lnTo>
                <a:lnTo>
                  <a:pt x="9356080" y="11918572"/>
                </a:lnTo>
                <a:lnTo>
                  <a:pt x="0" y="1191857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32999"/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4035867" y="5048023"/>
            <a:ext cx="2240716" cy="3342000"/>
          </a:xfrm>
          <a:custGeom>
            <a:avLst/>
            <a:gdLst/>
            <a:ahLst/>
            <a:cxnLst/>
            <a:rect r="r" b="b" t="t" l="l"/>
            <a:pathLst>
              <a:path h="3342000" w="2240716">
                <a:moveTo>
                  <a:pt x="0" y="0"/>
                </a:moveTo>
                <a:lnTo>
                  <a:pt x="2240717" y="0"/>
                </a:lnTo>
                <a:lnTo>
                  <a:pt x="2240717" y="3342000"/>
                </a:lnTo>
                <a:lnTo>
                  <a:pt x="0" y="3342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92248" t="0" r="-92248" b="-27085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751158" y="2450645"/>
            <a:ext cx="16230600" cy="10382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6600"/>
              </a:lnSpc>
              <a:spcBef>
                <a:spcPct val="0"/>
              </a:spcBef>
            </a:pPr>
            <a:r>
              <a:rPr lang="en-US" b="true" sz="6000" strike="noStrike" u="none">
                <a:solidFill>
                  <a:srgbClr val="103E37"/>
                </a:solidFill>
                <a:latin typeface="Agrandir Bold"/>
                <a:ea typeface="Agrandir Bold"/>
                <a:cs typeface="Agrandir Bold"/>
                <a:sym typeface="Agrandir Bold"/>
              </a:rPr>
              <a:t>Stress </a:t>
            </a:r>
            <a:r>
              <a:rPr lang="en-US" b="true" sz="6000" strike="noStrike" u="none">
                <a:solidFill>
                  <a:srgbClr val="103E37"/>
                </a:solidFill>
                <a:latin typeface="Agrandir Bold"/>
                <a:ea typeface="Agrandir Bold"/>
                <a:cs typeface="Agrandir Bold"/>
                <a:sym typeface="Agrandir Bold"/>
              </a:rPr>
              <a:t>Nar</a:t>
            </a:r>
            <a:r>
              <a:rPr lang="en-US" b="true" sz="6000" strike="noStrike" u="none">
                <a:solidFill>
                  <a:srgbClr val="103E37"/>
                </a:solidFill>
                <a:latin typeface="Agrandir Bold"/>
                <a:ea typeface="Agrandir Bold"/>
                <a:cs typeface="Agrandir Bold"/>
                <a:sym typeface="Agrandir Bold"/>
              </a:rPr>
              <a:t>r</a:t>
            </a:r>
            <a:r>
              <a:rPr lang="en-US" b="true" sz="6000" strike="noStrike" u="none">
                <a:solidFill>
                  <a:srgbClr val="103E37"/>
                </a:solidFill>
                <a:latin typeface="Agrandir Bold"/>
                <a:ea typeface="Agrandir Bold"/>
                <a:cs typeface="Agrandir Bold"/>
                <a:sym typeface="Agrandir Bold"/>
              </a:rPr>
              <a:t>ow</a:t>
            </a:r>
            <a:r>
              <a:rPr lang="en-US" b="true" sz="6000" strike="noStrike" u="none">
                <a:solidFill>
                  <a:srgbClr val="103E37"/>
                </a:solidFill>
                <a:latin typeface="Agrandir Bold"/>
                <a:ea typeface="Agrandir Bold"/>
                <a:cs typeface="Agrandir Bold"/>
                <a:sym typeface="Agrandir Bold"/>
              </a:rPr>
              <a:t>s Our Perception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751158" y="3593872"/>
            <a:ext cx="14015196" cy="118745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494"/>
              </a:lnSpc>
            </a:pPr>
            <a:r>
              <a:rPr lang="en-US" sz="3099" spc="61" b="true">
                <a:solidFill>
                  <a:srgbClr val="96B75B"/>
                </a:solidFill>
                <a:latin typeface="Agrandir Bold"/>
                <a:ea typeface="Agrandir Bold"/>
                <a:cs typeface="Agrandir Bold"/>
                <a:sym typeface="Agrandir Bold"/>
              </a:rPr>
              <a:t>Stress changes what we are able to see, interpret, and consider.</a:t>
            </a:r>
          </a:p>
          <a:p>
            <a:pPr algn="l">
              <a:lnSpc>
                <a:spcPts val="4494"/>
              </a:lnSpc>
            </a:pPr>
          </a:p>
        </p:txBody>
      </p:sp>
      <p:grpSp>
        <p:nvGrpSpPr>
          <p:cNvPr name="Group 9" id="9"/>
          <p:cNvGrpSpPr/>
          <p:nvPr/>
        </p:nvGrpSpPr>
        <p:grpSpPr>
          <a:xfrm rot="0">
            <a:off x="954689" y="4781323"/>
            <a:ext cx="11790590" cy="1118777"/>
            <a:chOff x="0" y="0"/>
            <a:chExt cx="2656748" cy="252092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2656748" cy="252092"/>
            </a:xfrm>
            <a:custGeom>
              <a:avLst/>
              <a:gdLst/>
              <a:ahLst/>
              <a:cxnLst/>
              <a:rect r="r" b="b" t="t" l="l"/>
              <a:pathLst>
                <a:path h="252092" w="2656748">
                  <a:moveTo>
                    <a:pt x="65662" y="0"/>
                  </a:moveTo>
                  <a:lnTo>
                    <a:pt x="2591086" y="0"/>
                  </a:lnTo>
                  <a:cubicBezTo>
                    <a:pt x="2608500" y="0"/>
                    <a:pt x="2625202" y="6918"/>
                    <a:pt x="2637516" y="19232"/>
                  </a:cubicBezTo>
                  <a:cubicBezTo>
                    <a:pt x="2649830" y="31546"/>
                    <a:pt x="2656748" y="48247"/>
                    <a:pt x="2656748" y="65662"/>
                  </a:cubicBezTo>
                  <a:lnTo>
                    <a:pt x="2656748" y="186430"/>
                  </a:lnTo>
                  <a:cubicBezTo>
                    <a:pt x="2656748" y="222694"/>
                    <a:pt x="2627350" y="252092"/>
                    <a:pt x="2591086" y="252092"/>
                  </a:cubicBezTo>
                  <a:lnTo>
                    <a:pt x="65662" y="252092"/>
                  </a:lnTo>
                  <a:cubicBezTo>
                    <a:pt x="29398" y="252092"/>
                    <a:pt x="0" y="222694"/>
                    <a:pt x="0" y="186430"/>
                  </a:cubicBezTo>
                  <a:lnTo>
                    <a:pt x="0" y="65662"/>
                  </a:lnTo>
                  <a:cubicBezTo>
                    <a:pt x="0" y="29398"/>
                    <a:pt x="29398" y="0"/>
                    <a:pt x="65662" y="0"/>
                  </a:cubicBezTo>
                  <a:close/>
                </a:path>
              </a:pathLst>
            </a:custGeom>
            <a:solidFill>
              <a:srgbClr val="FFFEF2"/>
            </a:solidFill>
            <a:ln w="57150" cap="rnd">
              <a:solidFill>
                <a:srgbClr val="96B75B"/>
              </a:solidFill>
              <a:prstDash val="solid"/>
              <a:round/>
            </a:ln>
          </p:spPr>
        </p:sp>
        <p:sp>
          <p:nvSpPr>
            <p:cNvPr name="TextBox 11" id="11"/>
            <p:cNvSpPr txBox="true"/>
            <p:nvPr/>
          </p:nvSpPr>
          <p:spPr>
            <a:xfrm>
              <a:off x="0" y="-66675"/>
              <a:ext cx="2656748" cy="31876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240"/>
                </a:lnSpc>
              </a:pPr>
            </a:p>
          </p:txBody>
        </p:sp>
      </p:grpSp>
      <p:grpSp>
        <p:nvGrpSpPr>
          <p:cNvPr name="Group 12" id="12"/>
          <p:cNvGrpSpPr/>
          <p:nvPr/>
        </p:nvGrpSpPr>
        <p:grpSpPr>
          <a:xfrm rot="0">
            <a:off x="1295271" y="4982485"/>
            <a:ext cx="716453" cy="716453"/>
            <a:chOff x="0" y="0"/>
            <a:chExt cx="812800" cy="812800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03E37"/>
            </a:solidFill>
          </p:spPr>
        </p:sp>
        <p:sp>
          <p:nvSpPr>
            <p:cNvPr name="TextBox 14" id="14"/>
            <p:cNvSpPr txBox="true"/>
            <p:nvPr/>
          </p:nvSpPr>
          <p:spPr>
            <a:xfrm>
              <a:off x="76200" y="-47625"/>
              <a:ext cx="660400" cy="784225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ctr">
                <a:lnSpc>
                  <a:spcPts val="3359"/>
                </a:lnSpc>
              </a:pPr>
              <a:r>
                <a:rPr lang="en-US" b="true" sz="2399">
                  <a:solidFill>
                    <a:srgbClr val="96B75B"/>
                  </a:solidFill>
                  <a:latin typeface="Agrandir Bold"/>
                  <a:ea typeface="Agrandir Bold"/>
                  <a:cs typeface="Agrandir Bold"/>
                  <a:sym typeface="Agrandir Bold"/>
                </a:rPr>
                <a:t>1</a:t>
              </a:r>
            </a:p>
          </p:txBody>
        </p:sp>
      </p:grpSp>
      <p:grpSp>
        <p:nvGrpSpPr>
          <p:cNvPr name="Group 15" id="15"/>
          <p:cNvGrpSpPr/>
          <p:nvPr/>
        </p:nvGrpSpPr>
        <p:grpSpPr>
          <a:xfrm rot="0">
            <a:off x="897547" y="6091329"/>
            <a:ext cx="11847731" cy="1118777"/>
            <a:chOff x="0" y="0"/>
            <a:chExt cx="2669623" cy="252092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2669623" cy="252092"/>
            </a:xfrm>
            <a:custGeom>
              <a:avLst/>
              <a:gdLst/>
              <a:ahLst/>
              <a:cxnLst/>
              <a:rect r="r" b="b" t="t" l="l"/>
              <a:pathLst>
                <a:path h="252092" w="2669623">
                  <a:moveTo>
                    <a:pt x="65345" y="0"/>
                  </a:moveTo>
                  <a:lnTo>
                    <a:pt x="2604278" y="0"/>
                  </a:lnTo>
                  <a:cubicBezTo>
                    <a:pt x="2640367" y="0"/>
                    <a:pt x="2669623" y="29256"/>
                    <a:pt x="2669623" y="65345"/>
                  </a:cubicBezTo>
                  <a:lnTo>
                    <a:pt x="2669623" y="186746"/>
                  </a:lnTo>
                  <a:cubicBezTo>
                    <a:pt x="2669623" y="222836"/>
                    <a:pt x="2640367" y="252092"/>
                    <a:pt x="2604278" y="252092"/>
                  </a:cubicBezTo>
                  <a:lnTo>
                    <a:pt x="65345" y="252092"/>
                  </a:lnTo>
                  <a:cubicBezTo>
                    <a:pt x="29256" y="252092"/>
                    <a:pt x="0" y="222836"/>
                    <a:pt x="0" y="186746"/>
                  </a:cubicBezTo>
                  <a:lnTo>
                    <a:pt x="0" y="65345"/>
                  </a:lnTo>
                  <a:cubicBezTo>
                    <a:pt x="0" y="29256"/>
                    <a:pt x="29256" y="0"/>
                    <a:pt x="65345" y="0"/>
                  </a:cubicBezTo>
                  <a:close/>
                </a:path>
              </a:pathLst>
            </a:custGeom>
            <a:solidFill>
              <a:srgbClr val="FFFEF2"/>
            </a:solidFill>
            <a:ln w="57150" cap="rnd">
              <a:solidFill>
                <a:srgbClr val="96B75B"/>
              </a:solidFill>
              <a:prstDash val="solid"/>
              <a:round/>
            </a:ln>
          </p:spPr>
        </p:sp>
        <p:sp>
          <p:nvSpPr>
            <p:cNvPr name="TextBox 17" id="17"/>
            <p:cNvSpPr txBox="true"/>
            <p:nvPr/>
          </p:nvSpPr>
          <p:spPr>
            <a:xfrm>
              <a:off x="0" y="-66675"/>
              <a:ext cx="2669623" cy="31876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240"/>
                </a:lnSpc>
              </a:pPr>
            </a:p>
          </p:txBody>
        </p:sp>
      </p:grpSp>
      <p:grpSp>
        <p:nvGrpSpPr>
          <p:cNvPr name="Group 18" id="18"/>
          <p:cNvGrpSpPr/>
          <p:nvPr/>
        </p:nvGrpSpPr>
        <p:grpSpPr>
          <a:xfrm rot="0">
            <a:off x="1238130" y="6292491"/>
            <a:ext cx="716453" cy="716453"/>
            <a:chOff x="0" y="0"/>
            <a:chExt cx="812800" cy="812800"/>
          </a:xfrm>
        </p:grpSpPr>
        <p:sp>
          <p:nvSpPr>
            <p:cNvPr name="Freeform 19" id="19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03E37"/>
            </a:solidFill>
          </p:spPr>
        </p:sp>
        <p:sp>
          <p:nvSpPr>
            <p:cNvPr name="TextBox 20" id="20"/>
            <p:cNvSpPr txBox="true"/>
            <p:nvPr/>
          </p:nvSpPr>
          <p:spPr>
            <a:xfrm>
              <a:off x="76200" y="-47625"/>
              <a:ext cx="660400" cy="784225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ctr">
                <a:lnSpc>
                  <a:spcPts val="3359"/>
                </a:lnSpc>
              </a:pPr>
              <a:r>
                <a:rPr lang="en-US" b="true" sz="2399">
                  <a:solidFill>
                    <a:srgbClr val="96B75B"/>
                  </a:solidFill>
                  <a:latin typeface="Agrandir Bold"/>
                  <a:ea typeface="Agrandir Bold"/>
                  <a:cs typeface="Agrandir Bold"/>
                  <a:sym typeface="Agrandir Bold"/>
                </a:rPr>
                <a:t>2</a:t>
              </a:r>
            </a:p>
          </p:txBody>
        </p:sp>
      </p:grpSp>
      <p:grpSp>
        <p:nvGrpSpPr>
          <p:cNvPr name="Group 21" id="21"/>
          <p:cNvGrpSpPr/>
          <p:nvPr/>
        </p:nvGrpSpPr>
        <p:grpSpPr>
          <a:xfrm rot="0">
            <a:off x="897547" y="7448960"/>
            <a:ext cx="11847731" cy="1118777"/>
            <a:chOff x="0" y="0"/>
            <a:chExt cx="2669623" cy="252092"/>
          </a:xfrm>
        </p:grpSpPr>
        <p:sp>
          <p:nvSpPr>
            <p:cNvPr name="Freeform 22" id="22"/>
            <p:cNvSpPr/>
            <p:nvPr/>
          </p:nvSpPr>
          <p:spPr>
            <a:xfrm flipH="false" flipV="false" rot="0">
              <a:off x="0" y="0"/>
              <a:ext cx="2669623" cy="252092"/>
            </a:xfrm>
            <a:custGeom>
              <a:avLst/>
              <a:gdLst/>
              <a:ahLst/>
              <a:cxnLst/>
              <a:rect r="r" b="b" t="t" l="l"/>
              <a:pathLst>
                <a:path h="252092" w="2669623">
                  <a:moveTo>
                    <a:pt x="65345" y="0"/>
                  </a:moveTo>
                  <a:lnTo>
                    <a:pt x="2604278" y="0"/>
                  </a:lnTo>
                  <a:cubicBezTo>
                    <a:pt x="2640367" y="0"/>
                    <a:pt x="2669623" y="29256"/>
                    <a:pt x="2669623" y="65345"/>
                  </a:cubicBezTo>
                  <a:lnTo>
                    <a:pt x="2669623" y="186746"/>
                  </a:lnTo>
                  <a:cubicBezTo>
                    <a:pt x="2669623" y="222836"/>
                    <a:pt x="2640367" y="252092"/>
                    <a:pt x="2604278" y="252092"/>
                  </a:cubicBezTo>
                  <a:lnTo>
                    <a:pt x="65345" y="252092"/>
                  </a:lnTo>
                  <a:cubicBezTo>
                    <a:pt x="29256" y="252092"/>
                    <a:pt x="0" y="222836"/>
                    <a:pt x="0" y="186746"/>
                  </a:cubicBezTo>
                  <a:lnTo>
                    <a:pt x="0" y="65345"/>
                  </a:lnTo>
                  <a:cubicBezTo>
                    <a:pt x="0" y="29256"/>
                    <a:pt x="29256" y="0"/>
                    <a:pt x="65345" y="0"/>
                  </a:cubicBezTo>
                  <a:close/>
                </a:path>
              </a:pathLst>
            </a:custGeom>
            <a:solidFill>
              <a:srgbClr val="FFFEF2"/>
            </a:solidFill>
            <a:ln w="57150" cap="rnd">
              <a:solidFill>
                <a:srgbClr val="96B75B"/>
              </a:solidFill>
              <a:prstDash val="solid"/>
              <a:round/>
            </a:ln>
          </p:spPr>
        </p:sp>
        <p:sp>
          <p:nvSpPr>
            <p:cNvPr name="TextBox 23" id="23"/>
            <p:cNvSpPr txBox="true"/>
            <p:nvPr/>
          </p:nvSpPr>
          <p:spPr>
            <a:xfrm>
              <a:off x="0" y="-66675"/>
              <a:ext cx="2669623" cy="31876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240"/>
                </a:lnSpc>
              </a:pPr>
            </a:p>
          </p:txBody>
        </p:sp>
      </p:grpSp>
      <p:grpSp>
        <p:nvGrpSpPr>
          <p:cNvPr name="Group 24" id="24"/>
          <p:cNvGrpSpPr/>
          <p:nvPr/>
        </p:nvGrpSpPr>
        <p:grpSpPr>
          <a:xfrm rot="0">
            <a:off x="1238130" y="7650123"/>
            <a:ext cx="716453" cy="716453"/>
            <a:chOff x="0" y="0"/>
            <a:chExt cx="812800" cy="812800"/>
          </a:xfrm>
        </p:grpSpPr>
        <p:sp>
          <p:nvSpPr>
            <p:cNvPr name="Freeform 25" id="25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03E37"/>
            </a:solidFill>
          </p:spPr>
        </p:sp>
        <p:sp>
          <p:nvSpPr>
            <p:cNvPr name="TextBox 26" id="26"/>
            <p:cNvSpPr txBox="true"/>
            <p:nvPr/>
          </p:nvSpPr>
          <p:spPr>
            <a:xfrm>
              <a:off x="76200" y="-47625"/>
              <a:ext cx="660400" cy="784225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ctr">
                <a:lnSpc>
                  <a:spcPts val="3359"/>
                </a:lnSpc>
              </a:pPr>
              <a:r>
                <a:rPr lang="en-US" b="true" sz="2399">
                  <a:solidFill>
                    <a:srgbClr val="96B75B"/>
                  </a:solidFill>
                  <a:latin typeface="Agrandir Bold"/>
                  <a:ea typeface="Agrandir Bold"/>
                  <a:cs typeface="Agrandir Bold"/>
                  <a:sym typeface="Agrandir Bold"/>
                </a:rPr>
                <a:t>3</a:t>
              </a:r>
            </a:p>
          </p:txBody>
        </p:sp>
      </p:grpSp>
      <p:sp>
        <p:nvSpPr>
          <p:cNvPr name="TextBox 27" id="27"/>
          <p:cNvSpPr txBox="true"/>
          <p:nvPr/>
        </p:nvSpPr>
        <p:spPr>
          <a:xfrm rot="0">
            <a:off x="4612289" y="4953000"/>
            <a:ext cx="5067300" cy="4965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4160"/>
              </a:lnSpc>
              <a:spcBef>
                <a:spcPct val="0"/>
              </a:spcBef>
            </a:pPr>
            <a:r>
              <a:rPr lang="en-US" sz="2600" spc="52" strike="noStrike" u="none">
                <a:solidFill>
                  <a:srgbClr val="33565A"/>
                </a:solidFill>
                <a:latin typeface="Open Sans 1"/>
                <a:ea typeface="Open Sans 1"/>
                <a:cs typeface="Open Sans 1"/>
                <a:sym typeface="Open Sans 1"/>
              </a:rPr>
              <a:t>We see less of the full picture.</a:t>
            </a:r>
          </a:p>
        </p:txBody>
      </p:sp>
      <p:sp>
        <p:nvSpPr>
          <p:cNvPr name="TextBox 28" id="28"/>
          <p:cNvSpPr txBox="true"/>
          <p:nvPr/>
        </p:nvSpPr>
        <p:spPr>
          <a:xfrm rot="0">
            <a:off x="2328642" y="5048484"/>
            <a:ext cx="2056240" cy="35394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898"/>
              </a:lnSpc>
            </a:pPr>
            <a:r>
              <a:rPr lang="en-US" sz="2300" b="true">
                <a:solidFill>
                  <a:srgbClr val="103E37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Narrowed</a:t>
            </a:r>
          </a:p>
        </p:txBody>
      </p:sp>
      <p:sp>
        <p:nvSpPr>
          <p:cNvPr name="TextBox 29" id="29"/>
          <p:cNvSpPr txBox="true"/>
          <p:nvPr/>
        </p:nvSpPr>
        <p:spPr>
          <a:xfrm rot="0">
            <a:off x="4612289" y="6181725"/>
            <a:ext cx="7134225" cy="10204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4160"/>
              </a:lnSpc>
              <a:spcBef>
                <a:spcPct val="0"/>
              </a:spcBef>
            </a:pPr>
            <a:r>
              <a:rPr lang="en-US" sz="2600" spc="52" strike="noStrike" u="none">
                <a:solidFill>
                  <a:srgbClr val="33565A"/>
                </a:solidFill>
                <a:latin typeface="Open Sans 1"/>
                <a:ea typeface="Open Sans 1"/>
                <a:cs typeface="Open Sans 1"/>
                <a:sym typeface="Open Sans 1"/>
              </a:rPr>
              <a:t>We notice risk, criticism, pressure, or failure faster.</a:t>
            </a:r>
          </a:p>
        </p:txBody>
      </p:sp>
      <p:sp>
        <p:nvSpPr>
          <p:cNvPr name="TextBox 30" id="30"/>
          <p:cNvSpPr txBox="true"/>
          <p:nvPr/>
        </p:nvSpPr>
        <p:spPr>
          <a:xfrm rot="0">
            <a:off x="2328642" y="6329421"/>
            <a:ext cx="2056240" cy="71589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898"/>
              </a:lnSpc>
            </a:pPr>
            <a:r>
              <a:rPr lang="en-US" sz="2300" b="true">
                <a:solidFill>
                  <a:srgbClr val="103E37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Threat-Focused</a:t>
            </a:r>
          </a:p>
        </p:txBody>
      </p:sp>
      <p:sp>
        <p:nvSpPr>
          <p:cNvPr name="TextBox 31" id="31"/>
          <p:cNvSpPr txBox="true"/>
          <p:nvPr/>
        </p:nvSpPr>
        <p:spPr>
          <a:xfrm rot="0">
            <a:off x="4555139" y="7753350"/>
            <a:ext cx="5067300" cy="4965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4160"/>
              </a:lnSpc>
              <a:spcBef>
                <a:spcPct val="0"/>
              </a:spcBef>
            </a:pPr>
            <a:r>
              <a:rPr lang="en-US" sz="2600" spc="52" strike="noStrike" u="none">
                <a:solidFill>
                  <a:srgbClr val="33565A"/>
                </a:solidFill>
                <a:latin typeface="Open Sans 1"/>
                <a:ea typeface="Open Sans 1"/>
                <a:cs typeface="Open Sans 1"/>
                <a:sym typeface="Open Sans 1"/>
              </a:rPr>
              <a:t>“I react before I reflect.”</a:t>
            </a:r>
          </a:p>
        </p:txBody>
      </p:sp>
      <p:sp>
        <p:nvSpPr>
          <p:cNvPr name="TextBox 32" id="32"/>
          <p:cNvSpPr txBox="true"/>
          <p:nvPr/>
        </p:nvSpPr>
        <p:spPr>
          <a:xfrm rot="0">
            <a:off x="2328642" y="7657781"/>
            <a:ext cx="2056240" cy="71589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898"/>
              </a:lnSpc>
            </a:pPr>
            <a:r>
              <a:rPr lang="en-US" sz="2300" b="true">
                <a:solidFill>
                  <a:srgbClr val="103E37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Automatic Response</a:t>
            </a:r>
          </a:p>
        </p:txBody>
      </p:sp>
      <p:sp>
        <p:nvSpPr>
          <p:cNvPr name="Freeform 33" id="33"/>
          <p:cNvSpPr/>
          <p:nvPr/>
        </p:nvSpPr>
        <p:spPr>
          <a:xfrm flipH="false" flipV="false" rot="0">
            <a:off x="15156225" y="567454"/>
            <a:ext cx="2103075" cy="2177275"/>
          </a:xfrm>
          <a:custGeom>
            <a:avLst/>
            <a:gdLst/>
            <a:ahLst/>
            <a:cxnLst/>
            <a:rect r="r" b="b" t="t" l="l"/>
            <a:pathLst>
              <a:path h="2177275" w="2103075">
                <a:moveTo>
                  <a:pt x="0" y="0"/>
                </a:moveTo>
                <a:lnTo>
                  <a:pt x="2103075" y="0"/>
                </a:lnTo>
                <a:lnTo>
                  <a:pt x="2103075" y="2177275"/>
                </a:lnTo>
                <a:lnTo>
                  <a:pt x="0" y="217727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764" t="0" r="-1764" b="0"/>
            </a:stretch>
          </a:blipFill>
        </p:spPr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90" t="0" r="-39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381000" y="762000"/>
            <a:ext cx="17526000" cy="9525000"/>
            <a:chOff x="0" y="0"/>
            <a:chExt cx="23368000" cy="127000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23368000" cy="12700000"/>
            </a:xfrm>
            <a:custGeom>
              <a:avLst/>
              <a:gdLst/>
              <a:ahLst/>
              <a:cxnLst/>
              <a:rect r="r" b="b" t="t" l="l"/>
              <a:pathLst>
                <a:path h="12700000" w="23368000">
                  <a:moveTo>
                    <a:pt x="1270000" y="0"/>
                  </a:moveTo>
                  <a:lnTo>
                    <a:pt x="22098000" y="0"/>
                  </a:lnTo>
                  <a:cubicBezTo>
                    <a:pt x="22799402" y="0"/>
                    <a:pt x="23368000" y="568598"/>
                    <a:pt x="23368000" y="1270000"/>
                  </a:cubicBezTo>
                  <a:lnTo>
                    <a:pt x="23368000" y="11430000"/>
                  </a:lnTo>
                  <a:cubicBezTo>
                    <a:pt x="23368000" y="12131401"/>
                    <a:pt x="22799402" y="12700000"/>
                    <a:pt x="22098000" y="12700000"/>
                  </a:cubicBezTo>
                  <a:lnTo>
                    <a:pt x="1270000" y="12700000"/>
                  </a:lnTo>
                  <a:cubicBezTo>
                    <a:pt x="568598" y="12700000"/>
                    <a:pt x="0" y="12131401"/>
                    <a:pt x="0" y="11430000"/>
                  </a:cubicBezTo>
                  <a:lnTo>
                    <a:pt x="0" y="1270000"/>
                  </a:lnTo>
                  <a:cubicBezTo>
                    <a:pt x="0" y="568598"/>
                    <a:pt x="568598" y="0"/>
                    <a:pt x="1270000" y="0"/>
                  </a:cubicBezTo>
                  <a:close/>
                </a:path>
              </a:pathLst>
            </a:custGeom>
            <a:solidFill>
              <a:srgbClr val="FFFFFF"/>
            </a:solidFill>
            <a:ln w="28575" cap="sq">
              <a:solidFill>
                <a:srgbClr val="33565A"/>
              </a:solidFill>
              <a:prstDash val="solid"/>
              <a:miter/>
            </a:ln>
          </p:spPr>
        </p:sp>
      </p:grpSp>
      <p:sp>
        <p:nvSpPr>
          <p:cNvPr name="TextBox 5" id="5"/>
          <p:cNvSpPr txBox="true"/>
          <p:nvPr/>
        </p:nvSpPr>
        <p:spPr>
          <a:xfrm rot="0">
            <a:off x="974082" y="2068066"/>
            <a:ext cx="13974530" cy="9664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6159"/>
              </a:lnSpc>
              <a:spcBef>
                <a:spcPct val="0"/>
              </a:spcBef>
            </a:pPr>
            <a:r>
              <a:rPr lang="en-US" b="true" sz="5599" strike="noStrike" u="none">
                <a:solidFill>
                  <a:srgbClr val="103E37"/>
                </a:solidFill>
                <a:latin typeface="Agrandir Bold"/>
                <a:ea typeface="Agrandir Bold"/>
                <a:cs typeface="Agrandir Bold"/>
                <a:sym typeface="Agrandir Bold"/>
              </a:rPr>
              <a:t>The Prefrontal Cortex Under Stress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1028700" y="3186935"/>
            <a:ext cx="13471767" cy="58737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4899"/>
              </a:lnSpc>
              <a:spcBef>
                <a:spcPct val="0"/>
              </a:spcBef>
            </a:pPr>
            <a:r>
              <a:rPr lang="en-US" b="true" sz="3499">
                <a:solidFill>
                  <a:srgbClr val="96B75B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Stress makes it harder to access what we know</a:t>
            </a:r>
          </a:p>
        </p:txBody>
      </p:sp>
      <p:sp>
        <p:nvSpPr>
          <p:cNvPr name="AutoShape 7" id="7"/>
          <p:cNvSpPr/>
          <p:nvPr/>
        </p:nvSpPr>
        <p:spPr>
          <a:xfrm>
            <a:off x="1028700" y="3095625"/>
            <a:ext cx="13258800" cy="0"/>
          </a:xfrm>
          <a:prstGeom prst="line">
            <a:avLst/>
          </a:prstGeom>
          <a:ln cap="rnd" w="19050">
            <a:solidFill>
              <a:srgbClr val="96B75B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Freeform 8" id="8"/>
          <p:cNvSpPr/>
          <p:nvPr/>
        </p:nvSpPr>
        <p:spPr>
          <a:xfrm flipH="false" flipV="false" rot="0">
            <a:off x="14112759" y="-984280"/>
            <a:ext cx="9356080" cy="11918573"/>
          </a:xfrm>
          <a:custGeom>
            <a:avLst/>
            <a:gdLst/>
            <a:ahLst/>
            <a:cxnLst/>
            <a:rect r="r" b="b" t="t" l="l"/>
            <a:pathLst>
              <a:path h="11918573" w="9356080">
                <a:moveTo>
                  <a:pt x="0" y="0"/>
                </a:moveTo>
                <a:lnTo>
                  <a:pt x="9356080" y="0"/>
                </a:lnTo>
                <a:lnTo>
                  <a:pt x="9356080" y="11918573"/>
                </a:lnTo>
                <a:lnTo>
                  <a:pt x="0" y="1191857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18000"/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4948613" y="1440352"/>
            <a:ext cx="1913065" cy="1980561"/>
          </a:xfrm>
          <a:custGeom>
            <a:avLst/>
            <a:gdLst/>
            <a:ahLst/>
            <a:cxnLst/>
            <a:rect r="r" b="b" t="t" l="l"/>
            <a:pathLst>
              <a:path h="1980561" w="1913065">
                <a:moveTo>
                  <a:pt x="0" y="0"/>
                </a:moveTo>
                <a:lnTo>
                  <a:pt x="1913064" y="0"/>
                </a:lnTo>
                <a:lnTo>
                  <a:pt x="1913064" y="1980560"/>
                </a:lnTo>
                <a:lnTo>
                  <a:pt x="0" y="198056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764" t="0" r="-1764" b="0"/>
            </a:stretch>
          </a:blipFill>
        </p:spPr>
      </p:sp>
      <p:sp>
        <p:nvSpPr>
          <p:cNvPr name="AutoShape 10" id="10"/>
          <p:cNvSpPr/>
          <p:nvPr/>
        </p:nvSpPr>
        <p:spPr>
          <a:xfrm>
            <a:off x="1028700" y="4000500"/>
            <a:ext cx="13258800" cy="0"/>
          </a:xfrm>
          <a:prstGeom prst="line">
            <a:avLst/>
          </a:prstGeom>
          <a:ln cap="rnd" w="9525">
            <a:solidFill>
              <a:srgbClr val="96B75B">
                <a:alpha val="49804"/>
              </a:srgbClr>
            </a:solidFill>
            <a:prstDash val="solid"/>
            <a:headEnd type="none" len="sm" w="sm"/>
            <a:tailEnd type="none" len="sm" w="sm"/>
          </a:ln>
        </p:spPr>
      </p:sp>
      <p:grpSp>
        <p:nvGrpSpPr>
          <p:cNvPr name="Group 11" id="11"/>
          <p:cNvGrpSpPr/>
          <p:nvPr/>
        </p:nvGrpSpPr>
        <p:grpSpPr>
          <a:xfrm rot="0">
            <a:off x="1028700" y="4286250"/>
            <a:ext cx="7429500" cy="4000500"/>
            <a:chOff x="0" y="0"/>
            <a:chExt cx="9906000" cy="5334000"/>
          </a:xfrm>
        </p:grpSpPr>
        <p:grpSp>
          <p:nvGrpSpPr>
            <p:cNvPr name="Group 12" id="12"/>
            <p:cNvGrpSpPr/>
            <p:nvPr/>
          </p:nvGrpSpPr>
          <p:grpSpPr>
            <a:xfrm rot="0">
              <a:off x="342900" y="4445000"/>
              <a:ext cx="217553" cy="205951"/>
              <a:chOff x="0" y="0"/>
              <a:chExt cx="187816" cy="177800"/>
            </a:xfrm>
          </p:grpSpPr>
          <p:sp>
            <p:nvSpPr>
              <p:cNvPr name="Freeform 13" id="13"/>
              <p:cNvSpPr/>
              <p:nvPr/>
            </p:nvSpPr>
            <p:spPr>
              <a:xfrm flipH="false" flipV="false" rot="0">
                <a:off x="0" y="0"/>
                <a:ext cx="187816" cy="177800"/>
              </a:xfrm>
              <a:custGeom>
                <a:avLst/>
                <a:gdLst/>
                <a:ahLst/>
                <a:cxnLst/>
                <a:rect r="r" b="b" t="t" l="l"/>
                <a:pathLst>
                  <a:path h="177800" w="187816">
                    <a:moveTo>
                      <a:pt x="93908" y="0"/>
                    </a:moveTo>
                    <a:cubicBezTo>
                      <a:pt x="42044" y="0"/>
                      <a:pt x="0" y="39802"/>
                      <a:pt x="0" y="88900"/>
                    </a:cubicBezTo>
                    <a:cubicBezTo>
                      <a:pt x="0" y="137998"/>
                      <a:pt x="42044" y="177800"/>
                      <a:pt x="93908" y="177800"/>
                    </a:cubicBezTo>
                    <a:cubicBezTo>
                      <a:pt x="145772" y="177800"/>
                      <a:pt x="187816" y="137998"/>
                      <a:pt x="187816" y="88900"/>
                    </a:cubicBezTo>
                    <a:cubicBezTo>
                      <a:pt x="187816" y="39802"/>
                      <a:pt x="145772" y="0"/>
                      <a:pt x="93908" y="0"/>
                    </a:cubicBezTo>
                    <a:close/>
                  </a:path>
                </a:pathLst>
              </a:custGeom>
              <a:solidFill>
                <a:srgbClr val="96B75B"/>
              </a:solidFill>
            </p:spPr>
          </p:sp>
        </p:grpSp>
        <p:grpSp>
          <p:nvGrpSpPr>
            <p:cNvPr name="Group 14" id="14"/>
            <p:cNvGrpSpPr/>
            <p:nvPr/>
          </p:nvGrpSpPr>
          <p:grpSpPr>
            <a:xfrm rot="0">
              <a:off x="342900" y="3048000"/>
              <a:ext cx="208481" cy="197363"/>
              <a:chOff x="0" y="0"/>
              <a:chExt cx="187816" cy="177800"/>
            </a:xfrm>
          </p:grpSpPr>
          <p:sp>
            <p:nvSpPr>
              <p:cNvPr name="Freeform 15" id="15"/>
              <p:cNvSpPr/>
              <p:nvPr/>
            </p:nvSpPr>
            <p:spPr>
              <a:xfrm flipH="false" flipV="false" rot="0">
                <a:off x="0" y="0"/>
                <a:ext cx="187816" cy="177800"/>
              </a:xfrm>
              <a:custGeom>
                <a:avLst/>
                <a:gdLst/>
                <a:ahLst/>
                <a:cxnLst/>
                <a:rect r="r" b="b" t="t" l="l"/>
                <a:pathLst>
                  <a:path h="177800" w="187816">
                    <a:moveTo>
                      <a:pt x="93908" y="0"/>
                    </a:moveTo>
                    <a:cubicBezTo>
                      <a:pt x="42044" y="0"/>
                      <a:pt x="0" y="39802"/>
                      <a:pt x="0" y="88900"/>
                    </a:cubicBezTo>
                    <a:cubicBezTo>
                      <a:pt x="0" y="137998"/>
                      <a:pt x="42044" y="177800"/>
                      <a:pt x="93908" y="177800"/>
                    </a:cubicBezTo>
                    <a:cubicBezTo>
                      <a:pt x="145772" y="177800"/>
                      <a:pt x="187816" y="137998"/>
                      <a:pt x="187816" y="88900"/>
                    </a:cubicBezTo>
                    <a:cubicBezTo>
                      <a:pt x="187816" y="39802"/>
                      <a:pt x="145772" y="0"/>
                      <a:pt x="93908" y="0"/>
                    </a:cubicBezTo>
                    <a:close/>
                  </a:path>
                </a:pathLst>
              </a:custGeom>
              <a:solidFill>
                <a:srgbClr val="96B75B"/>
              </a:solidFill>
            </p:spPr>
          </p:sp>
        </p:grpSp>
        <p:grpSp>
          <p:nvGrpSpPr>
            <p:cNvPr name="Group 16" id="16"/>
            <p:cNvGrpSpPr/>
            <p:nvPr/>
          </p:nvGrpSpPr>
          <p:grpSpPr>
            <a:xfrm rot="0">
              <a:off x="342900" y="1651000"/>
              <a:ext cx="208481" cy="197363"/>
              <a:chOff x="0" y="0"/>
              <a:chExt cx="187816" cy="177800"/>
            </a:xfrm>
          </p:grpSpPr>
          <p:sp>
            <p:nvSpPr>
              <p:cNvPr name="Freeform 17" id="17"/>
              <p:cNvSpPr/>
              <p:nvPr/>
            </p:nvSpPr>
            <p:spPr>
              <a:xfrm flipH="false" flipV="false" rot="0">
                <a:off x="0" y="0"/>
                <a:ext cx="187816" cy="177800"/>
              </a:xfrm>
              <a:custGeom>
                <a:avLst/>
                <a:gdLst/>
                <a:ahLst/>
                <a:cxnLst/>
                <a:rect r="r" b="b" t="t" l="l"/>
                <a:pathLst>
                  <a:path h="177800" w="187816">
                    <a:moveTo>
                      <a:pt x="93908" y="0"/>
                    </a:moveTo>
                    <a:cubicBezTo>
                      <a:pt x="42044" y="0"/>
                      <a:pt x="0" y="39802"/>
                      <a:pt x="0" y="88900"/>
                    </a:cubicBezTo>
                    <a:cubicBezTo>
                      <a:pt x="0" y="137998"/>
                      <a:pt x="42044" y="177800"/>
                      <a:pt x="93908" y="177800"/>
                    </a:cubicBezTo>
                    <a:cubicBezTo>
                      <a:pt x="145772" y="177800"/>
                      <a:pt x="187816" y="137998"/>
                      <a:pt x="187816" y="88900"/>
                    </a:cubicBezTo>
                    <a:cubicBezTo>
                      <a:pt x="187816" y="39802"/>
                      <a:pt x="145772" y="0"/>
                      <a:pt x="93908" y="0"/>
                    </a:cubicBezTo>
                    <a:close/>
                  </a:path>
                </a:pathLst>
              </a:custGeom>
              <a:solidFill>
                <a:srgbClr val="96B75B"/>
              </a:solidFill>
            </p:spPr>
          </p:sp>
        </p:grpSp>
        <p:grpSp>
          <p:nvGrpSpPr>
            <p:cNvPr name="Group 18" id="18"/>
            <p:cNvGrpSpPr/>
            <p:nvPr/>
          </p:nvGrpSpPr>
          <p:grpSpPr>
            <a:xfrm rot="0">
              <a:off x="342900" y="254000"/>
              <a:ext cx="187816" cy="177800"/>
              <a:chOff x="0" y="0"/>
              <a:chExt cx="187816" cy="177800"/>
            </a:xfrm>
          </p:grpSpPr>
          <p:sp>
            <p:nvSpPr>
              <p:cNvPr name="Freeform 19" id="19"/>
              <p:cNvSpPr/>
              <p:nvPr/>
            </p:nvSpPr>
            <p:spPr>
              <a:xfrm flipH="false" flipV="false" rot="0">
                <a:off x="0" y="0"/>
                <a:ext cx="187816" cy="177800"/>
              </a:xfrm>
              <a:custGeom>
                <a:avLst/>
                <a:gdLst/>
                <a:ahLst/>
                <a:cxnLst/>
                <a:rect r="r" b="b" t="t" l="l"/>
                <a:pathLst>
                  <a:path h="177800" w="187816">
                    <a:moveTo>
                      <a:pt x="93908" y="0"/>
                    </a:moveTo>
                    <a:cubicBezTo>
                      <a:pt x="42044" y="0"/>
                      <a:pt x="0" y="39802"/>
                      <a:pt x="0" y="88900"/>
                    </a:cubicBezTo>
                    <a:cubicBezTo>
                      <a:pt x="0" y="137998"/>
                      <a:pt x="42044" y="177800"/>
                      <a:pt x="93908" y="177800"/>
                    </a:cubicBezTo>
                    <a:cubicBezTo>
                      <a:pt x="145772" y="177800"/>
                      <a:pt x="187816" y="137998"/>
                      <a:pt x="187816" y="88900"/>
                    </a:cubicBezTo>
                    <a:cubicBezTo>
                      <a:pt x="187816" y="39802"/>
                      <a:pt x="145772" y="0"/>
                      <a:pt x="93908" y="0"/>
                    </a:cubicBezTo>
                    <a:close/>
                  </a:path>
                </a:pathLst>
              </a:custGeom>
              <a:solidFill>
                <a:srgbClr val="96B75B"/>
              </a:solidFill>
            </p:spPr>
          </p:sp>
        </p:grpSp>
        <p:grpSp>
          <p:nvGrpSpPr>
            <p:cNvPr name="Group 20" id="20"/>
            <p:cNvGrpSpPr/>
            <p:nvPr/>
          </p:nvGrpSpPr>
          <p:grpSpPr>
            <a:xfrm rot="0">
              <a:off x="0" y="0"/>
              <a:ext cx="9906000" cy="1143000"/>
              <a:chOff x="0" y="0"/>
              <a:chExt cx="9906000" cy="1143000"/>
            </a:xfrm>
          </p:grpSpPr>
          <p:sp>
            <p:nvSpPr>
              <p:cNvPr name="Freeform 21" id="21"/>
              <p:cNvSpPr/>
              <p:nvPr/>
            </p:nvSpPr>
            <p:spPr>
              <a:xfrm flipH="false" flipV="false" rot="0">
                <a:off x="0" y="0"/>
                <a:ext cx="9906000" cy="1143000"/>
              </a:xfrm>
              <a:custGeom>
                <a:avLst/>
                <a:gdLst/>
                <a:ahLst/>
                <a:cxnLst/>
                <a:rect r="r" b="b" t="t" l="l"/>
                <a:pathLst>
                  <a:path h="1143000" w="9906000">
                    <a:moveTo>
                      <a:pt x="114300" y="0"/>
                    </a:moveTo>
                    <a:lnTo>
                      <a:pt x="9791700" y="0"/>
                    </a:lnTo>
                    <a:cubicBezTo>
                      <a:pt x="9854826" y="0"/>
                      <a:pt x="9906000" y="51174"/>
                      <a:pt x="9906000" y="114300"/>
                    </a:cubicBezTo>
                    <a:lnTo>
                      <a:pt x="9906000" y="1028700"/>
                    </a:lnTo>
                    <a:cubicBezTo>
                      <a:pt x="9906000" y="1091826"/>
                      <a:pt x="9854826" y="1143000"/>
                      <a:pt x="9791700" y="1143000"/>
                    </a:cubicBezTo>
                    <a:lnTo>
                      <a:pt x="114300" y="1143000"/>
                    </a:lnTo>
                    <a:cubicBezTo>
                      <a:pt x="51174" y="1143000"/>
                      <a:pt x="0" y="1091826"/>
                      <a:pt x="0" y="1028700"/>
                    </a:cubicBezTo>
                    <a:lnTo>
                      <a:pt x="0" y="114300"/>
                    </a:lnTo>
                    <a:cubicBezTo>
                      <a:pt x="0" y="51174"/>
                      <a:pt x="51174" y="0"/>
                      <a:pt x="1143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66675" cap="sq">
                <a:solidFill>
                  <a:srgbClr val="96B75B"/>
                </a:solidFill>
                <a:prstDash val="solid"/>
                <a:miter/>
              </a:ln>
            </p:spPr>
          </p:sp>
        </p:grpSp>
        <p:grpSp>
          <p:nvGrpSpPr>
            <p:cNvPr name="Group 22" id="22"/>
            <p:cNvGrpSpPr/>
            <p:nvPr/>
          </p:nvGrpSpPr>
          <p:grpSpPr>
            <a:xfrm rot="0">
              <a:off x="0" y="1397000"/>
              <a:ext cx="9906000" cy="1143000"/>
              <a:chOff x="0" y="0"/>
              <a:chExt cx="9906000" cy="1143000"/>
            </a:xfrm>
          </p:grpSpPr>
          <p:sp>
            <p:nvSpPr>
              <p:cNvPr name="Freeform 23" id="23"/>
              <p:cNvSpPr/>
              <p:nvPr/>
            </p:nvSpPr>
            <p:spPr>
              <a:xfrm flipH="false" flipV="false" rot="0">
                <a:off x="0" y="0"/>
                <a:ext cx="9906000" cy="1143000"/>
              </a:xfrm>
              <a:custGeom>
                <a:avLst/>
                <a:gdLst/>
                <a:ahLst/>
                <a:cxnLst/>
                <a:rect r="r" b="b" t="t" l="l"/>
                <a:pathLst>
                  <a:path h="1143000" w="9906000">
                    <a:moveTo>
                      <a:pt x="114300" y="0"/>
                    </a:moveTo>
                    <a:lnTo>
                      <a:pt x="9791700" y="0"/>
                    </a:lnTo>
                    <a:cubicBezTo>
                      <a:pt x="9854826" y="0"/>
                      <a:pt x="9906000" y="51174"/>
                      <a:pt x="9906000" y="114300"/>
                    </a:cubicBezTo>
                    <a:lnTo>
                      <a:pt x="9906000" y="1028700"/>
                    </a:lnTo>
                    <a:cubicBezTo>
                      <a:pt x="9906000" y="1091826"/>
                      <a:pt x="9854826" y="1143000"/>
                      <a:pt x="9791700" y="1143000"/>
                    </a:cubicBezTo>
                    <a:lnTo>
                      <a:pt x="114300" y="1143000"/>
                    </a:lnTo>
                    <a:cubicBezTo>
                      <a:pt x="51174" y="1143000"/>
                      <a:pt x="0" y="1091826"/>
                      <a:pt x="0" y="1028700"/>
                    </a:cubicBezTo>
                    <a:lnTo>
                      <a:pt x="0" y="114300"/>
                    </a:lnTo>
                    <a:cubicBezTo>
                      <a:pt x="0" y="51174"/>
                      <a:pt x="51174" y="0"/>
                      <a:pt x="1143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66675" cap="sq">
                <a:solidFill>
                  <a:srgbClr val="96B75B"/>
                </a:solidFill>
                <a:prstDash val="solid"/>
                <a:miter/>
              </a:ln>
            </p:spPr>
          </p:sp>
        </p:grpSp>
        <p:grpSp>
          <p:nvGrpSpPr>
            <p:cNvPr name="Group 24" id="24"/>
            <p:cNvGrpSpPr/>
            <p:nvPr/>
          </p:nvGrpSpPr>
          <p:grpSpPr>
            <a:xfrm rot="0">
              <a:off x="0" y="2794000"/>
              <a:ext cx="9906000" cy="1143000"/>
              <a:chOff x="0" y="0"/>
              <a:chExt cx="9906000" cy="1143000"/>
            </a:xfrm>
          </p:grpSpPr>
          <p:sp>
            <p:nvSpPr>
              <p:cNvPr name="Freeform 25" id="25"/>
              <p:cNvSpPr/>
              <p:nvPr/>
            </p:nvSpPr>
            <p:spPr>
              <a:xfrm flipH="false" flipV="false" rot="0">
                <a:off x="0" y="0"/>
                <a:ext cx="9906000" cy="1143000"/>
              </a:xfrm>
              <a:custGeom>
                <a:avLst/>
                <a:gdLst/>
                <a:ahLst/>
                <a:cxnLst/>
                <a:rect r="r" b="b" t="t" l="l"/>
                <a:pathLst>
                  <a:path h="1143000" w="9906000">
                    <a:moveTo>
                      <a:pt x="114300" y="0"/>
                    </a:moveTo>
                    <a:lnTo>
                      <a:pt x="9791700" y="0"/>
                    </a:lnTo>
                    <a:cubicBezTo>
                      <a:pt x="9854826" y="0"/>
                      <a:pt x="9906000" y="51174"/>
                      <a:pt x="9906000" y="114300"/>
                    </a:cubicBezTo>
                    <a:lnTo>
                      <a:pt x="9906000" y="1028700"/>
                    </a:lnTo>
                    <a:cubicBezTo>
                      <a:pt x="9906000" y="1091826"/>
                      <a:pt x="9854826" y="1143000"/>
                      <a:pt x="9791700" y="1143000"/>
                    </a:cubicBezTo>
                    <a:lnTo>
                      <a:pt x="114300" y="1143000"/>
                    </a:lnTo>
                    <a:cubicBezTo>
                      <a:pt x="51174" y="1143000"/>
                      <a:pt x="0" y="1091826"/>
                      <a:pt x="0" y="1028700"/>
                    </a:cubicBezTo>
                    <a:lnTo>
                      <a:pt x="0" y="114300"/>
                    </a:lnTo>
                    <a:cubicBezTo>
                      <a:pt x="0" y="51174"/>
                      <a:pt x="51174" y="0"/>
                      <a:pt x="1143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66675" cap="sq">
                <a:solidFill>
                  <a:srgbClr val="96B75B"/>
                </a:solidFill>
                <a:prstDash val="solid"/>
                <a:miter/>
              </a:ln>
            </p:spPr>
          </p:sp>
        </p:grpSp>
        <p:grpSp>
          <p:nvGrpSpPr>
            <p:cNvPr name="Group 26" id="26"/>
            <p:cNvGrpSpPr/>
            <p:nvPr/>
          </p:nvGrpSpPr>
          <p:grpSpPr>
            <a:xfrm rot="0">
              <a:off x="0" y="4191000"/>
              <a:ext cx="9906000" cy="1143000"/>
              <a:chOff x="0" y="0"/>
              <a:chExt cx="9906000" cy="1143000"/>
            </a:xfrm>
          </p:grpSpPr>
          <p:sp>
            <p:nvSpPr>
              <p:cNvPr name="Freeform 27" id="27"/>
              <p:cNvSpPr/>
              <p:nvPr/>
            </p:nvSpPr>
            <p:spPr>
              <a:xfrm flipH="false" flipV="false" rot="0">
                <a:off x="0" y="0"/>
                <a:ext cx="9906000" cy="1143000"/>
              </a:xfrm>
              <a:custGeom>
                <a:avLst/>
                <a:gdLst/>
                <a:ahLst/>
                <a:cxnLst/>
                <a:rect r="r" b="b" t="t" l="l"/>
                <a:pathLst>
                  <a:path h="1143000" w="9906000">
                    <a:moveTo>
                      <a:pt x="114300" y="0"/>
                    </a:moveTo>
                    <a:lnTo>
                      <a:pt x="9791700" y="0"/>
                    </a:lnTo>
                    <a:cubicBezTo>
                      <a:pt x="9854826" y="0"/>
                      <a:pt x="9906000" y="51174"/>
                      <a:pt x="9906000" y="114300"/>
                    </a:cubicBezTo>
                    <a:lnTo>
                      <a:pt x="9906000" y="1028700"/>
                    </a:lnTo>
                    <a:cubicBezTo>
                      <a:pt x="9906000" y="1091826"/>
                      <a:pt x="9854826" y="1143000"/>
                      <a:pt x="9791700" y="1143000"/>
                    </a:cubicBezTo>
                    <a:lnTo>
                      <a:pt x="114300" y="1143000"/>
                    </a:lnTo>
                    <a:cubicBezTo>
                      <a:pt x="51174" y="1143000"/>
                      <a:pt x="0" y="1091826"/>
                      <a:pt x="0" y="1028700"/>
                    </a:cubicBezTo>
                    <a:lnTo>
                      <a:pt x="0" y="114300"/>
                    </a:lnTo>
                    <a:cubicBezTo>
                      <a:pt x="0" y="51174"/>
                      <a:pt x="51174" y="0"/>
                      <a:pt x="1143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66675" cap="sq">
                <a:solidFill>
                  <a:srgbClr val="96B75B"/>
                </a:solidFill>
                <a:prstDash val="solid"/>
                <a:miter/>
              </a:ln>
            </p:spPr>
          </p:sp>
        </p:grpSp>
        <p:sp>
          <p:nvSpPr>
            <p:cNvPr name="TextBox 28" id="28"/>
            <p:cNvSpPr txBox="true"/>
            <p:nvPr/>
          </p:nvSpPr>
          <p:spPr>
            <a:xfrm rot="0">
              <a:off x="876300" y="4378325"/>
              <a:ext cx="8636000" cy="731017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4572"/>
                </a:lnSpc>
                <a:spcBef>
                  <a:spcPct val="0"/>
                </a:spcBef>
              </a:pPr>
              <a:r>
                <a:rPr lang="en-US" sz="3517" strike="noStrike" u="none">
                  <a:solidFill>
                    <a:srgbClr val="103E37"/>
                  </a:solidFill>
                  <a:latin typeface="Open Sans 1"/>
                  <a:ea typeface="Open Sans 1"/>
                  <a:cs typeface="Open Sans 1"/>
                  <a:sym typeface="Open Sans 1"/>
                </a:rPr>
                <a:t>More reactive</a:t>
              </a:r>
            </a:p>
          </p:txBody>
        </p:sp>
        <p:sp>
          <p:nvSpPr>
            <p:cNvPr name="TextBox 29" id="29"/>
            <p:cNvSpPr txBox="true"/>
            <p:nvPr/>
          </p:nvSpPr>
          <p:spPr>
            <a:xfrm rot="0">
              <a:off x="876300" y="2981325"/>
              <a:ext cx="8636000" cy="731017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4572"/>
                </a:lnSpc>
                <a:spcBef>
                  <a:spcPct val="0"/>
                </a:spcBef>
              </a:pPr>
              <a:r>
                <a:rPr lang="en-US" sz="3517" strike="noStrike" u="none">
                  <a:solidFill>
                    <a:srgbClr val="103E37"/>
                  </a:solidFill>
                  <a:latin typeface="Open Sans 1"/>
                  <a:ea typeface="Open Sans 1"/>
                  <a:cs typeface="Open Sans 1"/>
                  <a:sym typeface="Open Sans 1"/>
                </a:rPr>
                <a:t>Less flexible</a:t>
              </a:r>
            </a:p>
          </p:txBody>
        </p:sp>
        <p:sp>
          <p:nvSpPr>
            <p:cNvPr name="TextBox 30" id="30"/>
            <p:cNvSpPr txBox="true"/>
            <p:nvPr/>
          </p:nvSpPr>
          <p:spPr>
            <a:xfrm rot="0">
              <a:off x="876300" y="1584325"/>
              <a:ext cx="8636000" cy="731017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4572"/>
                </a:lnSpc>
                <a:spcBef>
                  <a:spcPct val="0"/>
                </a:spcBef>
              </a:pPr>
              <a:r>
                <a:rPr lang="en-US" sz="3517" strike="noStrike" u="none">
                  <a:solidFill>
                    <a:srgbClr val="103E37"/>
                  </a:solidFill>
                  <a:latin typeface="Open Sans 1"/>
                  <a:ea typeface="Open Sans 1"/>
                  <a:cs typeface="Open Sans 1"/>
                  <a:sym typeface="Open Sans 1"/>
                </a:rPr>
                <a:t>Overloaded</a:t>
              </a:r>
            </a:p>
          </p:txBody>
        </p:sp>
        <p:sp>
          <p:nvSpPr>
            <p:cNvPr name="TextBox 31" id="31"/>
            <p:cNvSpPr txBox="true"/>
            <p:nvPr/>
          </p:nvSpPr>
          <p:spPr>
            <a:xfrm rot="0">
              <a:off x="876300" y="187325"/>
              <a:ext cx="8636000" cy="731017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4572"/>
                </a:lnSpc>
                <a:spcBef>
                  <a:spcPct val="0"/>
                </a:spcBef>
              </a:pPr>
              <a:r>
                <a:rPr lang="en-US" sz="3517" strike="noStrike" u="none">
                  <a:solidFill>
                    <a:srgbClr val="103E37"/>
                  </a:solidFill>
                  <a:latin typeface="Open Sans 1"/>
                  <a:ea typeface="Open Sans 1"/>
                  <a:cs typeface="Open Sans 1"/>
                  <a:sym typeface="Open Sans 1"/>
                </a:rPr>
                <a:t>Depleted</a:t>
              </a:r>
            </a:p>
          </p:txBody>
        </p:sp>
      </p:grpSp>
      <p:grpSp>
        <p:nvGrpSpPr>
          <p:cNvPr name="Group 32" id="32"/>
          <p:cNvGrpSpPr/>
          <p:nvPr/>
        </p:nvGrpSpPr>
        <p:grpSpPr>
          <a:xfrm rot="0">
            <a:off x="9730476" y="4286250"/>
            <a:ext cx="7429500" cy="4000500"/>
            <a:chOff x="0" y="0"/>
            <a:chExt cx="9906000" cy="5334000"/>
          </a:xfrm>
        </p:grpSpPr>
        <p:grpSp>
          <p:nvGrpSpPr>
            <p:cNvPr name="Group 33" id="33"/>
            <p:cNvGrpSpPr/>
            <p:nvPr/>
          </p:nvGrpSpPr>
          <p:grpSpPr>
            <a:xfrm rot="0">
              <a:off x="342900" y="4445000"/>
              <a:ext cx="217553" cy="205951"/>
              <a:chOff x="0" y="0"/>
              <a:chExt cx="187816" cy="177800"/>
            </a:xfrm>
          </p:grpSpPr>
          <p:sp>
            <p:nvSpPr>
              <p:cNvPr name="Freeform 34" id="34"/>
              <p:cNvSpPr/>
              <p:nvPr/>
            </p:nvSpPr>
            <p:spPr>
              <a:xfrm flipH="false" flipV="false" rot="0">
                <a:off x="0" y="0"/>
                <a:ext cx="187816" cy="177800"/>
              </a:xfrm>
              <a:custGeom>
                <a:avLst/>
                <a:gdLst/>
                <a:ahLst/>
                <a:cxnLst/>
                <a:rect r="r" b="b" t="t" l="l"/>
                <a:pathLst>
                  <a:path h="177800" w="187816">
                    <a:moveTo>
                      <a:pt x="93908" y="0"/>
                    </a:moveTo>
                    <a:cubicBezTo>
                      <a:pt x="42044" y="0"/>
                      <a:pt x="0" y="39802"/>
                      <a:pt x="0" y="88900"/>
                    </a:cubicBezTo>
                    <a:cubicBezTo>
                      <a:pt x="0" y="137998"/>
                      <a:pt x="42044" y="177800"/>
                      <a:pt x="93908" y="177800"/>
                    </a:cubicBezTo>
                    <a:cubicBezTo>
                      <a:pt x="145772" y="177800"/>
                      <a:pt x="187816" y="137998"/>
                      <a:pt x="187816" y="88900"/>
                    </a:cubicBezTo>
                    <a:cubicBezTo>
                      <a:pt x="187816" y="39802"/>
                      <a:pt x="145772" y="0"/>
                      <a:pt x="93908" y="0"/>
                    </a:cubicBezTo>
                    <a:close/>
                  </a:path>
                </a:pathLst>
              </a:custGeom>
              <a:solidFill>
                <a:srgbClr val="96B75B"/>
              </a:solidFill>
            </p:spPr>
          </p:sp>
        </p:grpSp>
        <p:grpSp>
          <p:nvGrpSpPr>
            <p:cNvPr name="Group 35" id="35"/>
            <p:cNvGrpSpPr/>
            <p:nvPr/>
          </p:nvGrpSpPr>
          <p:grpSpPr>
            <a:xfrm rot="0">
              <a:off x="342900" y="3048000"/>
              <a:ext cx="208481" cy="197363"/>
              <a:chOff x="0" y="0"/>
              <a:chExt cx="187816" cy="177800"/>
            </a:xfrm>
          </p:grpSpPr>
          <p:sp>
            <p:nvSpPr>
              <p:cNvPr name="Freeform 36" id="36"/>
              <p:cNvSpPr/>
              <p:nvPr/>
            </p:nvSpPr>
            <p:spPr>
              <a:xfrm flipH="false" flipV="false" rot="0">
                <a:off x="0" y="0"/>
                <a:ext cx="187816" cy="177800"/>
              </a:xfrm>
              <a:custGeom>
                <a:avLst/>
                <a:gdLst/>
                <a:ahLst/>
                <a:cxnLst/>
                <a:rect r="r" b="b" t="t" l="l"/>
                <a:pathLst>
                  <a:path h="177800" w="187816">
                    <a:moveTo>
                      <a:pt x="93908" y="0"/>
                    </a:moveTo>
                    <a:cubicBezTo>
                      <a:pt x="42044" y="0"/>
                      <a:pt x="0" y="39802"/>
                      <a:pt x="0" y="88900"/>
                    </a:cubicBezTo>
                    <a:cubicBezTo>
                      <a:pt x="0" y="137998"/>
                      <a:pt x="42044" y="177800"/>
                      <a:pt x="93908" y="177800"/>
                    </a:cubicBezTo>
                    <a:cubicBezTo>
                      <a:pt x="145772" y="177800"/>
                      <a:pt x="187816" y="137998"/>
                      <a:pt x="187816" y="88900"/>
                    </a:cubicBezTo>
                    <a:cubicBezTo>
                      <a:pt x="187816" y="39802"/>
                      <a:pt x="145772" y="0"/>
                      <a:pt x="93908" y="0"/>
                    </a:cubicBezTo>
                    <a:close/>
                  </a:path>
                </a:pathLst>
              </a:custGeom>
              <a:solidFill>
                <a:srgbClr val="96B75B"/>
              </a:solidFill>
            </p:spPr>
          </p:sp>
        </p:grpSp>
        <p:grpSp>
          <p:nvGrpSpPr>
            <p:cNvPr name="Group 37" id="37"/>
            <p:cNvGrpSpPr/>
            <p:nvPr/>
          </p:nvGrpSpPr>
          <p:grpSpPr>
            <a:xfrm rot="0">
              <a:off x="342900" y="1651000"/>
              <a:ext cx="208481" cy="197363"/>
              <a:chOff x="0" y="0"/>
              <a:chExt cx="187816" cy="177800"/>
            </a:xfrm>
          </p:grpSpPr>
          <p:sp>
            <p:nvSpPr>
              <p:cNvPr name="Freeform 38" id="38"/>
              <p:cNvSpPr/>
              <p:nvPr/>
            </p:nvSpPr>
            <p:spPr>
              <a:xfrm flipH="false" flipV="false" rot="0">
                <a:off x="0" y="0"/>
                <a:ext cx="187816" cy="177800"/>
              </a:xfrm>
              <a:custGeom>
                <a:avLst/>
                <a:gdLst/>
                <a:ahLst/>
                <a:cxnLst/>
                <a:rect r="r" b="b" t="t" l="l"/>
                <a:pathLst>
                  <a:path h="177800" w="187816">
                    <a:moveTo>
                      <a:pt x="93908" y="0"/>
                    </a:moveTo>
                    <a:cubicBezTo>
                      <a:pt x="42044" y="0"/>
                      <a:pt x="0" y="39802"/>
                      <a:pt x="0" y="88900"/>
                    </a:cubicBezTo>
                    <a:cubicBezTo>
                      <a:pt x="0" y="137998"/>
                      <a:pt x="42044" y="177800"/>
                      <a:pt x="93908" y="177800"/>
                    </a:cubicBezTo>
                    <a:cubicBezTo>
                      <a:pt x="145772" y="177800"/>
                      <a:pt x="187816" y="137998"/>
                      <a:pt x="187816" y="88900"/>
                    </a:cubicBezTo>
                    <a:cubicBezTo>
                      <a:pt x="187816" y="39802"/>
                      <a:pt x="145772" y="0"/>
                      <a:pt x="93908" y="0"/>
                    </a:cubicBezTo>
                    <a:close/>
                  </a:path>
                </a:pathLst>
              </a:custGeom>
              <a:solidFill>
                <a:srgbClr val="96B75B"/>
              </a:solidFill>
            </p:spPr>
          </p:sp>
        </p:grpSp>
        <p:grpSp>
          <p:nvGrpSpPr>
            <p:cNvPr name="Group 39" id="39"/>
            <p:cNvGrpSpPr/>
            <p:nvPr/>
          </p:nvGrpSpPr>
          <p:grpSpPr>
            <a:xfrm rot="0">
              <a:off x="342900" y="254000"/>
              <a:ext cx="187816" cy="177800"/>
              <a:chOff x="0" y="0"/>
              <a:chExt cx="187816" cy="177800"/>
            </a:xfrm>
          </p:grpSpPr>
          <p:sp>
            <p:nvSpPr>
              <p:cNvPr name="Freeform 40" id="40"/>
              <p:cNvSpPr/>
              <p:nvPr/>
            </p:nvSpPr>
            <p:spPr>
              <a:xfrm flipH="false" flipV="false" rot="0">
                <a:off x="0" y="0"/>
                <a:ext cx="187816" cy="177800"/>
              </a:xfrm>
              <a:custGeom>
                <a:avLst/>
                <a:gdLst/>
                <a:ahLst/>
                <a:cxnLst/>
                <a:rect r="r" b="b" t="t" l="l"/>
                <a:pathLst>
                  <a:path h="177800" w="187816">
                    <a:moveTo>
                      <a:pt x="93908" y="0"/>
                    </a:moveTo>
                    <a:cubicBezTo>
                      <a:pt x="42044" y="0"/>
                      <a:pt x="0" y="39802"/>
                      <a:pt x="0" y="88900"/>
                    </a:cubicBezTo>
                    <a:cubicBezTo>
                      <a:pt x="0" y="137998"/>
                      <a:pt x="42044" y="177800"/>
                      <a:pt x="93908" y="177800"/>
                    </a:cubicBezTo>
                    <a:cubicBezTo>
                      <a:pt x="145772" y="177800"/>
                      <a:pt x="187816" y="137998"/>
                      <a:pt x="187816" y="88900"/>
                    </a:cubicBezTo>
                    <a:cubicBezTo>
                      <a:pt x="187816" y="39802"/>
                      <a:pt x="145772" y="0"/>
                      <a:pt x="93908" y="0"/>
                    </a:cubicBezTo>
                    <a:close/>
                  </a:path>
                </a:pathLst>
              </a:custGeom>
              <a:solidFill>
                <a:srgbClr val="96B75B"/>
              </a:solidFill>
            </p:spPr>
          </p:sp>
        </p:grpSp>
        <p:grpSp>
          <p:nvGrpSpPr>
            <p:cNvPr name="Group 41" id="41"/>
            <p:cNvGrpSpPr/>
            <p:nvPr/>
          </p:nvGrpSpPr>
          <p:grpSpPr>
            <a:xfrm rot="0">
              <a:off x="0" y="0"/>
              <a:ext cx="9906000" cy="1143000"/>
              <a:chOff x="0" y="0"/>
              <a:chExt cx="9906000" cy="1143000"/>
            </a:xfrm>
          </p:grpSpPr>
          <p:sp>
            <p:nvSpPr>
              <p:cNvPr name="Freeform 42" id="42"/>
              <p:cNvSpPr/>
              <p:nvPr/>
            </p:nvSpPr>
            <p:spPr>
              <a:xfrm flipH="false" flipV="false" rot="0">
                <a:off x="0" y="0"/>
                <a:ext cx="9906000" cy="1143000"/>
              </a:xfrm>
              <a:custGeom>
                <a:avLst/>
                <a:gdLst/>
                <a:ahLst/>
                <a:cxnLst/>
                <a:rect r="r" b="b" t="t" l="l"/>
                <a:pathLst>
                  <a:path h="1143000" w="9906000">
                    <a:moveTo>
                      <a:pt x="114300" y="0"/>
                    </a:moveTo>
                    <a:lnTo>
                      <a:pt x="9791700" y="0"/>
                    </a:lnTo>
                    <a:cubicBezTo>
                      <a:pt x="9854826" y="0"/>
                      <a:pt x="9906000" y="51174"/>
                      <a:pt x="9906000" y="114300"/>
                    </a:cubicBezTo>
                    <a:lnTo>
                      <a:pt x="9906000" y="1028700"/>
                    </a:lnTo>
                    <a:cubicBezTo>
                      <a:pt x="9906000" y="1091826"/>
                      <a:pt x="9854826" y="1143000"/>
                      <a:pt x="9791700" y="1143000"/>
                    </a:cubicBezTo>
                    <a:lnTo>
                      <a:pt x="114300" y="1143000"/>
                    </a:lnTo>
                    <a:cubicBezTo>
                      <a:pt x="51174" y="1143000"/>
                      <a:pt x="0" y="1091826"/>
                      <a:pt x="0" y="1028700"/>
                    </a:cubicBezTo>
                    <a:lnTo>
                      <a:pt x="0" y="114300"/>
                    </a:lnTo>
                    <a:cubicBezTo>
                      <a:pt x="0" y="51174"/>
                      <a:pt x="51174" y="0"/>
                      <a:pt x="1143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66675" cap="sq">
                <a:solidFill>
                  <a:srgbClr val="96B75B"/>
                </a:solidFill>
                <a:prstDash val="solid"/>
                <a:miter/>
              </a:ln>
            </p:spPr>
          </p:sp>
        </p:grpSp>
        <p:grpSp>
          <p:nvGrpSpPr>
            <p:cNvPr name="Group 43" id="43"/>
            <p:cNvGrpSpPr/>
            <p:nvPr/>
          </p:nvGrpSpPr>
          <p:grpSpPr>
            <a:xfrm rot="0">
              <a:off x="0" y="1504950"/>
              <a:ext cx="9906000" cy="1143000"/>
              <a:chOff x="0" y="0"/>
              <a:chExt cx="9906000" cy="1143000"/>
            </a:xfrm>
          </p:grpSpPr>
          <p:sp>
            <p:nvSpPr>
              <p:cNvPr name="Freeform 44" id="44"/>
              <p:cNvSpPr/>
              <p:nvPr/>
            </p:nvSpPr>
            <p:spPr>
              <a:xfrm flipH="false" flipV="false" rot="0">
                <a:off x="0" y="0"/>
                <a:ext cx="9906000" cy="1143000"/>
              </a:xfrm>
              <a:custGeom>
                <a:avLst/>
                <a:gdLst/>
                <a:ahLst/>
                <a:cxnLst/>
                <a:rect r="r" b="b" t="t" l="l"/>
                <a:pathLst>
                  <a:path h="1143000" w="9906000">
                    <a:moveTo>
                      <a:pt x="114300" y="0"/>
                    </a:moveTo>
                    <a:lnTo>
                      <a:pt x="9791700" y="0"/>
                    </a:lnTo>
                    <a:cubicBezTo>
                      <a:pt x="9854826" y="0"/>
                      <a:pt x="9906000" y="51174"/>
                      <a:pt x="9906000" y="114300"/>
                    </a:cubicBezTo>
                    <a:lnTo>
                      <a:pt x="9906000" y="1028700"/>
                    </a:lnTo>
                    <a:cubicBezTo>
                      <a:pt x="9906000" y="1091826"/>
                      <a:pt x="9854826" y="1143000"/>
                      <a:pt x="9791700" y="1143000"/>
                    </a:cubicBezTo>
                    <a:lnTo>
                      <a:pt x="114300" y="1143000"/>
                    </a:lnTo>
                    <a:cubicBezTo>
                      <a:pt x="51174" y="1143000"/>
                      <a:pt x="0" y="1091826"/>
                      <a:pt x="0" y="1028700"/>
                    </a:cubicBezTo>
                    <a:lnTo>
                      <a:pt x="0" y="114300"/>
                    </a:lnTo>
                    <a:cubicBezTo>
                      <a:pt x="0" y="51174"/>
                      <a:pt x="51174" y="0"/>
                      <a:pt x="1143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66675" cap="sq">
                <a:solidFill>
                  <a:srgbClr val="96B75B"/>
                </a:solidFill>
                <a:prstDash val="solid"/>
                <a:miter/>
              </a:ln>
            </p:spPr>
          </p:sp>
        </p:grpSp>
        <p:grpSp>
          <p:nvGrpSpPr>
            <p:cNvPr name="Group 45" id="45"/>
            <p:cNvGrpSpPr/>
            <p:nvPr/>
          </p:nvGrpSpPr>
          <p:grpSpPr>
            <a:xfrm rot="0">
              <a:off x="0" y="2794000"/>
              <a:ext cx="9906000" cy="1143000"/>
              <a:chOff x="0" y="0"/>
              <a:chExt cx="9906000" cy="1143000"/>
            </a:xfrm>
          </p:grpSpPr>
          <p:sp>
            <p:nvSpPr>
              <p:cNvPr name="Freeform 46" id="46"/>
              <p:cNvSpPr/>
              <p:nvPr/>
            </p:nvSpPr>
            <p:spPr>
              <a:xfrm flipH="false" flipV="false" rot="0">
                <a:off x="0" y="0"/>
                <a:ext cx="9906000" cy="1143000"/>
              </a:xfrm>
              <a:custGeom>
                <a:avLst/>
                <a:gdLst/>
                <a:ahLst/>
                <a:cxnLst/>
                <a:rect r="r" b="b" t="t" l="l"/>
                <a:pathLst>
                  <a:path h="1143000" w="9906000">
                    <a:moveTo>
                      <a:pt x="114300" y="0"/>
                    </a:moveTo>
                    <a:lnTo>
                      <a:pt x="9791700" y="0"/>
                    </a:lnTo>
                    <a:cubicBezTo>
                      <a:pt x="9854826" y="0"/>
                      <a:pt x="9906000" y="51174"/>
                      <a:pt x="9906000" y="114300"/>
                    </a:cubicBezTo>
                    <a:lnTo>
                      <a:pt x="9906000" y="1028700"/>
                    </a:lnTo>
                    <a:cubicBezTo>
                      <a:pt x="9906000" y="1091826"/>
                      <a:pt x="9854826" y="1143000"/>
                      <a:pt x="9791700" y="1143000"/>
                    </a:cubicBezTo>
                    <a:lnTo>
                      <a:pt x="114300" y="1143000"/>
                    </a:lnTo>
                    <a:cubicBezTo>
                      <a:pt x="51174" y="1143000"/>
                      <a:pt x="0" y="1091826"/>
                      <a:pt x="0" y="1028700"/>
                    </a:cubicBezTo>
                    <a:lnTo>
                      <a:pt x="0" y="114300"/>
                    </a:lnTo>
                    <a:cubicBezTo>
                      <a:pt x="0" y="51174"/>
                      <a:pt x="51174" y="0"/>
                      <a:pt x="1143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66675" cap="sq">
                <a:solidFill>
                  <a:srgbClr val="96B75B"/>
                </a:solidFill>
                <a:prstDash val="solid"/>
                <a:miter/>
              </a:ln>
            </p:spPr>
          </p:sp>
        </p:grpSp>
        <p:grpSp>
          <p:nvGrpSpPr>
            <p:cNvPr name="Group 47" id="47"/>
            <p:cNvGrpSpPr/>
            <p:nvPr/>
          </p:nvGrpSpPr>
          <p:grpSpPr>
            <a:xfrm rot="0">
              <a:off x="0" y="4191000"/>
              <a:ext cx="9906000" cy="1143000"/>
              <a:chOff x="0" y="0"/>
              <a:chExt cx="9906000" cy="1143000"/>
            </a:xfrm>
          </p:grpSpPr>
          <p:sp>
            <p:nvSpPr>
              <p:cNvPr name="Freeform 48" id="48"/>
              <p:cNvSpPr/>
              <p:nvPr/>
            </p:nvSpPr>
            <p:spPr>
              <a:xfrm flipH="false" flipV="false" rot="0">
                <a:off x="0" y="0"/>
                <a:ext cx="9906000" cy="1143000"/>
              </a:xfrm>
              <a:custGeom>
                <a:avLst/>
                <a:gdLst/>
                <a:ahLst/>
                <a:cxnLst/>
                <a:rect r="r" b="b" t="t" l="l"/>
                <a:pathLst>
                  <a:path h="1143000" w="9906000">
                    <a:moveTo>
                      <a:pt x="114300" y="0"/>
                    </a:moveTo>
                    <a:lnTo>
                      <a:pt x="9791700" y="0"/>
                    </a:lnTo>
                    <a:cubicBezTo>
                      <a:pt x="9854826" y="0"/>
                      <a:pt x="9906000" y="51174"/>
                      <a:pt x="9906000" y="114300"/>
                    </a:cubicBezTo>
                    <a:lnTo>
                      <a:pt x="9906000" y="1028700"/>
                    </a:lnTo>
                    <a:cubicBezTo>
                      <a:pt x="9906000" y="1091826"/>
                      <a:pt x="9854826" y="1143000"/>
                      <a:pt x="9791700" y="1143000"/>
                    </a:cubicBezTo>
                    <a:lnTo>
                      <a:pt x="114300" y="1143000"/>
                    </a:lnTo>
                    <a:cubicBezTo>
                      <a:pt x="51174" y="1143000"/>
                      <a:pt x="0" y="1091826"/>
                      <a:pt x="0" y="1028700"/>
                    </a:cubicBezTo>
                    <a:lnTo>
                      <a:pt x="0" y="114300"/>
                    </a:lnTo>
                    <a:cubicBezTo>
                      <a:pt x="0" y="51174"/>
                      <a:pt x="51174" y="0"/>
                      <a:pt x="1143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66675" cap="sq">
                <a:solidFill>
                  <a:srgbClr val="96B75B"/>
                </a:solidFill>
                <a:prstDash val="solid"/>
                <a:miter/>
              </a:ln>
            </p:spPr>
          </p:sp>
        </p:grpSp>
        <p:sp>
          <p:nvSpPr>
            <p:cNvPr name="TextBox 49" id="49"/>
            <p:cNvSpPr txBox="true"/>
            <p:nvPr/>
          </p:nvSpPr>
          <p:spPr>
            <a:xfrm rot="0">
              <a:off x="876300" y="4378325"/>
              <a:ext cx="8636000" cy="731017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4572"/>
                </a:lnSpc>
                <a:spcBef>
                  <a:spcPct val="0"/>
                </a:spcBef>
              </a:pPr>
              <a:r>
                <a:rPr lang="en-US" sz="3517">
                  <a:solidFill>
                    <a:srgbClr val="103E37"/>
                  </a:solidFill>
                  <a:latin typeface="Open Sans 1"/>
                  <a:ea typeface="Open Sans 1"/>
                  <a:cs typeface="Open Sans 1"/>
                  <a:sym typeface="Open Sans 1"/>
                </a:rPr>
                <a:t>Impluse control</a:t>
              </a:r>
            </a:p>
          </p:txBody>
        </p:sp>
        <p:sp>
          <p:nvSpPr>
            <p:cNvPr name="TextBox 50" id="50"/>
            <p:cNvSpPr txBox="true"/>
            <p:nvPr/>
          </p:nvSpPr>
          <p:spPr>
            <a:xfrm rot="0">
              <a:off x="876300" y="2981325"/>
              <a:ext cx="8636000" cy="731017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4572"/>
                </a:lnSpc>
                <a:spcBef>
                  <a:spcPct val="0"/>
                </a:spcBef>
              </a:pPr>
              <a:r>
                <a:rPr lang="en-US" sz="3517">
                  <a:solidFill>
                    <a:srgbClr val="103E37"/>
                  </a:solidFill>
                  <a:latin typeface="Open Sans 1"/>
                  <a:ea typeface="Open Sans 1"/>
                  <a:cs typeface="Open Sans 1"/>
                  <a:sym typeface="Open Sans 1"/>
                </a:rPr>
                <a:t>Flexibility </a:t>
              </a:r>
            </a:p>
          </p:txBody>
        </p:sp>
        <p:sp>
          <p:nvSpPr>
            <p:cNvPr name="TextBox 51" id="51"/>
            <p:cNvSpPr txBox="true"/>
            <p:nvPr/>
          </p:nvSpPr>
          <p:spPr>
            <a:xfrm rot="0">
              <a:off x="876300" y="1696654"/>
              <a:ext cx="8636000" cy="731017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4572"/>
                </a:lnSpc>
                <a:spcBef>
                  <a:spcPct val="0"/>
                </a:spcBef>
              </a:pPr>
              <a:r>
                <a:rPr lang="en-US" sz="3517">
                  <a:solidFill>
                    <a:srgbClr val="103E37"/>
                  </a:solidFill>
                  <a:latin typeface="Open Sans 1"/>
                  <a:ea typeface="Open Sans 1"/>
                  <a:cs typeface="Open Sans 1"/>
                  <a:sym typeface="Open Sans 1"/>
                </a:rPr>
                <a:t>Decision making </a:t>
              </a:r>
            </a:p>
          </p:txBody>
        </p:sp>
        <p:sp>
          <p:nvSpPr>
            <p:cNvPr name="TextBox 52" id="52"/>
            <p:cNvSpPr txBox="true"/>
            <p:nvPr/>
          </p:nvSpPr>
          <p:spPr>
            <a:xfrm rot="0">
              <a:off x="876300" y="187325"/>
              <a:ext cx="8636000" cy="731017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4572"/>
                </a:lnSpc>
                <a:spcBef>
                  <a:spcPct val="0"/>
                </a:spcBef>
              </a:pPr>
              <a:r>
                <a:rPr lang="en-US" sz="3517">
                  <a:solidFill>
                    <a:srgbClr val="103E37"/>
                  </a:solidFill>
                  <a:latin typeface="Open Sans 1"/>
                  <a:ea typeface="Open Sans 1"/>
                  <a:cs typeface="Open Sans 1"/>
                  <a:sym typeface="Open Sans 1"/>
                </a:rPr>
                <a:t>Planning</a:t>
              </a:r>
            </a:p>
          </p:txBody>
        </p:sp>
      </p:grp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90" t="0" r="-39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381000" y="381000"/>
            <a:ext cx="17526000" cy="9525000"/>
            <a:chOff x="0" y="0"/>
            <a:chExt cx="23368000" cy="127000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23368000" cy="12700000"/>
            </a:xfrm>
            <a:custGeom>
              <a:avLst/>
              <a:gdLst/>
              <a:ahLst/>
              <a:cxnLst/>
              <a:rect r="r" b="b" t="t" l="l"/>
              <a:pathLst>
                <a:path h="12700000" w="23368000">
                  <a:moveTo>
                    <a:pt x="1270000" y="0"/>
                  </a:moveTo>
                  <a:lnTo>
                    <a:pt x="22098000" y="0"/>
                  </a:lnTo>
                  <a:cubicBezTo>
                    <a:pt x="22799402" y="0"/>
                    <a:pt x="23368000" y="568598"/>
                    <a:pt x="23368000" y="1270000"/>
                  </a:cubicBezTo>
                  <a:lnTo>
                    <a:pt x="23368000" y="11430000"/>
                  </a:lnTo>
                  <a:cubicBezTo>
                    <a:pt x="23368000" y="12131401"/>
                    <a:pt x="22799402" y="12700000"/>
                    <a:pt x="22098000" y="12700000"/>
                  </a:cubicBezTo>
                  <a:lnTo>
                    <a:pt x="1270000" y="12700000"/>
                  </a:lnTo>
                  <a:cubicBezTo>
                    <a:pt x="568598" y="12700000"/>
                    <a:pt x="0" y="12131401"/>
                    <a:pt x="0" y="11430000"/>
                  </a:cubicBezTo>
                  <a:lnTo>
                    <a:pt x="0" y="1270000"/>
                  </a:lnTo>
                  <a:cubicBezTo>
                    <a:pt x="0" y="568598"/>
                    <a:pt x="568598" y="0"/>
                    <a:pt x="1270000" y="0"/>
                  </a:cubicBezTo>
                  <a:close/>
                </a:path>
              </a:pathLst>
            </a:custGeom>
            <a:solidFill>
              <a:srgbClr val="FFFFFF"/>
            </a:solidFill>
            <a:ln w="28575" cap="sq">
              <a:solidFill>
                <a:srgbClr val="33565A"/>
              </a:solidFill>
              <a:prstDash val="solid"/>
              <a:miter/>
            </a:ln>
          </p:spPr>
        </p:sp>
      </p:grpSp>
      <p:grpSp>
        <p:nvGrpSpPr>
          <p:cNvPr name="Group 5" id="5"/>
          <p:cNvGrpSpPr/>
          <p:nvPr/>
        </p:nvGrpSpPr>
        <p:grpSpPr>
          <a:xfrm rot="0">
            <a:off x="1028700" y="4095750"/>
            <a:ext cx="133350" cy="133350"/>
            <a:chOff x="0" y="0"/>
            <a:chExt cx="177800" cy="17780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177800" cy="177800"/>
            </a:xfrm>
            <a:custGeom>
              <a:avLst/>
              <a:gdLst/>
              <a:ahLst/>
              <a:cxnLst/>
              <a:rect r="r" b="b" t="t" l="l"/>
              <a:pathLst>
                <a:path h="177800" w="177800">
                  <a:moveTo>
                    <a:pt x="88900" y="0"/>
                  </a:moveTo>
                  <a:cubicBezTo>
                    <a:pt x="39802" y="0"/>
                    <a:pt x="0" y="39802"/>
                    <a:pt x="0" y="88900"/>
                  </a:cubicBezTo>
                  <a:cubicBezTo>
                    <a:pt x="0" y="137998"/>
                    <a:pt x="39802" y="177800"/>
                    <a:pt x="88900" y="177800"/>
                  </a:cubicBezTo>
                  <a:cubicBezTo>
                    <a:pt x="137998" y="177800"/>
                    <a:pt x="177800" y="137998"/>
                    <a:pt x="177800" y="88900"/>
                  </a:cubicBezTo>
                  <a:cubicBezTo>
                    <a:pt x="177800" y="39802"/>
                    <a:pt x="137998" y="0"/>
                    <a:pt x="88900" y="0"/>
                  </a:cubicBezTo>
                  <a:close/>
                </a:path>
              </a:pathLst>
            </a:custGeom>
            <a:solidFill>
              <a:srgbClr val="96B75B"/>
            </a:solidFill>
          </p:spPr>
        </p:sp>
      </p:grpSp>
      <p:grpSp>
        <p:nvGrpSpPr>
          <p:cNvPr name="Group 7" id="7"/>
          <p:cNvGrpSpPr/>
          <p:nvPr/>
        </p:nvGrpSpPr>
        <p:grpSpPr>
          <a:xfrm rot="0">
            <a:off x="1028700" y="5143500"/>
            <a:ext cx="133350" cy="133350"/>
            <a:chOff x="0" y="0"/>
            <a:chExt cx="177800" cy="17780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177800" cy="177800"/>
            </a:xfrm>
            <a:custGeom>
              <a:avLst/>
              <a:gdLst/>
              <a:ahLst/>
              <a:cxnLst/>
              <a:rect r="r" b="b" t="t" l="l"/>
              <a:pathLst>
                <a:path h="177800" w="177800">
                  <a:moveTo>
                    <a:pt x="88900" y="0"/>
                  </a:moveTo>
                  <a:cubicBezTo>
                    <a:pt x="39802" y="0"/>
                    <a:pt x="0" y="39802"/>
                    <a:pt x="0" y="88900"/>
                  </a:cubicBezTo>
                  <a:cubicBezTo>
                    <a:pt x="0" y="137998"/>
                    <a:pt x="39802" y="177800"/>
                    <a:pt x="88900" y="177800"/>
                  </a:cubicBezTo>
                  <a:cubicBezTo>
                    <a:pt x="137998" y="177800"/>
                    <a:pt x="177800" y="137998"/>
                    <a:pt x="177800" y="88900"/>
                  </a:cubicBezTo>
                  <a:cubicBezTo>
                    <a:pt x="177800" y="39802"/>
                    <a:pt x="137998" y="0"/>
                    <a:pt x="88900" y="0"/>
                  </a:cubicBezTo>
                  <a:close/>
                </a:path>
              </a:pathLst>
            </a:custGeom>
            <a:solidFill>
              <a:srgbClr val="96B75B"/>
            </a:solidFill>
          </p:spPr>
        </p:sp>
      </p:grpSp>
      <p:grpSp>
        <p:nvGrpSpPr>
          <p:cNvPr name="Group 9" id="9"/>
          <p:cNvGrpSpPr/>
          <p:nvPr/>
        </p:nvGrpSpPr>
        <p:grpSpPr>
          <a:xfrm rot="0">
            <a:off x="1028700" y="6191250"/>
            <a:ext cx="133350" cy="133350"/>
            <a:chOff x="0" y="0"/>
            <a:chExt cx="177800" cy="177800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177800" cy="177800"/>
            </a:xfrm>
            <a:custGeom>
              <a:avLst/>
              <a:gdLst/>
              <a:ahLst/>
              <a:cxnLst/>
              <a:rect r="r" b="b" t="t" l="l"/>
              <a:pathLst>
                <a:path h="177800" w="177800">
                  <a:moveTo>
                    <a:pt x="88900" y="0"/>
                  </a:moveTo>
                  <a:cubicBezTo>
                    <a:pt x="39802" y="0"/>
                    <a:pt x="0" y="39802"/>
                    <a:pt x="0" y="88900"/>
                  </a:cubicBezTo>
                  <a:cubicBezTo>
                    <a:pt x="0" y="137998"/>
                    <a:pt x="39802" y="177800"/>
                    <a:pt x="88900" y="177800"/>
                  </a:cubicBezTo>
                  <a:cubicBezTo>
                    <a:pt x="137998" y="177800"/>
                    <a:pt x="177800" y="137998"/>
                    <a:pt x="177800" y="88900"/>
                  </a:cubicBezTo>
                  <a:cubicBezTo>
                    <a:pt x="177800" y="39802"/>
                    <a:pt x="137998" y="0"/>
                    <a:pt x="88900" y="0"/>
                  </a:cubicBezTo>
                  <a:close/>
                </a:path>
              </a:pathLst>
            </a:custGeom>
            <a:solidFill>
              <a:srgbClr val="96B75B"/>
            </a:solidFill>
          </p:spPr>
        </p:sp>
      </p:grpSp>
      <p:grpSp>
        <p:nvGrpSpPr>
          <p:cNvPr name="Group 11" id="11"/>
          <p:cNvGrpSpPr/>
          <p:nvPr/>
        </p:nvGrpSpPr>
        <p:grpSpPr>
          <a:xfrm rot="0">
            <a:off x="1028700" y="7239000"/>
            <a:ext cx="133350" cy="133350"/>
            <a:chOff x="0" y="0"/>
            <a:chExt cx="177800" cy="177800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177800" cy="177800"/>
            </a:xfrm>
            <a:custGeom>
              <a:avLst/>
              <a:gdLst/>
              <a:ahLst/>
              <a:cxnLst/>
              <a:rect r="r" b="b" t="t" l="l"/>
              <a:pathLst>
                <a:path h="177800" w="177800">
                  <a:moveTo>
                    <a:pt x="88900" y="0"/>
                  </a:moveTo>
                  <a:cubicBezTo>
                    <a:pt x="39802" y="0"/>
                    <a:pt x="0" y="39802"/>
                    <a:pt x="0" y="88900"/>
                  </a:cubicBezTo>
                  <a:cubicBezTo>
                    <a:pt x="0" y="137998"/>
                    <a:pt x="39802" y="177800"/>
                    <a:pt x="88900" y="177800"/>
                  </a:cubicBezTo>
                  <a:cubicBezTo>
                    <a:pt x="137998" y="177800"/>
                    <a:pt x="177800" y="137998"/>
                    <a:pt x="177800" y="88900"/>
                  </a:cubicBezTo>
                  <a:cubicBezTo>
                    <a:pt x="177800" y="39802"/>
                    <a:pt x="137998" y="0"/>
                    <a:pt x="88900" y="0"/>
                  </a:cubicBezTo>
                  <a:close/>
                </a:path>
              </a:pathLst>
            </a:custGeom>
            <a:solidFill>
              <a:srgbClr val="96B75B"/>
            </a:solidFill>
          </p:spPr>
        </p:sp>
      </p:grpSp>
      <p:grpSp>
        <p:nvGrpSpPr>
          <p:cNvPr name="Group 13" id="13"/>
          <p:cNvGrpSpPr/>
          <p:nvPr/>
        </p:nvGrpSpPr>
        <p:grpSpPr>
          <a:xfrm rot="0">
            <a:off x="1028700" y="8286750"/>
            <a:ext cx="133350" cy="133350"/>
            <a:chOff x="0" y="0"/>
            <a:chExt cx="177800" cy="177800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177800" cy="177800"/>
            </a:xfrm>
            <a:custGeom>
              <a:avLst/>
              <a:gdLst/>
              <a:ahLst/>
              <a:cxnLst/>
              <a:rect r="r" b="b" t="t" l="l"/>
              <a:pathLst>
                <a:path h="177800" w="177800">
                  <a:moveTo>
                    <a:pt x="88900" y="0"/>
                  </a:moveTo>
                  <a:cubicBezTo>
                    <a:pt x="39802" y="0"/>
                    <a:pt x="0" y="39802"/>
                    <a:pt x="0" y="88900"/>
                  </a:cubicBezTo>
                  <a:cubicBezTo>
                    <a:pt x="0" y="137998"/>
                    <a:pt x="39802" y="177800"/>
                    <a:pt x="88900" y="177800"/>
                  </a:cubicBezTo>
                  <a:cubicBezTo>
                    <a:pt x="137998" y="177800"/>
                    <a:pt x="177800" y="137998"/>
                    <a:pt x="177800" y="88900"/>
                  </a:cubicBezTo>
                  <a:cubicBezTo>
                    <a:pt x="177800" y="39802"/>
                    <a:pt x="137998" y="0"/>
                    <a:pt x="88900" y="0"/>
                  </a:cubicBezTo>
                  <a:close/>
                </a:path>
              </a:pathLst>
            </a:custGeom>
            <a:solidFill>
              <a:srgbClr val="96B75B"/>
            </a:solidFill>
          </p:spPr>
        </p:sp>
      </p:grpSp>
      <p:grpSp>
        <p:nvGrpSpPr>
          <p:cNvPr name="Group 15" id="15"/>
          <p:cNvGrpSpPr/>
          <p:nvPr/>
        </p:nvGrpSpPr>
        <p:grpSpPr>
          <a:xfrm rot="0">
            <a:off x="857250" y="3714750"/>
            <a:ext cx="15611406" cy="5429250"/>
            <a:chOff x="0" y="0"/>
            <a:chExt cx="20815208" cy="7239000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20815209" cy="7239000"/>
            </a:xfrm>
            <a:custGeom>
              <a:avLst/>
              <a:gdLst/>
              <a:ahLst/>
              <a:cxnLst/>
              <a:rect r="r" b="b" t="t" l="l"/>
              <a:pathLst>
                <a:path h="7239000" w="20815209">
                  <a:moveTo>
                    <a:pt x="1441053" y="0"/>
                  </a:moveTo>
                  <a:lnTo>
                    <a:pt x="19374155" y="0"/>
                  </a:lnTo>
                  <a:cubicBezTo>
                    <a:pt x="20170026" y="0"/>
                    <a:pt x="20815209" y="324101"/>
                    <a:pt x="20815209" y="723900"/>
                  </a:cubicBezTo>
                  <a:lnTo>
                    <a:pt x="20815209" y="6515100"/>
                  </a:lnTo>
                  <a:cubicBezTo>
                    <a:pt x="20815209" y="6914899"/>
                    <a:pt x="20170026" y="7239000"/>
                    <a:pt x="19374155" y="7239000"/>
                  </a:cubicBezTo>
                  <a:lnTo>
                    <a:pt x="1441053" y="7239000"/>
                  </a:lnTo>
                  <a:cubicBezTo>
                    <a:pt x="645181" y="7239000"/>
                    <a:pt x="0" y="6914899"/>
                    <a:pt x="0" y="6515100"/>
                  </a:cubicBezTo>
                  <a:lnTo>
                    <a:pt x="0" y="723900"/>
                  </a:lnTo>
                  <a:cubicBezTo>
                    <a:pt x="0" y="324101"/>
                    <a:pt x="645181" y="0"/>
                    <a:pt x="1441053" y="0"/>
                  </a:cubicBezTo>
                  <a:close/>
                </a:path>
              </a:pathLst>
            </a:custGeom>
            <a:solidFill>
              <a:srgbClr val="FFFFFF">
                <a:alpha val="80000"/>
              </a:srgbClr>
            </a:solidFill>
          </p:spPr>
        </p:sp>
      </p:grpSp>
      <p:sp>
        <p:nvSpPr>
          <p:cNvPr name="Freeform 17" id="17"/>
          <p:cNvSpPr/>
          <p:nvPr/>
        </p:nvSpPr>
        <p:spPr>
          <a:xfrm flipH="false" flipV="false" rot="0">
            <a:off x="8754567" y="-1167027"/>
            <a:ext cx="9356080" cy="11918573"/>
          </a:xfrm>
          <a:custGeom>
            <a:avLst/>
            <a:gdLst/>
            <a:ahLst/>
            <a:cxnLst/>
            <a:rect r="r" b="b" t="t" l="l"/>
            <a:pathLst>
              <a:path h="11918573" w="9356080">
                <a:moveTo>
                  <a:pt x="0" y="0"/>
                </a:moveTo>
                <a:lnTo>
                  <a:pt x="9356080" y="0"/>
                </a:lnTo>
                <a:lnTo>
                  <a:pt x="9356080" y="11918573"/>
                </a:lnTo>
                <a:lnTo>
                  <a:pt x="0" y="1191857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14000"/>
            </a:blip>
            <a:stretch>
              <a:fillRect l="0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0">
            <a:off x="14157969" y="577365"/>
            <a:ext cx="2310687" cy="2392212"/>
          </a:xfrm>
          <a:custGeom>
            <a:avLst/>
            <a:gdLst/>
            <a:ahLst/>
            <a:cxnLst/>
            <a:rect r="r" b="b" t="t" l="l"/>
            <a:pathLst>
              <a:path h="2392212" w="2310687">
                <a:moveTo>
                  <a:pt x="0" y="0"/>
                </a:moveTo>
                <a:lnTo>
                  <a:pt x="2310687" y="0"/>
                </a:lnTo>
                <a:lnTo>
                  <a:pt x="2310687" y="2392212"/>
                </a:lnTo>
                <a:lnTo>
                  <a:pt x="0" y="239221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764" t="0" r="-1764" b="0"/>
            </a:stretch>
          </a:blipFill>
        </p:spPr>
      </p:sp>
      <p:sp>
        <p:nvSpPr>
          <p:cNvPr name="Freeform 19" id="19"/>
          <p:cNvSpPr/>
          <p:nvPr/>
        </p:nvSpPr>
        <p:spPr>
          <a:xfrm flipH="false" flipV="false" rot="0">
            <a:off x="11530800" y="4995545"/>
            <a:ext cx="3998467" cy="2653982"/>
          </a:xfrm>
          <a:custGeom>
            <a:avLst/>
            <a:gdLst/>
            <a:ahLst/>
            <a:cxnLst/>
            <a:rect r="r" b="b" t="t" l="l"/>
            <a:pathLst>
              <a:path h="2653982" w="3998467">
                <a:moveTo>
                  <a:pt x="0" y="0"/>
                </a:moveTo>
                <a:lnTo>
                  <a:pt x="3998467" y="0"/>
                </a:lnTo>
                <a:lnTo>
                  <a:pt x="3998467" y="2653982"/>
                </a:lnTo>
                <a:lnTo>
                  <a:pt x="0" y="265398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70000"/>
            </a:blip>
            <a:stretch>
              <a:fillRect l="0" t="0" r="0" b="0"/>
            </a:stretch>
          </a:blipFill>
        </p:spPr>
      </p:sp>
      <p:sp>
        <p:nvSpPr>
          <p:cNvPr name="TextBox 20" id="20"/>
          <p:cNvSpPr txBox="true"/>
          <p:nvPr/>
        </p:nvSpPr>
        <p:spPr>
          <a:xfrm rot="0">
            <a:off x="1028700" y="1750377"/>
            <a:ext cx="11658600" cy="10382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6600"/>
              </a:lnSpc>
              <a:spcBef>
                <a:spcPct val="0"/>
              </a:spcBef>
            </a:pPr>
            <a:r>
              <a:rPr lang="en-US" b="true" sz="6000" strike="noStrike" u="none">
                <a:solidFill>
                  <a:srgbClr val="103E37"/>
                </a:solidFill>
                <a:latin typeface="Agrandir Bold"/>
                <a:ea typeface="Agrandir Bold"/>
                <a:cs typeface="Agrandir Bold"/>
                <a:sym typeface="Agrandir Bold"/>
              </a:rPr>
              <a:t>What Stress Impairs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971550" y="2921952"/>
            <a:ext cx="11334750" cy="9931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4199"/>
              </a:lnSpc>
              <a:spcBef>
                <a:spcPct val="0"/>
              </a:spcBef>
            </a:pPr>
            <a:r>
              <a:rPr lang="en-US" b="true" sz="2999" strike="noStrike" u="none">
                <a:solidFill>
                  <a:srgbClr val="96B75B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Under stress, the brain deprioritizes higher-order thinking.</a:t>
            </a:r>
          </a:p>
          <a:p>
            <a:pPr algn="l" marL="0" indent="0" lvl="0">
              <a:lnSpc>
                <a:spcPts val="3919"/>
              </a:lnSpc>
              <a:spcBef>
                <a:spcPct val="0"/>
              </a:spcBef>
            </a:pPr>
          </a:p>
        </p:txBody>
      </p:sp>
      <p:sp>
        <p:nvSpPr>
          <p:cNvPr name="TextBox 22" id="22"/>
          <p:cNvSpPr txBox="true"/>
          <p:nvPr/>
        </p:nvSpPr>
        <p:spPr>
          <a:xfrm rot="0">
            <a:off x="1371600" y="4043363"/>
            <a:ext cx="6667500" cy="3524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2879"/>
              </a:lnSpc>
              <a:spcBef>
                <a:spcPct val="0"/>
              </a:spcBef>
            </a:pPr>
            <a:r>
              <a:rPr lang="en-US" b="true" sz="2399" strike="noStrike" u="none">
                <a:solidFill>
                  <a:srgbClr val="103E37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Flexible Thinking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1371600" y="4317365"/>
            <a:ext cx="6667500" cy="3397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2799"/>
              </a:lnSpc>
              <a:spcBef>
                <a:spcPct val="0"/>
              </a:spcBef>
            </a:pPr>
            <a:r>
              <a:rPr lang="en-US" sz="1999" strike="noStrike" u="none">
                <a:solidFill>
                  <a:srgbClr val="33565A"/>
                </a:solidFill>
                <a:latin typeface="Open Sans 1"/>
                <a:ea typeface="Open Sans 1"/>
                <a:cs typeface="Open Sans 1"/>
                <a:sym typeface="Open Sans 1"/>
              </a:rPr>
              <a:t>Harder to see alternatives or shift perspective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1371600" y="5091113"/>
            <a:ext cx="6667500" cy="3524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2879"/>
              </a:lnSpc>
              <a:spcBef>
                <a:spcPct val="0"/>
              </a:spcBef>
            </a:pPr>
            <a:r>
              <a:rPr lang="en-US" b="true" sz="2399" strike="noStrike" u="none">
                <a:solidFill>
                  <a:srgbClr val="103E37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Working Memory</a:t>
            </a:r>
          </a:p>
        </p:txBody>
      </p:sp>
      <p:sp>
        <p:nvSpPr>
          <p:cNvPr name="TextBox 25" id="25"/>
          <p:cNvSpPr txBox="true"/>
          <p:nvPr/>
        </p:nvSpPr>
        <p:spPr>
          <a:xfrm rot="0">
            <a:off x="1371600" y="5365115"/>
            <a:ext cx="6667500" cy="3397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2799"/>
              </a:lnSpc>
              <a:spcBef>
                <a:spcPct val="0"/>
              </a:spcBef>
            </a:pPr>
            <a:r>
              <a:rPr lang="en-US" sz="1999" strike="noStrike" u="none">
                <a:solidFill>
                  <a:srgbClr val="33565A"/>
                </a:solidFill>
                <a:latin typeface="Open Sans 1"/>
                <a:ea typeface="Open Sans 1"/>
                <a:cs typeface="Open Sans 1"/>
                <a:sym typeface="Open Sans 1"/>
              </a:rPr>
              <a:t>Harder to hold multiple pieces of information at once</a:t>
            </a:r>
          </a:p>
        </p:txBody>
      </p:sp>
      <p:sp>
        <p:nvSpPr>
          <p:cNvPr name="TextBox 26" id="26"/>
          <p:cNvSpPr txBox="true"/>
          <p:nvPr/>
        </p:nvSpPr>
        <p:spPr>
          <a:xfrm rot="0">
            <a:off x="1371600" y="6076950"/>
            <a:ext cx="6667500" cy="3524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2879"/>
              </a:lnSpc>
              <a:spcBef>
                <a:spcPct val="0"/>
              </a:spcBef>
            </a:pPr>
            <a:r>
              <a:rPr lang="en-US" b="true" sz="2399" strike="noStrike" u="none">
                <a:solidFill>
                  <a:srgbClr val="103E37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Impulse Control</a:t>
            </a:r>
          </a:p>
        </p:txBody>
      </p:sp>
      <p:sp>
        <p:nvSpPr>
          <p:cNvPr name="TextBox 27" id="27"/>
          <p:cNvSpPr txBox="true"/>
          <p:nvPr/>
        </p:nvSpPr>
        <p:spPr>
          <a:xfrm rot="0">
            <a:off x="1371600" y="6412865"/>
            <a:ext cx="6667500" cy="3397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2799"/>
              </a:lnSpc>
              <a:spcBef>
                <a:spcPct val="0"/>
              </a:spcBef>
            </a:pPr>
            <a:r>
              <a:rPr lang="en-US" sz="1999" strike="noStrike" u="none">
                <a:solidFill>
                  <a:srgbClr val="33565A"/>
                </a:solidFill>
                <a:latin typeface="Open Sans 1"/>
                <a:ea typeface="Open Sans 1"/>
                <a:cs typeface="Open Sans 1"/>
                <a:sym typeface="Open Sans 1"/>
              </a:rPr>
              <a:t>Quicker to react, slower to pause</a:t>
            </a:r>
          </a:p>
        </p:txBody>
      </p:sp>
      <p:sp>
        <p:nvSpPr>
          <p:cNvPr name="TextBox 28" id="28"/>
          <p:cNvSpPr txBox="true"/>
          <p:nvPr/>
        </p:nvSpPr>
        <p:spPr>
          <a:xfrm rot="0">
            <a:off x="1371600" y="7186613"/>
            <a:ext cx="6667500" cy="3524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2879"/>
              </a:lnSpc>
              <a:spcBef>
                <a:spcPct val="0"/>
              </a:spcBef>
            </a:pPr>
            <a:r>
              <a:rPr lang="en-US" b="true" sz="2399" strike="noStrike" u="none">
                <a:solidFill>
                  <a:srgbClr val="103E37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Future Planning</a:t>
            </a:r>
          </a:p>
        </p:txBody>
      </p:sp>
      <p:sp>
        <p:nvSpPr>
          <p:cNvPr name="TextBox 29" id="29"/>
          <p:cNvSpPr txBox="true"/>
          <p:nvPr/>
        </p:nvSpPr>
        <p:spPr>
          <a:xfrm rot="0">
            <a:off x="1371600" y="7460615"/>
            <a:ext cx="6667500" cy="3397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2799"/>
              </a:lnSpc>
              <a:spcBef>
                <a:spcPct val="0"/>
              </a:spcBef>
            </a:pPr>
            <a:r>
              <a:rPr lang="en-US" sz="1999" strike="noStrike" u="none">
                <a:solidFill>
                  <a:srgbClr val="33565A"/>
                </a:solidFill>
                <a:latin typeface="Open Sans 1"/>
                <a:ea typeface="Open Sans 1"/>
                <a:cs typeface="Open Sans 1"/>
                <a:sym typeface="Open Sans 1"/>
              </a:rPr>
              <a:t>Focus narrows to the immediate moment</a:t>
            </a:r>
          </a:p>
        </p:txBody>
      </p:sp>
      <p:sp>
        <p:nvSpPr>
          <p:cNvPr name="TextBox 30" id="30"/>
          <p:cNvSpPr txBox="true"/>
          <p:nvPr/>
        </p:nvSpPr>
        <p:spPr>
          <a:xfrm rot="0">
            <a:off x="1371600" y="8234363"/>
            <a:ext cx="6667500" cy="3524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2879"/>
              </a:lnSpc>
              <a:spcBef>
                <a:spcPct val="0"/>
              </a:spcBef>
            </a:pPr>
            <a:r>
              <a:rPr lang="en-US" b="true" sz="2399" strike="noStrike" u="none">
                <a:solidFill>
                  <a:srgbClr val="103E37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Emotional Regulation</a:t>
            </a:r>
          </a:p>
        </p:txBody>
      </p:sp>
      <p:sp>
        <p:nvSpPr>
          <p:cNvPr name="TextBox 31" id="31"/>
          <p:cNvSpPr txBox="true"/>
          <p:nvPr/>
        </p:nvSpPr>
        <p:spPr>
          <a:xfrm rot="0">
            <a:off x="1371600" y="8508365"/>
            <a:ext cx="6667500" cy="3397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2799"/>
              </a:lnSpc>
              <a:spcBef>
                <a:spcPct val="0"/>
              </a:spcBef>
            </a:pPr>
            <a:r>
              <a:rPr lang="en-US" sz="1999" strike="noStrike" u="none">
                <a:solidFill>
                  <a:srgbClr val="33565A"/>
                </a:solidFill>
                <a:latin typeface="Open Sans 1"/>
                <a:ea typeface="Open Sans 1"/>
                <a:cs typeface="Open Sans 1"/>
                <a:sym typeface="Open Sans 1"/>
              </a:rPr>
              <a:t>Feelings intensify and become harder to manage</a:t>
            </a:r>
          </a:p>
        </p:txBody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13666" r="0" b="-13666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381000" y="381000"/>
            <a:ext cx="17526000" cy="9525000"/>
            <a:chOff x="0" y="0"/>
            <a:chExt cx="23368000" cy="127000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23368000" cy="12700000"/>
            </a:xfrm>
            <a:custGeom>
              <a:avLst/>
              <a:gdLst/>
              <a:ahLst/>
              <a:cxnLst/>
              <a:rect r="r" b="b" t="t" l="l"/>
              <a:pathLst>
                <a:path h="12700000" w="23368000">
                  <a:moveTo>
                    <a:pt x="1270000" y="0"/>
                  </a:moveTo>
                  <a:lnTo>
                    <a:pt x="22098000" y="0"/>
                  </a:lnTo>
                  <a:cubicBezTo>
                    <a:pt x="22799402" y="0"/>
                    <a:pt x="23368000" y="568598"/>
                    <a:pt x="23368000" y="1270000"/>
                  </a:cubicBezTo>
                  <a:lnTo>
                    <a:pt x="23368000" y="11430000"/>
                  </a:lnTo>
                  <a:cubicBezTo>
                    <a:pt x="23368000" y="12131401"/>
                    <a:pt x="22799402" y="12700000"/>
                    <a:pt x="22098000" y="12700000"/>
                  </a:cubicBezTo>
                  <a:lnTo>
                    <a:pt x="1270000" y="12700000"/>
                  </a:lnTo>
                  <a:cubicBezTo>
                    <a:pt x="568598" y="12700000"/>
                    <a:pt x="0" y="12131401"/>
                    <a:pt x="0" y="11430000"/>
                  </a:cubicBezTo>
                  <a:lnTo>
                    <a:pt x="0" y="1270000"/>
                  </a:lnTo>
                  <a:cubicBezTo>
                    <a:pt x="0" y="568598"/>
                    <a:pt x="568598" y="0"/>
                    <a:pt x="1270000" y="0"/>
                  </a:cubicBezTo>
                  <a:close/>
                </a:path>
              </a:pathLst>
            </a:custGeom>
            <a:solidFill>
              <a:srgbClr val="FFFFFF"/>
            </a:solidFill>
            <a:ln w="28575" cap="sq">
              <a:solidFill>
                <a:srgbClr val="33565A"/>
              </a:solidFill>
              <a:prstDash val="solid"/>
              <a:miter/>
            </a:ln>
          </p:spPr>
        </p:sp>
      </p:grpSp>
      <p:sp>
        <p:nvSpPr>
          <p:cNvPr name="Freeform 5" id="5"/>
          <p:cNvSpPr/>
          <p:nvPr/>
        </p:nvSpPr>
        <p:spPr>
          <a:xfrm flipH="false" flipV="false" rot="0">
            <a:off x="1941067" y="5558927"/>
            <a:ext cx="3699954" cy="3130730"/>
          </a:xfrm>
          <a:custGeom>
            <a:avLst/>
            <a:gdLst/>
            <a:ahLst/>
            <a:cxnLst/>
            <a:rect r="r" b="b" t="t" l="l"/>
            <a:pathLst>
              <a:path h="3130730" w="3699954">
                <a:moveTo>
                  <a:pt x="0" y="0"/>
                </a:moveTo>
                <a:lnTo>
                  <a:pt x="3699954" y="0"/>
                </a:lnTo>
                <a:lnTo>
                  <a:pt x="3699954" y="3130730"/>
                </a:lnTo>
                <a:lnTo>
                  <a:pt x="0" y="313073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457" t="-2576" r="-2457" b="-2576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-863754">
            <a:off x="11477359" y="141958"/>
            <a:ext cx="8795254" cy="11204145"/>
          </a:xfrm>
          <a:custGeom>
            <a:avLst/>
            <a:gdLst/>
            <a:ahLst/>
            <a:cxnLst/>
            <a:rect r="r" b="b" t="t" l="l"/>
            <a:pathLst>
              <a:path h="11204145" w="8795254">
                <a:moveTo>
                  <a:pt x="0" y="0"/>
                </a:moveTo>
                <a:lnTo>
                  <a:pt x="8795254" y="0"/>
                </a:lnTo>
                <a:lnTo>
                  <a:pt x="8795254" y="11204145"/>
                </a:lnTo>
                <a:lnTo>
                  <a:pt x="0" y="1120414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32999"/>
            </a:blip>
            <a:stretch>
              <a:fillRect l="0" t="0" r="0" b="0"/>
            </a:stretch>
          </a:blipFill>
        </p:spPr>
      </p:sp>
      <p:grpSp>
        <p:nvGrpSpPr>
          <p:cNvPr name="Group 7" id="7"/>
          <p:cNvGrpSpPr/>
          <p:nvPr/>
        </p:nvGrpSpPr>
        <p:grpSpPr>
          <a:xfrm rot="0">
            <a:off x="6872976" y="4696464"/>
            <a:ext cx="10386324" cy="4561836"/>
            <a:chOff x="0" y="0"/>
            <a:chExt cx="13848432" cy="6082448"/>
          </a:xfrm>
        </p:grpSpPr>
        <p:grpSp>
          <p:nvGrpSpPr>
            <p:cNvPr name="Group 8" id="8"/>
            <p:cNvGrpSpPr/>
            <p:nvPr/>
          </p:nvGrpSpPr>
          <p:grpSpPr>
            <a:xfrm rot="0">
              <a:off x="0" y="0"/>
              <a:ext cx="13848432" cy="1086152"/>
              <a:chOff x="0" y="0"/>
              <a:chExt cx="12954000" cy="1016000"/>
            </a:xfrm>
          </p:grpSpPr>
          <p:sp>
            <p:nvSpPr>
              <p:cNvPr name="Freeform 9" id="9"/>
              <p:cNvSpPr/>
              <p:nvPr/>
            </p:nvSpPr>
            <p:spPr>
              <a:xfrm flipH="false" flipV="false" rot="0">
                <a:off x="0" y="0"/>
                <a:ext cx="12954000" cy="1016000"/>
              </a:xfrm>
              <a:custGeom>
                <a:avLst/>
                <a:gdLst/>
                <a:ahLst/>
                <a:cxnLst/>
                <a:rect r="r" b="b" t="t" l="l"/>
                <a:pathLst>
                  <a:path h="1016000" w="12954000">
                    <a:moveTo>
                      <a:pt x="101600" y="0"/>
                    </a:moveTo>
                    <a:lnTo>
                      <a:pt x="12852400" y="0"/>
                    </a:lnTo>
                    <a:cubicBezTo>
                      <a:pt x="12908512" y="0"/>
                      <a:pt x="12954000" y="45488"/>
                      <a:pt x="12954000" y="101600"/>
                    </a:cubicBezTo>
                    <a:lnTo>
                      <a:pt x="12954000" y="914400"/>
                    </a:lnTo>
                    <a:cubicBezTo>
                      <a:pt x="12954000" y="970512"/>
                      <a:pt x="12908512" y="1016000"/>
                      <a:pt x="12852400" y="1016000"/>
                    </a:cubicBezTo>
                    <a:lnTo>
                      <a:pt x="101600" y="1016000"/>
                    </a:lnTo>
                    <a:cubicBezTo>
                      <a:pt x="45488" y="1016000"/>
                      <a:pt x="0" y="970512"/>
                      <a:pt x="0" y="914400"/>
                    </a:cubicBezTo>
                    <a:lnTo>
                      <a:pt x="0" y="101600"/>
                    </a:lnTo>
                    <a:cubicBezTo>
                      <a:pt x="0" y="45488"/>
                      <a:pt x="45488" y="0"/>
                      <a:pt x="1016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9050" cap="sq">
                <a:solidFill>
                  <a:srgbClr val="96B75B"/>
                </a:solidFill>
                <a:prstDash val="solid"/>
                <a:miter/>
              </a:ln>
            </p:spPr>
          </p:sp>
        </p:grpSp>
        <p:sp>
          <p:nvSpPr>
            <p:cNvPr name="TextBox 10" id="10"/>
            <p:cNvSpPr txBox="true"/>
            <p:nvPr/>
          </p:nvSpPr>
          <p:spPr>
            <a:xfrm rot="0">
              <a:off x="271538" y="263222"/>
              <a:ext cx="13305356" cy="46449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2501"/>
                </a:lnSpc>
                <a:spcBef>
                  <a:spcPct val="0"/>
                </a:spcBef>
              </a:pPr>
              <a:r>
                <a:rPr lang="en-US" b="true" sz="1924" strike="noStrike" u="none">
                  <a:solidFill>
                    <a:srgbClr val="33565A"/>
                  </a:solidFill>
                  <a:latin typeface="Agrandir Bold"/>
                  <a:ea typeface="Agrandir Bold"/>
                  <a:cs typeface="Agrandir Bold"/>
                  <a:sym typeface="Agrandir Bold"/>
                </a:rPr>
                <a:t>A.</a:t>
              </a:r>
              <a:r>
                <a:rPr lang="en-US" sz="1924" strike="noStrike" u="none">
                  <a:solidFill>
                    <a:srgbClr val="33565A"/>
                  </a:solidFill>
                  <a:latin typeface="Agrandir"/>
                  <a:ea typeface="Agrandir"/>
                  <a:cs typeface="Agrandir"/>
                  <a:sym typeface="Agrandir"/>
                </a:rPr>
                <a:t>  Purchase the brat for yourself, and then inquire about what else they would like.</a:t>
              </a:r>
            </a:p>
          </p:txBody>
        </p:sp>
        <p:grpSp>
          <p:nvGrpSpPr>
            <p:cNvPr name="Group 11" id="11"/>
            <p:cNvGrpSpPr/>
            <p:nvPr/>
          </p:nvGrpSpPr>
          <p:grpSpPr>
            <a:xfrm rot="0">
              <a:off x="0" y="1249074"/>
              <a:ext cx="13848432" cy="1086152"/>
              <a:chOff x="0" y="0"/>
              <a:chExt cx="12954000" cy="1016000"/>
            </a:xfrm>
          </p:grpSpPr>
          <p:sp>
            <p:nvSpPr>
              <p:cNvPr name="Freeform 12" id="12"/>
              <p:cNvSpPr/>
              <p:nvPr/>
            </p:nvSpPr>
            <p:spPr>
              <a:xfrm flipH="false" flipV="false" rot="0">
                <a:off x="0" y="0"/>
                <a:ext cx="12954000" cy="1016000"/>
              </a:xfrm>
              <a:custGeom>
                <a:avLst/>
                <a:gdLst/>
                <a:ahLst/>
                <a:cxnLst/>
                <a:rect r="r" b="b" t="t" l="l"/>
                <a:pathLst>
                  <a:path h="1016000" w="12954000">
                    <a:moveTo>
                      <a:pt x="101600" y="0"/>
                    </a:moveTo>
                    <a:lnTo>
                      <a:pt x="12852400" y="0"/>
                    </a:lnTo>
                    <a:cubicBezTo>
                      <a:pt x="12908512" y="0"/>
                      <a:pt x="12954000" y="45488"/>
                      <a:pt x="12954000" y="101600"/>
                    </a:cubicBezTo>
                    <a:lnTo>
                      <a:pt x="12954000" y="914400"/>
                    </a:lnTo>
                    <a:cubicBezTo>
                      <a:pt x="12954000" y="970512"/>
                      <a:pt x="12908512" y="1016000"/>
                      <a:pt x="12852400" y="1016000"/>
                    </a:cubicBezTo>
                    <a:lnTo>
                      <a:pt x="101600" y="1016000"/>
                    </a:lnTo>
                    <a:cubicBezTo>
                      <a:pt x="45488" y="1016000"/>
                      <a:pt x="0" y="970512"/>
                      <a:pt x="0" y="914400"/>
                    </a:cubicBezTo>
                    <a:lnTo>
                      <a:pt x="0" y="101600"/>
                    </a:lnTo>
                    <a:cubicBezTo>
                      <a:pt x="0" y="45488"/>
                      <a:pt x="45488" y="0"/>
                      <a:pt x="1016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9050" cap="sq">
                <a:solidFill>
                  <a:srgbClr val="96B75B"/>
                </a:solidFill>
                <a:prstDash val="solid"/>
                <a:miter/>
              </a:ln>
            </p:spPr>
          </p:sp>
        </p:grpSp>
        <p:sp>
          <p:nvSpPr>
            <p:cNvPr name="TextBox 13" id="13"/>
            <p:cNvSpPr txBox="true"/>
            <p:nvPr/>
          </p:nvSpPr>
          <p:spPr>
            <a:xfrm rot="0">
              <a:off x="271538" y="1512297"/>
              <a:ext cx="13305356" cy="46449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2501"/>
                </a:lnSpc>
                <a:spcBef>
                  <a:spcPct val="0"/>
                </a:spcBef>
              </a:pPr>
              <a:r>
                <a:rPr lang="en-US" b="true" sz="1924" strike="noStrike" u="none">
                  <a:solidFill>
                    <a:srgbClr val="33565A"/>
                  </a:solidFill>
                  <a:latin typeface="Agrandir Bold"/>
                  <a:ea typeface="Agrandir Bold"/>
                  <a:cs typeface="Agrandir Bold"/>
                  <a:sym typeface="Agrandir Bold"/>
                </a:rPr>
                <a:t>B.</a:t>
              </a:r>
              <a:r>
                <a:rPr lang="en-US" sz="1924" strike="noStrike" u="none">
                  <a:solidFill>
                    <a:srgbClr val="33565A"/>
                  </a:solidFill>
                  <a:latin typeface="Agrandir"/>
                  <a:ea typeface="Agrandir"/>
                  <a:cs typeface="Agrandir"/>
                  <a:sym typeface="Agrandir"/>
                </a:rPr>
                <a:t>  Let them have it because they were fun and you want to be nice.</a:t>
              </a:r>
            </a:p>
          </p:txBody>
        </p:sp>
        <p:grpSp>
          <p:nvGrpSpPr>
            <p:cNvPr name="Group 14" id="14"/>
            <p:cNvGrpSpPr/>
            <p:nvPr/>
          </p:nvGrpSpPr>
          <p:grpSpPr>
            <a:xfrm rot="0">
              <a:off x="0" y="2498148"/>
              <a:ext cx="13848432" cy="1086152"/>
              <a:chOff x="0" y="0"/>
              <a:chExt cx="12954000" cy="1016000"/>
            </a:xfrm>
          </p:grpSpPr>
          <p:sp>
            <p:nvSpPr>
              <p:cNvPr name="Freeform 15" id="15"/>
              <p:cNvSpPr/>
              <p:nvPr/>
            </p:nvSpPr>
            <p:spPr>
              <a:xfrm flipH="false" flipV="false" rot="0">
                <a:off x="0" y="0"/>
                <a:ext cx="12954000" cy="1016000"/>
              </a:xfrm>
              <a:custGeom>
                <a:avLst/>
                <a:gdLst/>
                <a:ahLst/>
                <a:cxnLst/>
                <a:rect r="r" b="b" t="t" l="l"/>
                <a:pathLst>
                  <a:path h="1016000" w="12954000">
                    <a:moveTo>
                      <a:pt x="101600" y="0"/>
                    </a:moveTo>
                    <a:lnTo>
                      <a:pt x="12852400" y="0"/>
                    </a:lnTo>
                    <a:cubicBezTo>
                      <a:pt x="12908512" y="0"/>
                      <a:pt x="12954000" y="45488"/>
                      <a:pt x="12954000" y="101600"/>
                    </a:cubicBezTo>
                    <a:lnTo>
                      <a:pt x="12954000" y="914400"/>
                    </a:lnTo>
                    <a:cubicBezTo>
                      <a:pt x="12954000" y="970512"/>
                      <a:pt x="12908512" y="1016000"/>
                      <a:pt x="12852400" y="1016000"/>
                    </a:cubicBezTo>
                    <a:lnTo>
                      <a:pt x="101600" y="1016000"/>
                    </a:lnTo>
                    <a:cubicBezTo>
                      <a:pt x="45488" y="1016000"/>
                      <a:pt x="0" y="970512"/>
                      <a:pt x="0" y="914400"/>
                    </a:cubicBezTo>
                    <a:lnTo>
                      <a:pt x="0" y="101600"/>
                    </a:lnTo>
                    <a:cubicBezTo>
                      <a:pt x="0" y="45488"/>
                      <a:pt x="45488" y="0"/>
                      <a:pt x="1016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9050" cap="sq">
                <a:solidFill>
                  <a:srgbClr val="96B75B"/>
                </a:solidFill>
                <a:prstDash val="solid"/>
                <a:miter/>
              </a:ln>
            </p:spPr>
          </p:sp>
        </p:grpSp>
        <p:sp>
          <p:nvSpPr>
            <p:cNvPr name="TextBox 16" id="16"/>
            <p:cNvSpPr txBox="true"/>
            <p:nvPr/>
          </p:nvSpPr>
          <p:spPr>
            <a:xfrm rot="0">
              <a:off x="271538" y="2761371"/>
              <a:ext cx="13305356" cy="46449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2501"/>
                </a:lnSpc>
                <a:spcBef>
                  <a:spcPct val="0"/>
                </a:spcBef>
              </a:pPr>
              <a:r>
                <a:rPr lang="en-US" b="true" sz="1924" strike="noStrike" u="none">
                  <a:solidFill>
                    <a:srgbClr val="33565A"/>
                  </a:solidFill>
                  <a:latin typeface="Agrandir Bold"/>
                  <a:ea typeface="Agrandir Bold"/>
                  <a:cs typeface="Agrandir Bold"/>
                  <a:sym typeface="Agrandir Bold"/>
                </a:rPr>
                <a:t>C.</a:t>
              </a:r>
              <a:r>
                <a:rPr lang="en-US" sz="1924" strike="noStrike" u="none">
                  <a:solidFill>
                    <a:srgbClr val="33565A"/>
                  </a:solidFill>
                  <a:latin typeface="Agrandir"/>
                  <a:ea typeface="Agrandir"/>
                  <a:cs typeface="Agrandir"/>
                  <a:sym typeface="Agrandir"/>
                </a:rPr>
                <a:t>  Expect them to offer it to you because you entertained them all game.</a:t>
              </a:r>
            </a:p>
          </p:txBody>
        </p:sp>
        <p:grpSp>
          <p:nvGrpSpPr>
            <p:cNvPr name="Group 17" id="17"/>
            <p:cNvGrpSpPr/>
            <p:nvPr/>
          </p:nvGrpSpPr>
          <p:grpSpPr>
            <a:xfrm rot="0">
              <a:off x="0" y="3747223"/>
              <a:ext cx="13848432" cy="1086152"/>
              <a:chOff x="0" y="0"/>
              <a:chExt cx="12954000" cy="1016000"/>
            </a:xfrm>
          </p:grpSpPr>
          <p:sp>
            <p:nvSpPr>
              <p:cNvPr name="Freeform 18" id="18"/>
              <p:cNvSpPr/>
              <p:nvPr/>
            </p:nvSpPr>
            <p:spPr>
              <a:xfrm flipH="false" flipV="false" rot="0">
                <a:off x="0" y="0"/>
                <a:ext cx="12954000" cy="1016000"/>
              </a:xfrm>
              <a:custGeom>
                <a:avLst/>
                <a:gdLst/>
                <a:ahLst/>
                <a:cxnLst/>
                <a:rect r="r" b="b" t="t" l="l"/>
                <a:pathLst>
                  <a:path h="1016000" w="12954000">
                    <a:moveTo>
                      <a:pt x="101600" y="0"/>
                    </a:moveTo>
                    <a:lnTo>
                      <a:pt x="12852400" y="0"/>
                    </a:lnTo>
                    <a:cubicBezTo>
                      <a:pt x="12908512" y="0"/>
                      <a:pt x="12954000" y="45488"/>
                      <a:pt x="12954000" y="101600"/>
                    </a:cubicBezTo>
                    <a:lnTo>
                      <a:pt x="12954000" y="914400"/>
                    </a:lnTo>
                    <a:cubicBezTo>
                      <a:pt x="12954000" y="970512"/>
                      <a:pt x="12908512" y="1016000"/>
                      <a:pt x="12852400" y="1016000"/>
                    </a:cubicBezTo>
                    <a:lnTo>
                      <a:pt x="101600" y="1016000"/>
                    </a:lnTo>
                    <a:cubicBezTo>
                      <a:pt x="45488" y="1016000"/>
                      <a:pt x="0" y="970512"/>
                      <a:pt x="0" y="914400"/>
                    </a:cubicBezTo>
                    <a:lnTo>
                      <a:pt x="0" y="101600"/>
                    </a:lnTo>
                    <a:cubicBezTo>
                      <a:pt x="0" y="45488"/>
                      <a:pt x="45488" y="0"/>
                      <a:pt x="1016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9050" cap="sq">
                <a:solidFill>
                  <a:srgbClr val="96B75B"/>
                </a:solidFill>
                <a:prstDash val="solid"/>
                <a:miter/>
              </a:ln>
            </p:spPr>
          </p:sp>
        </p:grpSp>
        <p:sp>
          <p:nvSpPr>
            <p:cNvPr name="TextBox 19" id="19"/>
            <p:cNvSpPr txBox="true"/>
            <p:nvPr/>
          </p:nvSpPr>
          <p:spPr>
            <a:xfrm rot="0">
              <a:off x="271538" y="4010445"/>
              <a:ext cx="13305356" cy="46449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2501"/>
                </a:lnSpc>
                <a:spcBef>
                  <a:spcPct val="0"/>
                </a:spcBef>
              </a:pPr>
              <a:r>
                <a:rPr lang="en-US" b="true" sz="1924" strike="noStrike" u="none">
                  <a:solidFill>
                    <a:srgbClr val="33565A"/>
                  </a:solidFill>
                  <a:latin typeface="Agrandir Bold"/>
                  <a:ea typeface="Agrandir Bold"/>
                  <a:cs typeface="Agrandir Bold"/>
                  <a:sym typeface="Agrandir Bold"/>
                </a:rPr>
                <a:t>D.</a:t>
              </a:r>
              <a:r>
                <a:rPr lang="en-US" sz="1924" strike="noStrike" u="none">
                  <a:solidFill>
                    <a:srgbClr val="33565A"/>
                  </a:solidFill>
                  <a:latin typeface="Agrandir"/>
                  <a:ea typeface="Agrandir"/>
                  <a:cs typeface="Agrandir"/>
                  <a:sym typeface="Agrandir"/>
                </a:rPr>
                <a:t>  Offer to split it, even though splitting a stadium brat is questionable.</a:t>
              </a:r>
            </a:p>
          </p:txBody>
        </p:sp>
        <p:grpSp>
          <p:nvGrpSpPr>
            <p:cNvPr name="Group 20" id="20"/>
            <p:cNvGrpSpPr/>
            <p:nvPr/>
          </p:nvGrpSpPr>
          <p:grpSpPr>
            <a:xfrm rot="0">
              <a:off x="0" y="4996297"/>
              <a:ext cx="13848432" cy="1086152"/>
              <a:chOff x="0" y="0"/>
              <a:chExt cx="12954000" cy="1016000"/>
            </a:xfrm>
          </p:grpSpPr>
          <p:sp>
            <p:nvSpPr>
              <p:cNvPr name="Freeform 21" id="21"/>
              <p:cNvSpPr/>
              <p:nvPr/>
            </p:nvSpPr>
            <p:spPr>
              <a:xfrm flipH="false" flipV="false" rot="0">
                <a:off x="0" y="0"/>
                <a:ext cx="12954000" cy="1016000"/>
              </a:xfrm>
              <a:custGeom>
                <a:avLst/>
                <a:gdLst/>
                <a:ahLst/>
                <a:cxnLst/>
                <a:rect r="r" b="b" t="t" l="l"/>
                <a:pathLst>
                  <a:path h="1016000" w="12954000">
                    <a:moveTo>
                      <a:pt x="101600" y="0"/>
                    </a:moveTo>
                    <a:lnTo>
                      <a:pt x="12852400" y="0"/>
                    </a:lnTo>
                    <a:cubicBezTo>
                      <a:pt x="12908512" y="0"/>
                      <a:pt x="12954000" y="45488"/>
                      <a:pt x="12954000" y="101600"/>
                    </a:cubicBezTo>
                    <a:lnTo>
                      <a:pt x="12954000" y="914400"/>
                    </a:lnTo>
                    <a:cubicBezTo>
                      <a:pt x="12954000" y="970512"/>
                      <a:pt x="12908512" y="1016000"/>
                      <a:pt x="12852400" y="1016000"/>
                    </a:cubicBezTo>
                    <a:lnTo>
                      <a:pt x="101600" y="1016000"/>
                    </a:lnTo>
                    <a:cubicBezTo>
                      <a:pt x="45488" y="1016000"/>
                      <a:pt x="0" y="970512"/>
                      <a:pt x="0" y="914400"/>
                    </a:cubicBezTo>
                    <a:lnTo>
                      <a:pt x="0" y="101600"/>
                    </a:lnTo>
                    <a:cubicBezTo>
                      <a:pt x="0" y="45488"/>
                      <a:pt x="45488" y="0"/>
                      <a:pt x="1016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9050" cap="sq">
                <a:solidFill>
                  <a:srgbClr val="96B75B"/>
                </a:solidFill>
                <a:prstDash val="solid"/>
                <a:miter/>
              </a:ln>
            </p:spPr>
          </p:sp>
        </p:grpSp>
        <p:sp>
          <p:nvSpPr>
            <p:cNvPr name="TextBox 22" id="22"/>
            <p:cNvSpPr txBox="true"/>
            <p:nvPr/>
          </p:nvSpPr>
          <p:spPr>
            <a:xfrm rot="0">
              <a:off x="271538" y="5259519"/>
              <a:ext cx="13305356" cy="46449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2501"/>
                </a:lnSpc>
                <a:spcBef>
                  <a:spcPct val="0"/>
                </a:spcBef>
              </a:pPr>
              <a:r>
                <a:rPr lang="en-US" b="true" sz="1924" strike="noStrike" u="none">
                  <a:solidFill>
                    <a:srgbClr val="33565A"/>
                  </a:solidFill>
                  <a:latin typeface="Agrandir Bold"/>
                  <a:ea typeface="Agrandir Bold"/>
                  <a:cs typeface="Agrandir Bold"/>
                  <a:sym typeface="Agrandir Bold"/>
                </a:rPr>
                <a:t>E.</a:t>
              </a:r>
              <a:r>
                <a:rPr lang="en-US" sz="1924" strike="noStrike" u="none">
                  <a:solidFill>
                    <a:srgbClr val="33565A"/>
                  </a:solidFill>
                  <a:latin typeface="Agrandir"/>
                  <a:ea typeface="Agrandir"/>
                  <a:cs typeface="Agrandir"/>
                  <a:sym typeface="Agrandir"/>
                </a:rPr>
                <a:t>  Panic internally and order nachos you did not even want.</a:t>
              </a:r>
            </a:p>
          </p:txBody>
        </p:sp>
      </p:grpSp>
      <p:sp>
        <p:nvSpPr>
          <p:cNvPr name="TextBox 23" id="23"/>
          <p:cNvSpPr txBox="true"/>
          <p:nvPr/>
        </p:nvSpPr>
        <p:spPr>
          <a:xfrm rot="0">
            <a:off x="1238250" y="1352550"/>
            <a:ext cx="15563850" cy="9810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6000"/>
              </a:lnSpc>
              <a:spcBef>
                <a:spcPct val="0"/>
              </a:spcBef>
            </a:pPr>
            <a:r>
              <a:rPr lang="en-US" b="true" sz="6000" strike="noStrike" u="none">
                <a:solidFill>
                  <a:srgbClr val="103E37"/>
                </a:solidFill>
                <a:latin typeface="Agrandir Bold"/>
                <a:ea typeface="Agrandir Bold"/>
                <a:cs typeface="Agrandir Bold"/>
                <a:sym typeface="Agrandir Bold"/>
              </a:rPr>
              <a:t>The Brat Scenario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1340861" y="2501904"/>
            <a:ext cx="6667500" cy="21945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2880"/>
              </a:lnSpc>
              <a:spcBef>
                <a:spcPct val="0"/>
              </a:spcBef>
            </a:pPr>
            <a:r>
              <a:rPr lang="en-US" sz="1800" spc="36" strike="noStrike" u="none">
                <a:solidFill>
                  <a:srgbClr val="33565A"/>
                </a:solidFill>
                <a:latin typeface="Agrandir"/>
                <a:ea typeface="Agrandir"/>
                <a:cs typeface="Agrandir"/>
                <a:sym typeface="Agrandir"/>
              </a:rPr>
              <a:t>You're enjoying a baseball game, and the fan sitting next to you has been a joy to be around. You've shared high-fives and laughter throughout the game. You offer to buy a treat for your new friend, and you both decide on a bratwurst. However, the vendor informs you that only one brat remains.</a:t>
            </a:r>
          </a:p>
        </p:txBody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13666" r="0" b="-13666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381000" y="381000"/>
            <a:ext cx="17526000" cy="9525000"/>
            <a:chOff x="0" y="0"/>
            <a:chExt cx="23368000" cy="127000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23368000" cy="12700000"/>
            </a:xfrm>
            <a:custGeom>
              <a:avLst/>
              <a:gdLst/>
              <a:ahLst/>
              <a:cxnLst/>
              <a:rect r="r" b="b" t="t" l="l"/>
              <a:pathLst>
                <a:path h="12700000" w="23368000">
                  <a:moveTo>
                    <a:pt x="1270000" y="0"/>
                  </a:moveTo>
                  <a:lnTo>
                    <a:pt x="22098000" y="0"/>
                  </a:lnTo>
                  <a:cubicBezTo>
                    <a:pt x="22799402" y="0"/>
                    <a:pt x="23368000" y="568598"/>
                    <a:pt x="23368000" y="1270000"/>
                  </a:cubicBezTo>
                  <a:lnTo>
                    <a:pt x="23368000" y="11430000"/>
                  </a:lnTo>
                  <a:cubicBezTo>
                    <a:pt x="23368000" y="12131401"/>
                    <a:pt x="22799402" y="12700000"/>
                    <a:pt x="22098000" y="12700000"/>
                  </a:cubicBezTo>
                  <a:lnTo>
                    <a:pt x="1270000" y="12700000"/>
                  </a:lnTo>
                  <a:cubicBezTo>
                    <a:pt x="568598" y="12700000"/>
                    <a:pt x="0" y="12131401"/>
                    <a:pt x="0" y="11430000"/>
                  </a:cubicBezTo>
                  <a:lnTo>
                    <a:pt x="0" y="1270000"/>
                  </a:lnTo>
                  <a:cubicBezTo>
                    <a:pt x="0" y="568598"/>
                    <a:pt x="568598" y="0"/>
                    <a:pt x="1270000" y="0"/>
                  </a:cubicBezTo>
                  <a:close/>
                </a:path>
              </a:pathLst>
            </a:custGeom>
            <a:solidFill>
              <a:srgbClr val="FFFFFF"/>
            </a:solidFill>
            <a:ln w="28575" cap="sq">
              <a:solidFill>
                <a:srgbClr val="33565A"/>
              </a:solidFill>
              <a:prstDash val="solid"/>
              <a:miter/>
            </a:ln>
          </p:spPr>
        </p:sp>
      </p:grpSp>
      <p:sp>
        <p:nvSpPr>
          <p:cNvPr name="Freeform 5" id="5"/>
          <p:cNvSpPr/>
          <p:nvPr/>
        </p:nvSpPr>
        <p:spPr>
          <a:xfrm flipH="false" flipV="false" rot="0">
            <a:off x="381000" y="381000"/>
            <a:ext cx="17526000" cy="9525000"/>
          </a:xfrm>
          <a:custGeom>
            <a:avLst/>
            <a:gdLst/>
            <a:ahLst/>
            <a:cxnLst/>
            <a:rect r="r" b="b" t="t" l="l"/>
            <a:pathLst>
              <a:path h="9525000" w="17526000">
                <a:moveTo>
                  <a:pt x="0" y="0"/>
                </a:moveTo>
                <a:lnTo>
                  <a:pt x="17526000" y="0"/>
                </a:lnTo>
                <a:lnTo>
                  <a:pt x="17526000" y="9525000"/>
                </a:lnTo>
                <a:lnTo>
                  <a:pt x="0" y="9525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747" t="-5133" r="-3747" b="-5133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-863754">
            <a:off x="-3673452" y="-96819"/>
            <a:ext cx="8795254" cy="11204145"/>
          </a:xfrm>
          <a:custGeom>
            <a:avLst/>
            <a:gdLst/>
            <a:ahLst/>
            <a:cxnLst/>
            <a:rect r="r" b="b" t="t" l="l"/>
            <a:pathLst>
              <a:path h="11204145" w="8795254">
                <a:moveTo>
                  <a:pt x="0" y="0"/>
                </a:moveTo>
                <a:lnTo>
                  <a:pt x="8795254" y="0"/>
                </a:lnTo>
                <a:lnTo>
                  <a:pt x="8795254" y="11204145"/>
                </a:lnTo>
                <a:lnTo>
                  <a:pt x="0" y="1120414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25000"/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-4678040" y="6679248"/>
            <a:ext cx="9356080" cy="11918573"/>
          </a:xfrm>
          <a:custGeom>
            <a:avLst/>
            <a:gdLst/>
            <a:ahLst/>
            <a:cxnLst/>
            <a:rect r="r" b="b" t="t" l="l"/>
            <a:pathLst>
              <a:path h="11918573" w="9356080">
                <a:moveTo>
                  <a:pt x="0" y="0"/>
                </a:moveTo>
                <a:lnTo>
                  <a:pt x="9356080" y="0"/>
                </a:lnTo>
                <a:lnTo>
                  <a:pt x="9356080" y="11918572"/>
                </a:lnTo>
                <a:lnTo>
                  <a:pt x="0" y="1191857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19999"/>
            </a:blip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1099646" y="3879385"/>
            <a:ext cx="11430000" cy="39782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189"/>
              </a:lnSpc>
            </a:pPr>
          </a:p>
          <a:p>
            <a:pPr algn="l" marL="474979" indent="-237490" lvl="1">
              <a:lnSpc>
                <a:spcPts val="3189"/>
              </a:lnSpc>
              <a:buFont typeface="Arial"/>
              <a:buChar char="•"/>
            </a:pPr>
            <a:r>
              <a:rPr lang="en-US" sz="2199" strike="noStrike" u="none">
                <a:solidFill>
                  <a:srgbClr val="33565A"/>
                </a:solidFill>
                <a:latin typeface="Open Sans 2"/>
                <a:ea typeface="Open Sans 2"/>
                <a:cs typeface="Open Sans 2"/>
                <a:sym typeface="Open Sans 2"/>
              </a:rPr>
              <a:t>Where do you find yourself compromising?</a:t>
            </a:r>
          </a:p>
          <a:p>
            <a:pPr algn="l" marL="474979" indent="-237490" lvl="1">
              <a:lnSpc>
                <a:spcPts val="3189"/>
              </a:lnSpc>
              <a:buFont typeface="Arial"/>
              <a:buChar char="•"/>
            </a:pPr>
            <a:r>
              <a:rPr lang="en-US" sz="2199" strike="noStrike" u="none">
                <a:solidFill>
                  <a:srgbClr val="33565A"/>
                </a:solidFill>
                <a:latin typeface="Open Sans 2"/>
                <a:ea typeface="Open Sans 2"/>
                <a:cs typeface="Open Sans 2"/>
                <a:sym typeface="Open Sans 2"/>
              </a:rPr>
              <a:t>Giving in - even when you don’t want to?</a:t>
            </a:r>
          </a:p>
          <a:p>
            <a:pPr algn="l" marL="474979" indent="-237490" lvl="1">
              <a:lnSpc>
                <a:spcPts val="3189"/>
              </a:lnSpc>
              <a:buFont typeface="Arial"/>
              <a:buChar char="•"/>
            </a:pPr>
            <a:r>
              <a:rPr lang="en-US" sz="2199" strike="noStrike" u="none">
                <a:solidFill>
                  <a:srgbClr val="33565A"/>
                </a:solidFill>
                <a:latin typeface="Open Sans 2"/>
                <a:ea typeface="Open Sans 2"/>
                <a:cs typeface="Open Sans 2"/>
                <a:sym typeface="Open Sans 2"/>
              </a:rPr>
              <a:t>Unable to take what you actually need?</a:t>
            </a:r>
          </a:p>
          <a:p>
            <a:pPr algn="l" marL="474979" indent="-237490" lvl="1">
              <a:lnSpc>
                <a:spcPts val="3189"/>
              </a:lnSpc>
              <a:buFont typeface="Arial"/>
              <a:buChar char="•"/>
            </a:pPr>
            <a:r>
              <a:rPr lang="en-US" sz="2199" strike="noStrike" u="none">
                <a:solidFill>
                  <a:srgbClr val="33565A"/>
                </a:solidFill>
                <a:latin typeface="Open Sans 2"/>
                <a:ea typeface="Open Sans 2"/>
                <a:cs typeface="Open Sans 2"/>
                <a:sym typeface="Open Sans 2"/>
              </a:rPr>
              <a:t>Filling your plate with things that aren’t yours to carry?</a:t>
            </a:r>
          </a:p>
          <a:p>
            <a:pPr algn="l" marL="474979" indent="-237490" lvl="1">
              <a:lnSpc>
                <a:spcPts val="3189"/>
              </a:lnSpc>
              <a:buFont typeface="Arial"/>
              <a:buChar char="•"/>
            </a:pPr>
            <a:r>
              <a:rPr lang="en-US" sz="2199" strike="noStrike" u="none">
                <a:solidFill>
                  <a:srgbClr val="33565A"/>
                </a:solidFill>
                <a:latin typeface="Open Sans 2"/>
                <a:ea typeface="Open Sans 2"/>
                <a:cs typeface="Open Sans 2"/>
                <a:sym typeface="Open Sans 2"/>
              </a:rPr>
              <a:t>Keeping the peace instead of keeping your time?</a:t>
            </a:r>
          </a:p>
          <a:p>
            <a:pPr algn="l" marL="0" indent="0" lvl="0">
              <a:lnSpc>
                <a:spcPts val="3189"/>
              </a:lnSpc>
              <a:spcBef>
                <a:spcPct val="0"/>
              </a:spcBef>
            </a:pPr>
          </a:p>
          <a:p>
            <a:pPr algn="l" marL="0" indent="0" lvl="0">
              <a:lnSpc>
                <a:spcPts val="3189"/>
              </a:lnSpc>
              <a:spcBef>
                <a:spcPct val="0"/>
              </a:spcBef>
            </a:pPr>
            <a:r>
              <a:rPr lang="en-US" sz="2199" strike="noStrike" u="none">
                <a:solidFill>
                  <a:srgbClr val="33565A"/>
                </a:solidFill>
                <a:latin typeface="Open Sans 2"/>
                <a:ea typeface="Open Sans 2"/>
                <a:cs typeface="Open Sans 2"/>
                <a:sym typeface="Open Sans 2"/>
              </a:rPr>
              <a:t>These patterns don’t start at work. They start with the lens you’ve been wearing - the one shaped by your roles, your past, and the story you tell yourself about </a:t>
            </a:r>
            <a:r>
              <a:rPr lang="en-US" b="true" sz="2199" strike="noStrike" u="none">
                <a:solidFill>
                  <a:srgbClr val="33565A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who you’re supposed to be.</a:t>
            </a:r>
          </a:p>
        </p:txBody>
      </p:sp>
      <p:sp>
        <p:nvSpPr>
          <p:cNvPr name="Freeform 9" id="9"/>
          <p:cNvSpPr/>
          <p:nvPr/>
        </p:nvSpPr>
        <p:spPr>
          <a:xfrm flipH="false" flipV="false" rot="0">
            <a:off x="13967921" y="2166839"/>
            <a:ext cx="3571875" cy="5991225"/>
          </a:xfrm>
          <a:custGeom>
            <a:avLst/>
            <a:gdLst/>
            <a:ahLst/>
            <a:cxnLst/>
            <a:rect r="r" b="b" t="t" l="l"/>
            <a:pathLst>
              <a:path h="5991225" w="3571875">
                <a:moveTo>
                  <a:pt x="0" y="0"/>
                </a:moveTo>
                <a:lnTo>
                  <a:pt x="3571875" y="0"/>
                </a:lnTo>
                <a:lnTo>
                  <a:pt x="3571875" y="5991225"/>
                </a:lnTo>
                <a:lnTo>
                  <a:pt x="0" y="599122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1099646" y="1382815"/>
            <a:ext cx="13382625" cy="19145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6960"/>
              </a:lnSpc>
              <a:spcBef>
                <a:spcPct val="0"/>
              </a:spcBef>
            </a:pPr>
            <a:r>
              <a:rPr lang="en-US" b="true" sz="5800">
                <a:solidFill>
                  <a:srgbClr val="103E37"/>
                </a:solidFill>
                <a:latin typeface="Agrandir Bold"/>
                <a:ea typeface="Agrandir Bold"/>
                <a:cs typeface="Agrandir Bold"/>
                <a:sym typeface="Agrandir Bold"/>
              </a:rPr>
              <a:t>Y</a:t>
            </a:r>
            <a:r>
              <a:rPr lang="en-US" b="true" sz="5800" strike="noStrike" u="none">
                <a:solidFill>
                  <a:srgbClr val="103E37"/>
                </a:solidFill>
                <a:latin typeface="Agrandir Bold"/>
                <a:ea typeface="Agrandir Bold"/>
                <a:cs typeface="Agrandir Bold"/>
                <a:sym typeface="Agrandir Bold"/>
              </a:rPr>
              <a:t>o</a:t>
            </a:r>
            <a:r>
              <a:rPr lang="en-US" b="true" sz="5800" strike="noStrike" u="none">
                <a:solidFill>
                  <a:srgbClr val="103E37"/>
                </a:solidFill>
                <a:latin typeface="Agrandir Bold"/>
                <a:ea typeface="Agrandir Bold"/>
                <a:cs typeface="Agrandir Bold"/>
                <a:sym typeface="Agrandir Bold"/>
              </a:rPr>
              <a:t>ur</a:t>
            </a:r>
            <a:r>
              <a:rPr lang="en-US" b="true" sz="5800" strike="noStrike" u="none">
                <a:solidFill>
                  <a:srgbClr val="103E37"/>
                </a:solidFill>
                <a:latin typeface="Agrandir Bold"/>
                <a:ea typeface="Agrandir Bold"/>
                <a:cs typeface="Agrandir Bold"/>
                <a:sym typeface="Agrandir Bold"/>
              </a:rPr>
              <a:t> a</a:t>
            </a:r>
            <a:r>
              <a:rPr lang="en-US" b="true" sz="5800" strike="noStrike" u="none">
                <a:solidFill>
                  <a:srgbClr val="103E37"/>
                </a:solidFill>
                <a:latin typeface="Agrandir Bold"/>
                <a:ea typeface="Agrandir Bold"/>
                <a:cs typeface="Agrandir Bold"/>
                <a:sym typeface="Agrandir Bold"/>
              </a:rPr>
              <a:t>nswer</a:t>
            </a:r>
            <a:r>
              <a:rPr lang="en-US" b="true" sz="5800" strike="noStrike" u="none">
                <a:solidFill>
                  <a:srgbClr val="103E37"/>
                </a:solidFill>
                <a:latin typeface="Agrandir Bold"/>
                <a:ea typeface="Agrandir Bold"/>
                <a:cs typeface="Agrandir Bold"/>
                <a:sym typeface="Agrandir Bold"/>
              </a:rPr>
              <a:t> </a:t>
            </a:r>
            <a:r>
              <a:rPr lang="en-US" b="true" sz="5800" strike="noStrike" u="none">
                <a:solidFill>
                  <a:srgbClr val="103E37"/>
                </a:solidFill>
                <a:latin typeface="Agrandir Bold"/>
                <a:ea typeface="Agrandir Bold"/>
                <a:cs typeface="Agrandir Bold"/>
                <a:sym typeface="Agrandir Bold"/>
              </a:rPr>
              <a:t>reveals</a:t>
            </a:r>
            <a:r>
              <a:rPr lang="en-US" b="true" sz="5800" strike="noStrike" u="none">
                <a:solidFill>
                  <a:srgbClr val="103E37"/>
                </a:solidFill>
                <a:latin typeface="Agrandir Bold"/>
                <a:ea typeface="Agrandir Bold"/>
                <a:cs typeface="Agrandir Bold"/>
                <a:sym typeface="Agrandir Bold"/>
              </a:rPr>
              <a:t> </a:t>
            </a:r>
            <a:r>
              <a:rPr lang="en-US" b="true" sz="5800" strike="noStrike" u="none">
                <a:solidFill>
                  <a:srgbClr val="103E37"/>
                </a:solidFill>
                <a:latin typeface="Agrandir Bold"/>
                <a:ea typeface="Agrandir Bold"/>
                <a:cs typeface="Agrandir Bold"/>
                <a:sym typeface="Agrandir Bold"/>
              </a:rPr>
              <a:t>m</a:t>
            </a:r>
            <a:r>
              <a:rPr lang="en-US" b="true" sz="5800" strike="noStrike" u="none">
                <a:solidFill>
                  <a:srgbClr val="103E37"/>
                </a:solidFill>
                <a:latin typeface="Agrandir Bold"/>
                <a:ea typeface="Agrandir Bold"/>
                <a:cs typeface="Agrandir Bold"/>
                <a:sym typeface="Agrandir Bold"/>
              </a:rPr>
              <a:t>o</a:t>
            </a:r>
            <a:r>
              <a:rPr lang="en-US" b="true" sz="5800" strike="noStrike" u="none">
                <a:solidFill>
                  <a:srgbClr val="103E37"/>
                </a:solidFill>
                <a:latin typeface="Agrandir Bold"/>
                <a:ea typeface="Agrandir Bold"/>
                <a:cs typeface="Agrandir Bold"/>
                <a:sym typeface="Agrandir Bold"/>
              </a:rPr>
              <a:t>re</a:t>
            </a:r>
            <a:r>
              <a:rPr lang="en-US" b="true" sz="5800" strike="noStrike" u="none">
                <a:solidFill>
                  <a:srgbClr val="103E37"/>
                </a:solidFill>
                <a:latin typeface="Agrandir Bold"/>
                <a:ea typeface="Agrandir Bold"/>
                <a:cs typeface="Agrandir Bold"/>
                <a:sym typeface="Agrandir Bold"/>
              </a:rPr>
              <a:t> </a:t>
            </a:r>
            <a:r>
              <a:rPr lang="en-US" b="true" sz="5800" strike="noStrike" u="none">
                <a:solidFill>
                  <a:srgbClr val="103E37"/>
                </a:solidFill>
                <a:latin typeface="Agrandir Bold"/>
                <a:ea typeface="Agrandir Bold"/>
                <a:cs typeface="Agrandir Bold"/>
                <a:sym typeface="Agrandir Bold"/>
              </a:rPr>
              <a:t>t</a:t>
            </a:r>
            <a:r>
              <a:rPr lang="en-US" b="true" sz="5800" strike="noStrike" u="none">
                <a:solidFill>
                  <a:srgbClr val="103E37"/>
                </a:solidFill>
                <a:latin typeface="Agrandir Bold"/>
                <a:ea typeface="Agrandir Bold"/>
                <a:cs typeface="Agrandir Bold"/>
                <a:sym typeface="Agrandir Bold"/>
              </a:rPr>
              <a:t>h</a:t>
            </a:r>
            <a:r>
              <a:rPr lang="en-US" b="true" sz="5800" strike="noStrike" u="none">
                <a:solidFill>
                  <a:srgbClr val="103E37"/>
                </a:solidFill>
                <a:latin typeface="Agrandir Bold"/>
                <a:ea typeface="Agrandir Bold"/>
                <a:cs typeface="Agrandir Bold"/>
                <a:sym typeface="Agrandir Bold"/>
              </a:rPr>
              <a:t>an a </a:t>
            </a:r>
            <a:r>
              <a:rPr lang="en-US" b="true" sz="5800" strike="noStrike" u="none">
                <a:solidFill>
                  <a:srgbClr val="103E37"/>
                </a:solidFill>
                <a:latin typeface="Agrandir Bold"/>
                <a:ea typeface="Agrandir Bold"/>
                <a:cs typeface="Agrandir Bold"/>
                <a:sym typeface="Agrandir Bold"/>
              </a:rPr>
              <a:t>s</a:t>
            </a:r>
            <a:r>
              <a:rPr lang="en-US" b="true" sz="5800" strike="noStrike" u="none">
                <a:solidFill>
                  <a:srgbClr val="103E37"/>
                </a:solidFill>
                <a:latin typeface="Agrandir Bold"/>
                <a:ea typeface="Agrandir Bold"/>
                <a:cs typeface="Agrandir Bold"/>
                <a:sym typeface="Agrandir Bold"/>
              </a:rPr>
              <a:t>nack pref</a:t>
            </a:r>
            <a:r>
              <a:rPr lang="en-US" b="true" sz="5800" strike="noStrike" u="none">
                <a:solidFill>
                  <a:srgbClr val="103E37"/>
                </a:solidFill>
                <a:latin typeface="Agrandir Bold"/>
                <a:ea typeface="Agrandir Bold"/>
                <a:cs typeface="Agrandir Bold"/>
                <a:sym typeface="Agrandir Bold"/>
              </a:rPr>
              <a:t>e</a:t>
            </a:r>
            <a:r>
              <a:rPr lang="en-US" b="true" sz="5800" strike="noStrike" u="none">
                <a:solidFill>
                  <a:srgbClr val="103E37"/>
                </a:solidFill>
                <a:latin typeface="Agrandir Bold"/>
                <a:ea typeface="Agrandir Bold"/>
                <a:cs typeface="Agrandir Bold"/>
                <a:sym typeface="Agrandir Bold"/>
              </a:rPr>
              <a:t>rence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1198969" y="3454243"/>
            <a:ext cx="9525000" cy="47276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281"/>
              </a:lnSpc>
              <a:spcBef>
                <a:spcPct val="0"/>
              </a:spcBef>
            </a:pPr>
            <a:r>
              <a:rPr lang="en-US" b="true" sz="2524">
                <a:solidFill>
                  <a:srgbClr val="000000"/>
                </a:solidFill>
                <a:latin typeface="Agrandir Bold"/>
                <a:ea typeface="Agrandir Bold"/>
                <a:cs typeface="Agrandir Bold"/>
                <a:sym typeface="Agrandir Bold"/>
              </a:rPr>
              <a:t>The Brat is not the point the pattern is...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DAHKPGy9Oyc</dc:identifier>
  <dcterms:modified xsi:type="dcterms:W3CDTF">2011-08-01T06:04:30Z</dcterms:modified>
  <cp:revision>1</cp:revision>
  <dc:title>Boundaries and Self Understanding </dc:title>
</cp:coreProperties>
</file>