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56" r:id="rId2"/>
    <p:sldId id="304" r:id="rId3"/>
    <p:sldId id="312" r:id="rId4"/>
    <p:sldId id="261" r:id="rId5"/>
    <p:sldId id="301" r:id="rId6"/>
    <p:sldId id="264" r:id="rId7"/>
    <p:sldId id="269" r:id="rId8"/>
    <p:sldId id="305" r:id="rId9"/>
    <p:sldId id="310" r:id="rId10"/>
    <p:sldId id="307" r:id="rId11"/>
    <p:sldId id="308" r:id="rId12"/>
    <p:sldId id="309" r:id="rId13"/>
    <p:sldId id="273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220" autoAdjust="0"/>
  </p:normalViewPr>
  <p:slideViewPr>
    <p:cSldViewPr snapToGrid="0">
      <p:cViewPr varScale="1">
        <p:scale>
          <a:sx n="52" d="100"/>
          <a:sy n="52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194C1-5AFC-45D7-BF94-B512FAB5D19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A8AF0-2B02-4DD0-8677-053F517D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1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6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60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3EBDD-7C83-C5C0-4AE6-1D9F02F72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D59D3-3664-9F9A-ACF3-DA76BCFD2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1C437A-1FA6-8F07-15EC-37013DAC2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E837D-0EC7-E971-0813-C32F820DD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4476883c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4476883c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4476883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4476883c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6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8AF0-2B02-4DD0-8677-053F517DB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8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1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08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A51A8B-A15C-2A94-1E48-F9615101D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91" t="11245" r="3785" b="1531"/>
          <a:stretch/>
        </p:blipFill>
        <p:spPr>
          <a:xfrm>
            <a:off x="0" y="2917"/>
            <a:ext cx="12197192" cy="6855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1600200"/>
            <a:ext cx="10991088" cy="3657600"/>
          </a:xfrm>
        </p:spPr>
        <p:txBody>
          <a:bodyPr anchor="ctr">
            <a:noAutofit/>
          </a:bodyPr>
          <a:lstStyle>
            <a:lvl1pPr algn="ctr">
              <a:defRPr sz="6600" b="1" i="0" cap="none" spc="-150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021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2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3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24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6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3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9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8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CADBD16-5BFB-4D9F-9646-C75D1B53BBB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1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awpixel.com/search/food%20safet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rgen.org/cms/lib/NJ02213295/Centricity/Domain/8/101%20self%20care%20ideas.pdf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ww.verywellmind.com/self-care-strategies-overall-stress-reduction-314472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creening.mhanational.org/content/50-self-care-activities-to-do-when-you-dont-know-where-to-start/" TargetMode="External"/><Relationship Id="rId5" Type="http://schemas.openxmlformats.org/officeDocument/2006/relationships/hyperlink" Target="https://www.medicalnewstoday.com/articles/self-care-examples" TargetMode="External"/><Relationship Id="rId4" Type="http://schemas.openxmlformats.org/officeDocument/2006/relationships/hyperlink" Target="https://pxhere.com/en/photo/1552533" TargetMode="External"/><Relationship Id="rId9" Type="http://schemas.openxmlformats.org/officeDocument/2006/relationships/hyperlink" Target="https://www.nonprofitmoco.org/wp-content/uploads/2021/01/EveryMind-Selfcare-List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s10447-019-09382-w" TargetMode="External"/><Relationship Id="rId4" Type="http://schemas.openxmlformats.org/officeDocument/2006/relationships/hyperlink" Target="http://www.counseling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trauma.org/" TargetMode="External"/><Relationship Id="rId2" Type="http://schemas.openxmlformats.org/officeDocument/2006/relationships/hyperlink" Target="https://www.neurosequential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hildtrauma.org/brain-dev-neuroscience" TargetMode="External"/><Relationship Id="rId4" Type="http://schemas.openxmlformats.org/officeDocument/2006/relationships/hyperlink" Target="https://wisconsin.pbslearningmedia.org/collection/stress-trauma-and-the-brain-insights-for-educato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awpixel.com/search/Evergreen%20forest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jenna-card.squarespace.com/ee-calendar/2020/9/cultiva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ixabay.com/en/plan-do-act-check-system-workflow-17255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07C3085D-9A66-9C35-89C3-817CD0D0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41" r="-1" b="15543"/>
          <a:stretch>
            <a:fillRect/>
          </a:stretch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ABE15-1B2E-345C-FD3C-7F472538A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FE"/>
                </a:solidFill>
              </a:rPr>
              <a:t>Brain-Based Connections: Understanding the neuroscience behind self-care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4E8AA-3794-484C-D626-A344B2872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14214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FFFE"/>
                </a:solidFill>
              </a:rPr>
              <a:t>Amy Barth, PhD, LPC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FFFE"/>
                </a:solidFill>
              </a:rPr>
              <a:t>Associate Professor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FFFE"/>
                </a:solidFill>
              </a:rPr>
              <a:t>University of Wisconsin-Whitewater</a:t>
            </a:r>
          </a:p>
          <a:p>
            <a:pPr>
              <a:lnSpc>
                <a:spcPct val="110000"/>
              </a:lnSpc>
            </a:pPr>
            <a:endParaRPr lang="en-US" sz="500" dirty="0">
              <a:solidFill>
                <a:srgbClr val="FFFFF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12CEE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4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92604-4C45-1282-BCEF-89963D8F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…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2A126-1673-EA85-8793-8BCEAC02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10126132" cy="3287788"/>
          </a:xfrm>
        </p:spPr>
        <p:txBody>
          <a:bodyPr/>
          <a:lstStyle/>
          <a:p>
            <a:r>
              <a:rPr lang="en-US" dirty="0"/>
              <a:t>Self-care as an intentional daily practice.</a:t>
            </a:r>
          </a:p>
          <a:p>
            <a:r>
              <a:rPr lang="en-US" dirty="0"/>
              <a:t>Self-care practices both personally and professionally. </a:t>
            </a:r>
          </a:p>
          <a:p>
            <a:r>
              <a:rPr lang="en-US" dirty="0"/>
              <a:t>Having some SOS self-care strategies for unexpected and/or extremely stressful situations.</a:t>
            </a:r>
          </a:p>
          <a:p>
            <a:r>
              <a:rPr lang="en-US" dirty="0"/>
              <a:t>How regular self-care promotes optimal functioning and well-being.</a:t>
            </a:r>
          </a:p>
          <a:p>
            <a:r>
              <a:rPr lang="en-US" dirty="0"/>
              <a:t>How self-care can help reduce risks for physical and mental health struggles. </a:t>
            </a:r>
          </a:p>
          <a:p>
            <a:r>
              <a:rPr lang="en-US" dirty="0"/>
              <a:t>How self-care can help you grow and flourish through finding what is meaningful to you.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25E04-B59F-1507-4477-7DC5FA743DCB}"/>
              </a:ext>
            </a:extLst>
          </p:cNvPr>
          <p:cNvSpPr txBox="1"/>
          <p:nvPr/>
        </p:nvSpPr>
        <p:spPr>
          <a:xfrm>
            <a:off x="2222695" y="5372149"/>
            <a:ext cx="770909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Remember – regulate, relate, and reason. </a:t>
            </a:r>
          </a:p>
        </p:txBody>
      </p:sp>
    </p:spTree>
    <p:extLst>
      <p:ext uri="{BB962C8B-B14F-4D97-AF65-F5344CB8AC3E}">
        <p14:creationId xmlns:p14="http://schemas.microsoft.com/office/powerpoint/2010/main" val="301595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21C416-15A3-8143-4199-FC36547BD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1579" y="-1049235"/>
            <a:ext cx="9603275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takeaways</a:t>
            </a:r>
          </a:p>
        </p:txBody>
      </p:sp>
      <p:pic>
        <p:nvPicPr>
          <p:cNvPr id="6" name="Picture 5" descr="A note with black text on it that says takeways">
            <a:extLst>
              <a:ext uri="{FF2B5EF4-FFF2-40B4-BE49-F238E27FC236}">
                <a16:creationId xmlns:a16="http://schemas.microsoft.com/office/drawing/2014/main" id="{6EB586A1-3DA3-92D7-DD52-6A68B5F74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4216" b="33964"/>
          <a:stretch>
            <a:fillRect/>
          </a:stretch>
        </p:blipFill>
        <p:spPr>
          <a:xfrm>
            <a:off x="2269237" y="1247835"/>
            <a:ext cx="7653528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3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D10B573-1F10-A08B-A614-48D3F0F0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Self-Care Ideas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 descr="A person drawing a light bulb on a notebook">
            <a:extLst>
              <a:ext uri="{FF2B5EF4-FFF2-40B4-BE49-F238E27FC236}">
                <a16:creationId xmlns:a16="http://schemas.microsoft.com/office/drawing/2014/main" id="{2E62AF9F-70D7-C051-9DE4-72C75C98B9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908" r="-2" b="-2"/>
          <a:stretch>
            <a:fillRect/>
          </a:stretch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398B2F-A5EA-B723-1594-D64002199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317" y="2015732"/>
            <a:ext cx="4985080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Self-Care</a:t>
            </a:r>
            <a:endParaRPr lang="en-US" dirty="0">
              <a:solidFill>
                <a:srgbClr val="FA2B5C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Mental Health America – 50 ideas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types of Self-Care for Every Area of Your Life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 Self-Care Ideas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Self-Care Checklist</a:t>
            </a:r>
            <a:endParaRPr lang="en-US" dirty="0">
              <a:solidFill>
                <a:srgbClr val="002060"/>
              </a:solidFill>
            </a:endParaRPr>
          </a:p>
          <a:p>
            <a:pPr marL="0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d Triangles">
            <a:extLst>
              <a:ext uri="{FF2B5EF4-FFF2-40B4-BE49-F238E27FC236}">
                <a16:creationId xmlns:a16="http://schemas.microsoft.com/office/drawing/2014/main" id="{562A544C-BD21-EC99-6BD1-8CC2C301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grayscl/>
          </a:blip>
          <a:srcRect t="8737" r="-1" b="9442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75DF3-491D-FCD6-AD97-E8D4D4D7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References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A787-9E10-3545-4B8A-91A2AB28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799"/>
            <a:ext cx="6587006" cy="526327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American Counseling Association (2014). </a:t>
            </a:r>
            <a:r>
              <a:rPr lang="en-US" sz="1400" i="1" dirty="0"/>
              <a:t>ACA Code of Ethics. </a:t>
            </a:r>
            <a:r>
              <a:rPr lang="en-US" sz="1400" dirty="0"/>
              <a:t>Retrieved from </a:t>
            </a: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www.counseling.org</a:t>
            </a:r>
            <a:r>
              <a:rPr lang="en-US" sz="1400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Banks,  A. (2016),.</a:t>
            </a:r>
            <a:r>
              <a:rPr lang="en-US" sz="1400" i="1" dirty="0"/>
              <a:t>Wired to connect: The surprising link between brain science and strong, healthy relationships</a:t>
            </a:r>
            <a:r>
              <a:rPr lang="en-US" sz="1400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Martinez, N., Connelly, C. D., Perez, A., &amp; Calero, P. (2021). Self-Care: A Concept Analysis. </a:t>
            </a:r>
            <a:r>
              <a:rPr lang="en-US" sz="1400" i="1" dirty="0"/>
              <a:t>International Journal of Nursing Science, </a:t>
            </a:r>
            <a:r>
              <a:rPr lang="en-US" sz="1400" dirty="0"/>
              <a:t>8, 418-425. </a:t>
            </a:r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https://doi.org/10.1007/s10447-019-09382-w</a:t>
            </a:r>
            <a:r>
              <a:rPr lang="en-US" sz="14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Perry, B. D., &amp; Winfrey, O. (2021). </a:t>
            </a:r>
            <a:r>
              <a:rPr lang="en-US" sz="1400" i="1" dirty="0"/>
              <a:t>What Happened to You? Conversations on Trauma, Resilience, and Healing. 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Posluns</a:t>
            </a:r>
            <a:r>
              <a:rPr lang="en-US" sz="1400" dirty="0"/>
              <a:t>, K. , &amp; Gall, T. L. (2019). Dear Mental Health Practitioners, Take Care of Yourselves: A Literature review on Self-Care. </a:t>
            </a:r>
            <a:r>
              <a:rPr lang="en-US" sz="1400" i="1" dirty="0"/>
              <a:t>International Journal for the Advancement of Counselling,</a:t>
            </a:r>
            <a:r>
              <a:rPr lang="en-US" sz="1400" dirty="0"/>
              <a:t> 42, 1-20. </a:t>
            </a:r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https://doi.org/10.1007/s10447-019-09382-w</a:t>
            </a:r>
            <a:r>
              <a:rPr lang="en-US" sz="14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Skovholt, T. M., (2012). The Counselor’s Resilient Self. </a:t>
            </a:r>
            <a:r>
              <a:rPr lang="en-US" sz="1400" i="1" dirty="0"/>
              <a:t>Turkish Psychological Counseling and Guidance Journal, </a:t>
            </a:r>
            <a:r>
              <a:rPr lang="en-US" sz="1400" dirty="0"/>
              <a:t>4(38), 137-146. 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11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58BD-0C88-ECA3-E031-964A780B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671249"/>
            <a:ext cx="8643154" cy="1887950"/>
          </a:xfrm>
        </p:spPr>
        <p:txBody>
          <a:bodyPr anchor="b" anchorCtr="0"/>
          <a:lstStyle/>
          <a:p>
            <a:r>
              <a:rPr lang="en-US" dirty="0"/>
              <a:t>For more information on the </a:t>
            </a:r>
            <a:r>
              <a:rPr lang="en-US" dirty="0" err="1"/>
              <a:t>neurosequential</a:t>
            </a:r>
            <a:r>
              <a:rPr lang="en-US" dirty="0"/>
              <a:t> model and training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D7EEA-A205-D1AE-9C2D-7084726ED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947" y="2690316"/>
            <a:ext cx="8630446" cy="101292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Neurosequential</a:t>
            </a:r>
            <a:r>
              <a:rPr lang="en-US" dirty="0"/>
              <a:t> Network </a:t>
            </a:r>
            <a:r>
              <a:rPr lang="en-US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https://www.neurosequential.com/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  <a:p>
            <a:r>
              <a:rPr lang="en-US" dirty="0" err="1"/>
              <a:t>ChildTrauma</a:t>
            </a:r>
            <a:r>
              <a:rPr lang="en-US" dirty="0"/>
              <a:t> Academy </a:t>
            </a:r>
            <a:r>
              <a:rPr lang="en-US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https://www.childtrauma.org/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874B3E5-3038-3CE4-1071-C8ACD7B369CC}"/>
              </a:ext>
            </a:extLst>
          </p:cNvPr>
          <p:cNvSpPr txBox="1">
            <a:spLocks/>
          </p:cNvSpPr>
          <p:nvPr/>
        </p:nvSpPr>
        <p:spPr>
          <a:xfrm>
            <a:off x="1454239" y="4020587"/>
            <a:ext cx="8630446" cy="1887951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Think TV PBS Series w/ Dr. Bruce Perry </a:t>
            </a:r>
            <a:r>
              <a:rPr lang="en-US" sz="2000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https://wisconsin.pbslearningmedia.org/collection/stress-trauma-and-the-brain-insights-for-educators/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</a:p>
          <a:p>
            <a:r>
              <a:rPr lang="en-US" sz="2000" dirty="0"/>
              <a:t>Seven Slide Series </a:t>
            </a:r>
            <a:r>
              <a:rPr lang="en-US" sz="20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https://www.childtrauma.org/brain-dev-neuroscience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298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1FEA5-4CF1-504E-B469-D3C3E167F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756" r="-1" b="2972"/>
          <a:stretch>
            <a:fillRect/>
          </a:stretch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7D00CB7-3B93-97E1-082D-C29C05FF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/>
              <a:t>Let’s get focused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86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771D7-F93B-CC42-0005-50B0CEBD8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F1D966A-575C-0480-480E-2F962638F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988" r="-1" b="4740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2DED9C-E4A4-5F5D-1F25-1E641528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09" y="892717"/>
            <a:ext cx="4110688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Why is self-care so important?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67275D-9541-8FF8-7502-1089D215E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“How we care for ourselves gives our brain messages that shape our self-worth. So, we must care for ourselves in every way, every day.”</a:t>
            </a:r>
          </a:p>
          <a:p>
            <a:r>
              <a:rPr lang="en-US" sz="2800" b="1" dirty="0"/>
              <a:t>– Sam Owen</a:t>
            </a:r>
          </a:p>
          <a:p>
            <a:r>
              <a:rPr lang="en-US" sz="2800" b="1" dirty="0"/>
              <a:t>“An exhausted, frustrated, dysregulated [counselor] can’t regulate anybody”. Perry (2021)</a:t>
            </a:r>
          </a:p>
          <a:p>
            <a:endParaRPr lang="en-US" sz="28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6D4B7-D6A8-46BB-1BE3-A131F3AC1440}"/>
              </a:ext>
            </a:extLst>
          </p:cNvPr>
          <p:cNvSpPr txBox="1"/>
          <p:nvPr/>
        </p:nvSpPr>
        <p:spPr>
          <a:xfrm>
            <a:off x="9771144" y="6657945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jenna-card.squarespace.com/ee-calendar/2020/9/cultiv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4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8080FA-8484-4948-238C-ECEA1C17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 anchorCtr="0">
            <a:normAutofit/>
          </a:bodyPr>
          <a:lstStyle/>
          <a:p>
            <a:r>
              <a:rPr lang="en-US" sz="3600" dirty="0"/>
              <a:t>Self-care definition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54FFF1-C821-AE7A-7C4E-DADF2D5C0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Self-care, across disciplines, emerges as a </a:t>
            </a:r>
            <a:r>
              <a:rPr lang="en-US" b="1" dirty="0">
                <a:solidFill>
                  <a:srgbClr val="000000"/>
                </a:solidFill>
              </a:rPr>
              <a:t>holistic, intentional, and empowering process</a:t>
            </a:r>
            <a:r>
              <a:rPr lang="en-US" dirty="0">
                <a:solidFill>
                  <a:srgbClr val="000000"/>
                </a:solidFill>
              </a:rPr>
              <a:t> that blends </a:t>
            </a:r>
            <a:r>
              <a:rPr lang="en-US" b="1" dirty="0">
                <a:solidFill>
                  <a:srgbClr val="000000"/>
                </a:solidFill>
              </a:rPr>
              <a:t>individual autonomy, preventive health, coping, and resilience</a:t>
            </a:r>
            <a:r>
              <a:rPr lang="en-US" dirty="0">
                <a:solidFill>
                  <a:srgbClr val="000000"/>
                </a:solidFill>
              </a:rPr>
              <a:t> within both personal and professional contexts. It is at once a </a:t>
            </a:r>
            <a:r>
              <a:rPr lang="en-US" b="1" dirty="0">
                <a:solidFill>
                  <a:srgbClr val="000000"/>
                </a:solidFill>
              </a:rPr>
              <a:t>personal practice, ethical obligation, and communal strategy</a:t>
            </a:r>
            <a:r>
              <a:rPr lang="en-US" dirty="0">
                <a:solidFill>
                  <a:srgbClr val="000000"/>
                </a:solidFill>
              </a:rPr>
              <a:t> that fosters optimal well-being, not only by reducing risks (burnout, illness) but by cultivating growth, meaning, and flourishing.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3C8D3A7-9E4B-54E0-4DF4-360ECF44BA2B}"/>
              </a:ext>
            </a:extLst>
          </p:cNvPr>
          <p:cNvSpPr txBox="1"/>
          <p:nvPr/>
        </p:nvSpPr>
        <p:spPr>
          <a:xfrm>
            <a:off x="1543050" y="6320790"/>
            <a:ext cx="84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Perplexity AI. (2025). Synthesis of themes for self-care definitions.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214476883c9_0_20" descr="NM Brain Heuristic"/>
          <p:cNvPicPr preferRelativeResize="0"/>
          <p:nvPr/>
        </p:nvPicPr>
        <p:blipFill rotWithShape="1">
          <a:blip r:embed="rId3">
            <a:alphaModFix/>
          </a:blip>
          <a:srcRect l="1095" t="1028" r="1105" b="1028"/>
          <a:stretch/>
        </p:blipFill>
        <p:spPr>
          <a:xfrm>
            <a:off x="1557813" y="20826"/>
            <a:ext cx="9076376" cy="681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FDC54-78FB-947D-6782-25EC92835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-2541431"/>
            <a:ext cx="863707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NM Brain Heuristic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E11574-EE23-914D-90B5-11054869FB15}"/>
              </a:ext>
            </a:extLst>
          </p:cNvPr>
          <p:cNvSpPr txBox="1"/>
          <p:nvPr/>
        </p:nvSpPr>
        <p:spPr>
          <a:xfrm rot="20809762">
            <a:off x="3808607" y="2577756"/>
            <a:ext cx="5118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© Copyright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214476883c9_0_35" descr="Sequence of Engage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1" y="0"/>
            <a:ext cx="9144003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E0A890-DCD2-3DAC-A6DD-3AEE4AB58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-2541431"/>
            <a:ext cx="863707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Sequence of engagement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B2C9F-C7D9-6850-0F46-D4F90DCCC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873" y="1962785"/>
            <a:ext cx="5700254" cy="293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5E0ED3-B0D0-98E6-5349-DD394F4999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1579" y="-1049235"/>
            <a:ext cx="9603275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Self-care wheel</a:t>
            </a:r>
          </a:p>
        </p:txBody>
      </p:sp>
      <p:pic>
        <p:nvPicPr>
          <p:cNvPr id="3" name="Picture 2" descr="Self-Care in the middle surrounded by various aspects including physical, social, mental, emotional, spiritual, workplace, and financial">
            <a:extLst>
              <a:ext uri="{FF2B5EF4-FFF2-40B4-BE49-F238E27FC236}">
                <a16:creationId xmlns:a16="http://schemas.microsoft.com/office/drawing/2014/main" id="{650A7B20-8DCE-E438-889D-E470D1D3C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1" y="0"/>
            <a:ext cx="11205698" cy="63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8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9C35-41AC-AA45-9411-46311309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Developing your own self-care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5F31D4-B560-996B-95BF-032C0F91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 on your strengths and needs</a:t>
            </a:r>
          </a:p>
          <a:p>
            <a:r>
              <a:rPr lang="en-US" dirty="0"/>
              <a:t>Assess your coping strategies</a:t>
            </a:r>
          </a:p>
          <a:p>
            <a:r>
              <a:rPr lang="en-US" dirty="0"/>
              <a:t>Consider your stressors</a:t>
            </a:r>
          </a:p>
          <a:p>
            <a:r>
              <a:rPr lang="en-US" dirty="0"/>
              <a:t>Devise self-care strategies that work for you</a:t>
            </a:r>
          </a:p>
          <a:p>
            <a:r>
              <a:rPr lang="en-US" dirty="0"/>
              <a:t>	What are you already doing?</a:t>
            </a:r>
          </a:p>
          <a:p>
            <a:r>
              <a:rPr lang="en-US" dirty="0"/>
              <a:t>	What do you want to add in?</a:t>
            </a:r>
          </a:p>
          <a:p>
            <a:r>
              <a:rPr lang="en-US" dirty="0"/>
              <a:t>	Plan for challenges</a:t>
            </a:r>
          </a:p>
          <a:p>
            <a:r>
              <a:rPr lang="en-US" dirty="0"/>
              <a:t>	Start small</a:t>
            </a:r>
          </a:p>
          <a:p>
            <a:r>
              <a:rPr lang="en-US" dirty="0"/>
              <a:t>Schedule time to focus on your needs </a:t>
            </a:r>
          </a:p>
        </p:txBody>
      </p:sp>
      <p:pic>
        <p:nvPicPr>
          <p:cNvPr id="4" name="Picture 3" descr="A puzzle with the words Think, Plan, Act on it">
            <a:extLst>
              <a:ext uri="{FF2B5EF4-FFF2-40B4-BE49-F238E27FC236}">
                <a16:creationId xmlns:a16="http://schemas.microsoft.com/office/drawing/2014/main" id="{042A4A82-CA62-EB23-EC8D-80FB11414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42757" y="3322961"/>
            <a:ext cx="3275013" cy="202149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1A7D1E-0ABD-0602-BF02-1B580C051C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2757" y="3209619"/>
            <a:ext cx="3275013" cy="22481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7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CD1D4D-9B41-7FA0-3D34-0214E91E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Let’s reflect on your </a:t>
            </a:r>
            <a:br>
              <a:rPr lang="en-US" sz="4000" b="1" dirty="0"/>
            </a:br>
            <a:r>
              <a:rPr lang="en-US" sz="4000" b="1" dirty="0"/>
              <a:t>own self-care</a:t>
            </a:r>
          </a:p>
        </p:txBody>
      </p:sp>
    </p:spTree>
    <p:extLst>
      <p:ext uri="{BB962C8B-B14F-4D97-AF65-F5344CB8AC3E}">
        <p14:creationId xmlns:p14="http://schemas.microsoft.com/office/powerpoint/2010/main" val="358567312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1260</TotalTime>
  <Words>622</Words>
  <Application>Microsoft Office PowerPoint</Application>
  <PresentationFormat>Widescreen</PresentationFormat>
  <Paragraphs>65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Gill Sans MT</vt:lpstr>
      <vt:lpstr>Gallery</vt:lpstr>
      <vt:lpstr>Brain-Based Connections: Understanding the neuroscience behind self-care</vt:lpstr>
      <vt:lpstr>Let’s get focused</vt:lpstr>
      <vt:lpstr>Why is self-care so important?</vt:lpstr>
      <vt:lpstr>Self-care definition</vt:lpstr>
      <vt:lpstr>NM Brain Heuristic</vt:lpstr>
      <vt:lpstr>Sequence of engagement</vt:lpstr>
      <vt:lpstr>Self-care wheel</vt:lpstr>
      <vt:lpstr>Developing your own self-care plan</vt:lpstr>
      <vt:lpstr>Let’s reflect on your  own self-care</vt:lpstr>
      <vt:lpstr>Consider … </vt:lpstr>
      <vt:lpstr>takeaways</vt:lpstr>
      <vt:lpstr>Self-Care Ideas</vt:lpstr>
      <vt:lpstr>References</vt:lpstr>
      <vt:lpstr>For more information on the neurosequential model and training </vt:lpstr>
    </vt:vector>
  </TitlesOfParts>
  <Company>UW-Whitewater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</dc:title>
  <dc:creator>Barth, Amy</dc:creator>
  <cp:lastModifiedBy>Fu, Yu</cp:lastModifiedBy>
  <cp:revision>56</cp:revision>
  <dcterms:created xsi:type="dcterms:W3CDTF">2025-09-01T14:08:24Z</dcterms:created>
  <dcterms:modified xsi:type="dcterms:W3CDTF">2026-06-11T20:42:43Z</dcterms:modified>
</cp:coreProperties>
</file>