
<file path=[Content_Types].xml><?xml version="1.0" encoding="utf-8"?>
<Types xmlns="http://schemas.openxmlformats.org/package/2006/content-types">
  <Default Extension="1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16"/>
  </p:notesMasterIdLst>
  <p:sldIdLst>
    <p:sldId id="256" r:id="rId2"/>
    <p:sldId id="304" r:id="rId3"/>
    <p:sldId id="312" r:id="rId4"/>
    <p:sldId id="261" r:id="rId5"/>
    <p:sldId id="301" r:id="rId6"/>
    <p:sldId id="264" r:id="rId7"/>
    <p:sldId id="269" r:id="rId8"/>
    <p:sldId id="305" r:id="rId9"/>
    <p:sldId id="310" r:id="rId10"/>
    <p:sldId id="307" r:id="rId11"/>
    <p:sldId id="308" r:id="rId12"/>
    <p:sldId id="309" r:id="rId13"/>
    <p:sldId id="273" r:id="rId14"/>
    <p:sldId id="27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3220" autoAdjust="0"/>
  </p:normalViewPr>
  <p:slideViewPr>
    <p:cSldViewPr snapToGrid="0">
      <p:cViewPr varScale="1">
        <p:scale>
          <a:sx n="52" d="100"/>
          <a:sy n="52" d="100"/>
        </p:scale>
        <p:origin x="15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194C1-5AFC-45D7-BF94-B512FAB5D19D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2A8AF0-2B02-4DD0-8677-053F517DB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84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A8AF0-2B02-4DD0-8677-053F517DB8D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618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A8AF0-2B02-4DD0-8677-053F517DB8D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1066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A8AF0-2B02-4DD0-8677-053F517DB8D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6600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A8AF0-2B02-4DD0-8677-053F517DB8D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043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A8AF0-2B02-4DD0-8677-053F517DB8D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603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3EBDD-7C83-C5C0-4AE6-1D9F02F72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0D59D3-3664-9F9A-ACF3-DA76BCFD2E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1C437A-1FA6-8F07-15EC-37013DAC27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8E837D-0EC7-E971-0813-C32F820DDB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A8AF0-2B02-4DD0-8677-053F517DB8D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106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A8AF0-2B02-4DD0-8677-053F517DB8D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78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14476883c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14476883c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14476883c9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14476883c9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A8AF0-2B02-4DD0-8677-053F517DB8D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658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A8AF0-2B02-4DD0-8677-053F517DB8D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272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A8AF0-2B02-4DD0-8677-053F517DB8D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908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9789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6176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5089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7A51A8B-A15C-2A94-1E48-F9615101DF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991" t="11245" r="3785" b="1531"/>
          <a:stretch/>
        </p:blipFill>
        <p:spPr>
          <a:xfrm>
            <a:off x="0" y="2917"/>
            <a:ext cx="12197192" cy="68550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1600200"/>
            <a:ext cx="10991088" cy="3657600"/>
          </a:xfrm>
        </p:spPr>
        <p:txBody>
          <a:bodyPr anchor="ctr">
            <a:noAutofit/>
          </a:bodyPr>
          <a:lstStyle>
            <a:lvl1pPr algn="ctr">
              <a:defRPr sz="6600" b="1" i="0" cap="none" spc="-150" baseline="0">
                <a:solidFill>
                  <a:schemeClr val="accent2">
                    <a:lumMod val="25000"/>
                  </a:schemeClr>
                </a:solidFill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80219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520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032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0240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1964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9633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596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DBD16-5BFB-4D9F-9646-C75D1B53BBB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869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3CADBD16-5BFB-4D9F-9646-C75D1B53BBB6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0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DBD16-5BFB-4D9F-9646-C75D1B53BBB6}" type="datetimeFigureOut">
              <a:rPr lang="en-US" smtClean="0"/>
              <a:pPr/>
              <a:t>6/11/2026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0722274-0FAA-4649-AA4E-4210F4F3216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508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1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rawpixel.com/search/food%20safety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ergen.org/cms/lib/NJ02213295/Centricity/Domain/8/101%20self%20care%20ideas.pdf" TargetMode="External"/><Relationship Id="rId3" Type="http://schemas.openxmlformats.org/officeDocument/2006/relationships/image" Target="../media/image13.jpeg"/><Relationship Id="rId7" Type="http://schemas.openxmlformats.org/officeDocument/2006/relationships/hyperlink" Target="https://www.verywellmind.com/self-care-strategies-overall-stress-reduction-3144729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screening.mhanational.org/content/50-self-care-activities-to-do-when-you-dont-know-where-to-start/" TargetMode="External"/><Relationship Id="rId5" Type="http://schemas.openxmlformats.org/officeDocument/2006/relationships/hyperlink" Target="https://www.medicalnewstoday.com/articles/self-care-examples" TargetMode="External"/><Relationship Id="rId4" Type="http://schemas.openxmlformats.org/officeDocument/2006/relationships/hyperlink" Target="https://pxhere.com/en/photo/1552533" TargetMode="External"/><Relationship Id="rId9" Type="http://schemas.openxmlformats.org/officeDocument/2006/relationships/hyperlink" Target="https://www.nonprofitmoco.org/wp-content/uploads/2021/01/EveryMind-Selfcare-Lists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007/s10447-019-09382-w" TargetMode="External"/><Relationship Id="rId4" Type="http://schemas.openxmlformats.org/officeDocument/2006/relationships/hyperlink" Target="http://www.counseling.org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hildtrauma.org/" TargetMode="External"/><Relationship Id="rId2" Type="http://schemas.openxmlformats.org/officeDocument/2006/relationships/hyperlink" Target="https://www.neurosequential.com/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childtrauma.org/brain-dev-neuroscience" TargetMode="External"/><Relationship Id="rId4" Type="http://schemas.openxmlformats.org/officeDocument/2006/relationships/hyperlink" Target="https://wisconsin.pbslearningmedia.org/collection/stress-trauma-and-the-brain-insights-for-educator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rawpixel.com/search/Evergreen%20forest" TargetMode="Externa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jenna-card.squarespace.com/ee-calendar/2020/9/cultivat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pixabay.com/en/plan-do-act-check-system-workflow-1725510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mputer Generated Lights">
            <a:extLst>
              <a:ext uri="{FF2B5EF4-FFF2-40B4-BE49-F238E27FC236}">
                <a16:creationId xmlns:a16="http://schemas.microsoft.com/office/drawing/2014/main" id="{07C3085D-9A66-9C35-89C3-817CD0D0E8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441" r="-1" b="15543"/>
          <a:stretch>
            <a:fillRect/>
          </a:stretch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A0FFA78-985C-4F50-B21A-77045C7DF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6786" y="3064931"/>
            <a:ext cx="8295215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8ABE15-1B2E-345C-FD3C-7F472538A1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65511" y="3236470"/>
            <a:ext cx="6832500" cy="1252601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FFFE"/>
                </a:solidFill>
              </a:rPr>
              <a:t>Brain-Based Connections: Understanding the neuroscience behind self-care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C4E8AA-3794-484C-D626-A344B2872A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5511" y="4669144"/>
            <a:ext cx="6832499" cy="142147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FFFFFE"/>
                </a:solidFill>
              </a:rPr>
              <a:t>Amy Barth, PhD, LPC</a:t>
            </a:r>
          </a:p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FFFFFE"/>
                </a:solidFill>
              </a:rPr>
              <a:t>Associate Professor</a:t>
            </a:r>
          </a:p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FFFFFE"/>
                </a:solidFill>
              </a:rPr>
              <a:t>University of Wisconsin-Whitewater</a:t>
            </a:r>
          </a:p>
          <a:p>
            <a:pPr>
              <a:lnSpc>
                <a:spcPct val="110000"/>
              </a:lnSpc>
            </a:pPr>
            <a:endParaRPr lang="en-US" sz="500" dirty="0">
              <a:solidFill>
                <a:srgbClr val="FFFFFE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5409EC7-69B1-45CC-8FB7-1964C1AB6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509" y="4666480"/>
            <a:ext cx="6832499" cy="0"/>
          </a:xfrm>
          <a:prstGeom prst="line">
            <a:avLst/>
          </a:prstGeom>
          <a:ln w="31750">
            <a:solidFill>
              <a:srgbClr val="12CEE7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2446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1292604-4C45-1282-BCEF-89963D8F8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Consider …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42A126-1673-EA85-8793-8BCEAC027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3"/>
            <a:ext cx="10126132" cy="3287788"/>
          </a:xfrm>
        </p:spPr>
        <p:txBody>
          <a:bodyPr/>
          <a:lstStyle/>
          <a:p>
            <a:r>
              <a:rPr lang="en-US" dirty="0"/>
              <a:t>Self-care as an intentional daily practice.</a:t>
            </a:r>
          </a:p>
          <a:p>
            <a:r>
              <a:rPr lang="en-US" dirty="0"/>
              <a:t>Self-care practices both personally and professionally. </a:t>
            </a:r>
          </a:p>
          <a:p>
            <a:r>
              <a:rPr lang="en-US" dirty="0"/>
              <a:t>Having some SOS self-care strategies for unexpected and/or extremely stressful situations.</a:t>
            </a:r>
          </a:p>
          <a:p>
            <a:r>
              <a:rPr lang="en-US" dirty="0"/>
              <a:t>How regular self-care promotes optimal functioning and well-being.</a:t>
            </a:r>
          </a:p>
          <a:p>
            <a:r>
              <a:rPr lang="en-US" dirty="0"/>
              <a:t>How self-care can help reduce risks for physical and mental health struggles. </a:t>
            </a:r>
          </a:p>
          <a:p>
            <a:r>
              <a:rPr lang="en-US" dirty="0"/>
              <a:t>How self-care can help you grow and flourish through finding what is meaningful to you.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925E04-B59F-1507-4477-7DC5FA743DCB}"/>
              </a:ext>
            </a:extLst>
          </p:cNvPr>
          <p:cNvSpPr txBox="1"/>
          <p:nvPr/>
        </p:nvSpPr>
        <p:spPr>
          <a:xfrm>
            <a:off x="2222695" y="5372149"/>
            <a:ext cx="7709096" cy="58477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Remember – regulate, relate, and reason. </a:t>
            </a:r>
          </a:p>
        </p:txBody>
      </p:sp>
    </p:spTree>
    <p:extLst>
      <p:ext uri="{BB962C8B-B14F-4D97-AF65-F5344CB8AC3E}">
        <p14:creationId xmlns:p14="http://schemas.microsoft.com/office/powerpoint/2010/main" val="3015953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7DE5115-89C8-4B9C-B0E8-78A15C20C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56085" y="533400"/>
            <a:ext cx="9079832" cy="5077326"/>
          </a:xfrm>
          <a:prstGeom prst="rect">
            <a:avLst/>
          </a:prstGeom>
          <a:gradFill>
            <a:gsLst>
              <a:gs pos="0">
                <a:srgbClr val="000001"/>
              </a:gs>
              <a:gs pos="100000">
                <a:srgbClr val="191919"/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A6402E2-72CC-4683-9B83-11265402E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4605" y="763203"/>
            <a:ext cx="8622792" cy="4617720"/>
          </a:xfrm>
          <a:prstGeom prst="rect">
            <a:avLst/>
          </a:prstGeom>
          <a:gradFill>
            <a:gsLst>
              <a:gs pos="0">
                <a:srgbClr val="DADADA"/>
              </a:gs>
              <a:gs pos="100000">
                <a:srgbClr val="FFFFFE"/>
              </a:gs>
            </a:gsLst>
            <a:lin ang="16200000" scaled="0"/>
          </a:gradFill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021C416-15A3-8143-4199-FC36547BD7A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51579" y="-1049235"/>
            <a:ext cx="9603275" cy="10492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takeaways</a:t>
            </a:r>
          </a:p>
        </p:txBody>
      </p:sp>
      <p:pic>
        <p:nvPicPr>
          <p:cNvPr id="6" name="Picture 5" descr="A note with black text on it that says takeways">
            <a:extLst>
              <a:ext uri="{FF2B5EF4-FFF2-40B4-BE49-F238E27FC236}">
                <a16:creationId xmlns:a16="http://schemas.microsoft.com/office/drawing/2014/main" id="{6EB586A1-3DA3-92D7-DD52-6A68B5F74E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34216" b="33964"/>
          <a:stretch>
            <a:fillRect/>
          </a:stretch>
        </p:blipFill>
        <p:spPr>
          <a:xfrm>
            <a:off x="2269237" y="1247835"/>
            <a:ext cx="7653528" cy="364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433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9D4B225-18E9-4C5B-94D8-2ABE6D161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810100C-B2E3-4BD2-B42B-F78F0239C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BDA076A-A426-4BA4-91D7-2194025E1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53317" y="1847088"/>
            <a:ext cx="498508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BD10B573-1F10-A08B-A614-48D3F0F0D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318" y="804520"/>
            <a:ext cx="4985079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Self-Care Ideas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6FE94E2-EB97-4BF3-ADFD-1D6ECE62B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19263DE-9849-4BA8-8990-4AFC76B95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2238" y="482171"/>
            <a:ext cx="4641751" cy="5149101"/>
            <a:chOff x="7463259" y="583365"/>
            <a:chExt cx="4641750" cy="5181928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0925473-E783-403A-8BDE-D1EBDAEDA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9" y="583365"/>
              <a:ext cx="464175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ABD99F7-1E3E-4B98-A113-A2DAA96D11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8" y="915807"/>
              <a:ext cx="4001651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Content Placeholder 6" descr="A person drawing a light bulb on a notebook">
            <a:extLst>
              <a:ext uri="{FF2B5EF4-FFF2-40B4-BE49-F238E27FC236}">
                <a16:creationId xmlns:a16="http://schemas.microsoft.com/office/drawing/2014/main" id="{2E62AF9F-70D7-C051-9DE4-72C75C98B93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3908" r="-2" b="-2"/>
          <a:stretch>
            <a:fillRect/>
          </a:stretch>
        </p:blipFill>
        <p:spPr>
          <a:xfrm>
            <a:off x="1271223" y="1116345"/>
            <a:ext cx="3362141" cy="3866172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398B2F-A5EA-B723-1594-D640021995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53317" y="2015732"/>
            <a:ext cx="4985080" cy="34506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is Self-Care</a:t>
            </a:r>
            <a:endParaRPr lang="en-US" dirty="0">
              <a:solidFill>
                <a:srgbClr val="FA2B5C"/>
              </a:solidFill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dirty="0">
                <a:solidFill>
                  <a:srgbClr val="00206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Mental Health America – 50 ideas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 types of Self-Care for Every Area of Your Life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100 Self-Care Ideas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Self-Care Checklist</a:t>
            </a:r>
            <a:endParaRPr lang="en-US" dirty="0">
              <a:solidFill>
                <a:srgbClr val="002060"/>
              </a:solidFill>
            </a:endParaRPr>
          </a:p>
          <a:p>
            <a:pPr marL="0"/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63556DA-E50F-49FC-B9C5-16746A937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2D4E8CC-A5F3-49D3-A830-647340CFFD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38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Red Triangles">
            <a:extLst>
              <a:ext uri="{FF2B5EF4-FFF2-40B4-BE49-F238E27FC236}">
                <a16:creationId xmlns:a16="http://schemas.microsoft.com/office/drawing/2014/main" id="{562A544C-BD21-EC99-6BD1-8CC2C301B75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grayscl/>
          </a:blip>
          <a:srcRect t="8737" r="-1" b="9442"/>
          <a:stretch>
            <a:fillRect/>
          </a:stretch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11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3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C75DF3-491D-FCD6-AD97-E8D4D4D7A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 anchorCtr="0">
            <a:normAutofit/>
          </a:bodyPr>
          <a:lstStyle/>
          <a:p>
            <a:r>
              <a:rPr lang="en-US" dirty="0"/>
              <a:t>References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9A787-9E10-3545-4B8A-91A2AB289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636" y="1193799"/>
            <a:ext cx="6587006" cy="5263271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400" dirty="0"/>
              <a:t>American Counseling Association (2014). </a:t>
            </a:r>
            <a:r>
              <a:rPr lang="en-US" sz="1400" i="1" dirty="0"/>
              <a:t>ACA Code of Ethics. </a:t>
            </a:r>
            <a:r>
              <a:rPr lang="en-US" sz="1400" dirty="0"/>
              <a:t>Retrieved from </a:t>
            </a:r>
            <a:r>
              <a:rPr lang="en-US" sz="14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www.counseling.org</a:t>
            </a:r>
            <a:r>
              <a:rPr lang="en-US" sz="1400" dirty="0"/>
              <a:t>. </a:t>
            </a:r>
          </a:p>
          <a:p>
            <a:pPr>
              <a:lnSpc>
                <a:spcPct val="110000"/>
              </a:lnSpc>
            </a:pPr>
            <a:r>
              <a:rPr lang="en-US" sz="1400" dirty="0"/>
              <a:t>Banks,  A. (2016),.</a:t>
            </a:r>
            <a:r>
              <a:rPr lang="en-US" sz="1400" i="1" dirty="0"/>
              <a:t>Wired to connect: The surprising link between brain science and strong, healthy relationships</a:t>
            </a:r>
            <a:r>
              <a:rPr lang="en-US" sz="1400" dirty="0"/>
              <a:t>. </a:t>
            </a:r>
          </a:p>
          <a:p>
            <a:pPr>
              <a:lnSpc>
                <a:spcPct val="110000"/>
              </a:lnSpc>
            </a:pPr>
            <a:r>
              <a:rPr lang="en-US" sz="1400" dirty="0"/>
              <a:t>Martinez, N., Connelly, C. D., Perez, A., &amp; Calero, P. (2021). Self-Care: A Concept Analysis. </a:t>
            </a:r>
            <a:r>
              <a:rPr lang="en-US" sz="1400" i="1" dirty="0"/>
              <a:t>International Journal of Nursing Science, </a:t>
            </a:r>
            <a:r>
              <a:rPr lang="en-US" sz="1400" dirty="0"/>
              <a:t>8, 418-425. </a:t>
            </a:r>
            <a:r>
              <a:rPr lang="en-US" sz="14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https://doi.org/10.1007/s10447-019-09382-w</a:t>
            </a:r>
            <a:r>
              <a:rPr lang="en-US" sz="1400" dirty="0"/>
              <a:t> </a:t>
            </a:r>
          </a:p>
          <a:p>
            <a:pPr>
              <a:lnSpc>
                <a:spcPct val="110000"/>
              </a:lnSpc>
            </a:pPr>
            <a:r>
              <a:rPr lang="en-US" sz="1400" dirty="0"/>
              <a:t>Perry, B. D., &amp; Winfrey, O. (2021). </a:t>
            </a:r>
            <a:r>
              <a:rPr lang="en-US" sz="1400" i="1" dirty="0"/>
              <a:t>What Happened to You? Conversations on Trauma, Resilience, and Healing. </a:t>
            </a:r>
          </a:p>
          <a:p>
            <a:pPr>
              <a:lnSpc>
                <a:spcPct val="110000"/>
              </a:lnSpc>
            </a:pPr>
            <a:r>
              <a:rPr lang="en-US" sz="1400" dirty="0" err="1"/>
              <a:t>Posluns</a:t>
            </a:r>
            <a:r>
              <a:rPr lang="en-US" sz="1400" dirty="0"/>
              <a:t>, K. , &amp; Gall, T. L. (2019). Dear Mental Health Practitioners, Take Care of Yourselves: A Literature review on Self-Care. </a:t>
            </a:r>
            <a:r>
              <a:rPr lang="en-US" sz="1400" i="1" dirty="0"/>
              <a:t>International Journal for the Advancement of Counselling,</a:t>
            </a:r>
            <a:r>
              <a:rPr lang="en-US" sz="1400" dirty="0"/>
              <a:t> 42, 1-20. </a:t>
            </a:r>
            <a:r>
              <a:rPr lang="en-US" sz="14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https://doi.org/10.1007/s10447-019-09382-w</a:t>
            </a:r>
            <a:r>
              <a:rPr lang="en-US" sz="1400" dirty="0"/>
              <a:t> </a:t>
            </a:r>
          </a:p>
          <a:p>
            <a:pPr>
              <a:lnSpc>
                <a:spcPct val="110000"/>
              </a:lnSpc>
            </a:pPr>
            <a:r>
              <a:rPr lang="en-US" sz="1400" dirty="0"/>
              <a:t>Skovholt, T. M., (2012). The Counselor’s Resilient Self. </a:t>
            </a:r>
            <a:r>
              <a:rPr lang="en-US" sz="1400" i="1" dirty="0"/>
              <a:t>Turkish Psychological Counseling and Guidance Journal, </a:t>
            </a:r>
            <a:r>
              <a:rPr lang="en-US" sz="1400" dirty="0"/>
              <a:t>4(38), 137-146. </a:t>
            </a:r>
          </a:p>
          <a:p>
            <a:pPr>
              <a:lnSpc>
                <a:spcPct val="110000"/>
              </a:lnSpc>
            </a:pPr>
            <a:endParaRPr lang="en-US" sz="1400" dirty="0"/>
          </a:p>
        </p:txBody>
      </p:sp>
      <p:sp>
        <p:nvSpPr>
          <p:cNvPr id="19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1115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D58BD-0C88-ECA3-E031-964A780B7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4239" y="671249"/>
            <a:ext cx="8643154" cy="1887950"/>
          </a:xfrm>
        </p:spPr>
        <p:txBody>
          <a:bodyPr anchor="b" anchorCtr="0"/>
          <a:lstStyle/>
          <a:p>
            <a:r>
              <a:rPr lang="en-US" dirty="0"/>
              <a:t>For more information on the </a:t>
            </a:r>
            <a:r>
              <a:rPr lang="en-US" dirty="0" err="1"/>
              <a:t>neurosequential</a:t>
            </a:r>
            <a:r>
              <a:rPr lang="en-US" dirty="0"/>
              <a:t> model and training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BD7EEA-A205-D1AE-9C2D-7084726ED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66947" y="2690316"/>
            <a:ext cx="8630446" cy="1012929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Neurosequential</a:t>
            </a:r>
            <a:r>
              <a:rPr lang="en-US" dirty="0"/>
              <a:t> Network </a:t>
            </a:r>
            <a:r>
              <a:rPr lang="en-US" dirty="0">
                <a:solidFill>
                  <a:schemeClr val="accent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https://www.neurosequential.com/</a:t>
            </a:r>
            <a:r>
              <a:rPr lang="en-US" dirty="0">
                <a:solidFill>
                  <a:schemeClr val="accent5"/>
                </a:solidFill>
              </a:rPr>
              <a:t> </a:t>
            </a:r>
          </a:p>
          <a:p>
            <a:r>
              <a:rPr lang="en-US" dirty="0" err="1"/>
              <a:t>ChildTrauma</a:t>
            </a:r>
            <a:r>
              <a:rPr lang="en-US" dirty="0"/>
              <a:t> Academy </a:t>
            </a:r>
            <a:r>
              <a:rPr lang="en-US" dirty="0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https://www.childtrauma.org/</a:t>
            </a:r>
            <a:r>
              <a:rPr lang="en-US" dirty="0">
                <a:solidFill>
                  <a:schemeClr val="accent5"/>
                </a:solidFill>
              </a:rPr>
              <a:t> 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874B3E5-3038-3CE4-1071-C8ACD7B369CC}"/>
              </a:ext>
            </a:extLst>
          </p:cNvPr>
          <p:cNvSpPr txBox="1">
            <a:spLocks/>
          </p:cNvSpPr>
          <p:nvPr/>
        </p:nvSpPr>
        <p:spPr>
          <a:xfrm>
            <a:off x="1454239" y="4020587"/>
            <a:ext cx="8630446" cy="1887951"/>
          </a:xfrm>
          <a:prstGeom prst="rect">
            <a:avLst/>
          </a:prstGeom>
        </p:spPr>
        <p:txBody>
          <a:bodyPr vert="horz" lIns="91440" tIns="9144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 cap="none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cap="none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Think TV PBS Series w/ Dr. Bruce Perry </a:t>
            </a:r>
            <a:r>
              <a:rPr lang="en-US" sz="2000" u="sng" dirty="0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https://wisconsin.pbslearningmedia.org/collection/stress-trauma-and-the-brain-insights-for-educators/</a:t>
            </a:r>
            <a:r>
              <a:rPr lang="en-US" sz="2000" dirty="0">
                <a:solidFill>
                  <a:schemeClr val="accent5"/>
                </a:solidFill>
              </a:rPr>
              <a:t> </a:t>
            </a:r>
          </a:p>
          <a:p>
            <a:r>
              <a:rPr lang="en-US" sz="2000" dirty="0"/>
              <a:t>Seven Slide Series </a:t>
            </a:r>
            <a:r>
              <a:rPr lang="en-US" sz="2000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https://www.childtrauma.org/brain-dev-neuroscience</a:t>
            </a:r>
            <a:r>
              <a:rPr lang="en-US" sz="2000" dirty="0">
                <a:solidFill>
                  <a:schemeClr val="accent5"/>
                </a:solidFill>
              </a:rPr>
              <a:t> </a:t>
            </a:r>
            <a:br>
              <a:rPr lang="en-US" sz="2000" dirty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72985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65513E21-21B0-48DB-8CF1-35E43B33A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891FEA5-4CF1-504E-B469-D3C3E167F4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2756" r="-1" b="2972"/>
          <a:stretch>
            <a:fillRect/>
          </a:stretch>
        </p:blipFill>
        <p:spPr>
          <a:xfrm>
            <a:off x="20" y="10"/>
            <a:ext cx="12191675" cy="685799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57D00CB7-3B93-97E1-082D-C29C05FFE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636" y="992221"/>
            <a:ext cx="6247308" cy="4873558"/>
          </a:xfrm>
        </p:spPr>
        <p:txBody>
          <a:bodyPr vert="horz" lIns="91440" tIns="45720" rIns="91440" bIns="0" rtlCol="0" anchor="ctr">
            <a:normAutofit/>
          </a:bodyPr>
          <a:lstStyle/>
          <a:p>
            <a:r>
              <a:rPr lang="en-US" sz="4800"/>
              <a:t>Let’s get focused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80B8A35-DEA7-4D43-9DF8-90B4681D0F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20869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771D7-F93B-CC42-0005-50B0CEBD8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F1D966A-575C-0480-480E-2F962638F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10988" r="-1" b="4740"/>
          <a:stretch>
            <a:fillRect/>
          </a:stretch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E2DED9C-E4A4-5F5D-1F25-1E641528D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809" y="892717"/>
            <a:ext cx="4110688" cy="4699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dirty="0"/>
              <a:t>Why is self-care so important?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E67275D-9541-8FF8-7502-1089D215E7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76636" y="1193800"/>
            <a:ext cx="6085091" cy="4699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dirty="0"/>
              <a:t>“How we care for ourselves gives our brain messages that shape our self-worth. So, we must care for ourselves in every way, every day.”</a:t>
            </a:r>
          </a:p>
          <a:p>
            <a:r>
              <a:rPr lang="en-US" sz="2800" b="1" dirty="0"/>
              <a:t>– Sam Owen</a:t>
            </a:r>
          </a:p>
          <a:p>
            <a:r>
              <a:rPr lang="en-US" sz="2800" b="1" dirty="0"/>
              <a:t>“An exhausted, frustrated, dysregulated [counselor] can’t regulate anybody”. Perry (2021)</a:t>
            </a:r>
          </a:p>
          <a:p>
            <a:endParaRPr lang="en-US" sz="2800" b="1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B6D4B7-D6A8-46BB-1BE3-A131F3AC1440}"/>
              </a:ext>
            </a:extLst>
          </p:cNvPr>
          <p:cNvSpPr txBox="1"/>
          <p:nvPr/>
        </p:nvSpPr>
        <p:spPr>
          <a:xfrm>
            <a:off x="9771144" y="6657945"/>
            <a:ext cx="242085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4" tooltip="https://jenna-card.squarespace.com/ee-calendar/2020/9/cultivat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249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8E7A6F0-5CD3-481E-B0F2-E7F99FE67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1290DF-4975-4FCD-8B8D-BBC86B8366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A8080FA-8484-4948-238C-ECEA1C174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612" y="1138228"/>
            <a:ext cx="3793685" cy="3858767"/>
          </a:xfrm>
        </p:spPr>
        <p:txBody>
          <a:bodyPr anchor="ctr" anchorCtr="0">
            <a:normAutofit/>
          </a:bodyPr>
          <a:lstStyle/>
          <a:p>
            <a:r>
              <a:rPr lang="en-US" sz="3600" dirty="0"/>
              <a:t>Self-care definition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57CA18A-A333-4DCB-842B-76827D2EC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00021" y="638300"/>
            <a:ext cx="6409605" cy="4858625"/>
            <a:chOff x="7807230" y="2012810"/>
            <a:chExt cx="3251252" cy="345986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785FC3-CE7B-46F8-8C7A-EBBF001ED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5069D9A-30C7-4159-880C-DD2BDC510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D9FE1511-6E1B-4F0E-8FF0-958527181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9891" y="973636"/>
            <a:ext cx="5769864" cy="4187952"/>
          </a:xfrm>
          <a:prstGeom prst="rect">
            <a:avLst/>
          </a:prstGeom>
          <a:solidFill>
            <a:srgbClr val="FFFFFF"/>
          </a:solidFill>
          <a:ln w="6350">
            <a:solidFill>
              <a:srgbClr val="DFD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54FFF1-C821-AE7A-7C4E-DADF2D5C0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4483" y="1138228"/>
            <a:ext cx="5440680" cy="385876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</a:rPr>
              <a:t>Self-care, across disciplines, emerges as a </a:t>
            </a:r>
            <a:r>
              <a:rPr lang="en-US" b="1" dirty="0">
                <a:solidFill>
                  <a:srgbClr val="000000"/>
                </a:solidFill>
              </a:rPr>
              <a:t>holistic, intentional, and empowering process</a:t>
            </a:r>
            <a:r>
              <a:rPr lang="en-US" dirty="0">
                <a:solidFill>
                  <a:srgbClr val="000000"/>
                </a:solidFill>
              </a:rPr>
              <a:t> that blends </a:t>
            </a:r>
            <a:r>
              <a:rPr lang="en-US" b="1" dirty="0">
                <a:solidFill>
                  <a:srgbClr val="000000"/>
                </a:solidFill>
              </a:rPr>
              <a:t>individual autonomy, preventive health, coping, and resilience</a:t>
            </a:r>
            <a:r>
              <a:rPr lang="en-US" dirty="0">
                <a:solidFill>
                  <a:srgbClr val="000000"/>
                </a:solidFill>
              </a:rPr>
              <a:t> within both personal and professional contexts. It is at once a </a:t>
            </a:r>
            <a:r>
              <a:rPr lang="en-US" b="1" dirty="0">
                <a:solidFill>
                  <a:srgbClr val="000000"/>
                </a:solidFill>
              </a:rPr>
              <a:t>personal practice, ethical obligation, and communal strategy</a:t>
            </a:r>
            <a:r>
              <a:rPr lang="en-US" dirty="0">
                <a:solidFill>
                  <a:srgbClr val="000000"/>
                </a:solidFill>
              </a:rPr>
              <a:t> that fosters optimal well-being, not only by reducing risks (burnout, illness) but by cultivating growth, meaning, and flourishing.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25CEF6D-5E98-4B5C-A10F-7459C1EEF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5C73161-1E4E-4E6A-91B2-E885CF8FF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3C8D3A7-9E4B-54E0-4DF4-360ECF44BA2B}"/>
              </a:ext>
            </a:extLst>
          </p:cNvPr>
          <p:cNvSpPr txBox="1"/>
          <p:nvPr/>
        </p:nvSpPr>
        <p:spPr>
          <a:xfrm>
            <a:off x="1543050" y="6320790"/>
            <a:ext cx="8401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Perplexity AI. (2025). Synthesis of themes for self-care definitions.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57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g214476883c9_0_20" descr="NM Brain Heuristic"/>
          <p:cNvPicPr preferRelativeResize="0"/>
          <p:nvPr/>
        </p:nvPicPr>
        <p:blipFill rotWithShape="1">
          <a:blip r:embed="rId3">
            <a:alphaModFix/>
          </a:blip>
          <a:srcRect l="1095" t="1028" r="1105" b="1028"/>
          <a:stretch/>
        </p:blipFill>
        <p:spPr>
          <a:xfrm>
            <a:off x="1557813" y="20826"/>
            <a:ext cx="9076376" cy="68163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BFDC54-78FB-947D-6782-25EC92835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79" y="-2541431"/>
            <a:ext cx="8637073" cy="2541431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dirty="0"/>
              <a:t>NM Brain Heuristic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E11574-EE23-914D-90B5-11054869FB15}"/>
              </a:ext>
            </a:extLst>
          </p:cNvPr>
          <p:cNvSpPr txBox="1"/>
          <p:nvPr/>
        </p:nvSpPr>
        <p:spPr>
          <a:xfrm rot="20809762">
            <a:off x="3808607" y="2577756"/>
            <a:ext cx="51186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© Copyright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g214476883c9_0_35" descr="Sequence of Engagemen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1" y="0"/>
            <a:ext cx="9144003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E0A890-DCD2-3DAC-A6DD-3AEE4AB584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79" y="-2541431"/>
            <a:ext cx="8637073" cy="2541431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dirty="0"/>
              <a:t>Sequence of engagement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4B2C9F-C7D9-6850-0F46-D4F90DCCC4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5873" y="1962785"/>
            <a:ext cx="5700254" cy="29324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B5E0ED3-B0D0-98E6-5349-DD394F4999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51579" y="-1049235"/>
            <a:ext cx="9603275" cy="10492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Self-care wheel</a:t>
            </a:r>
          </a:p>
        </p:txBody>
      </p:sp>
      <p:pic>
        <p:nvPicPr>
          <p:cNvPr id="3" name="Picture 2" descr="Self-Care in the middle surrounded by various aspects including physical, social, mental, emotional, spiritual, workplace, and financial">
            <a:extLst>
              <a:ext uri="{FF2B5EF4-FFF2-40B4-BE49-F238E27FC236}">
                <a16:creationId xmlns:a16="http://schemas.microsoft.com/office/drawing/2014/main" id="{650A7B20-8DCE-E438-889D-E470D1D3C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151" y="0"/>
            <a:ext cx="11205698" cy="630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84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9C35-41AC-AA45-9411-46311309A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0" rtlCol="0" anchor="b">
            <a:normAutofit/>
          </a:bodyPr>
          <a:lstStyle/>
          <a:p>
            <a:r>
              <a:rPr lang="en-US" sz="3600" dirty="0"/>
              <a:t>Developing your own self-care plan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45F31D4-B560-996B-95BF-032C0F91C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Reflect on your strengths and needs</a:t>
            </a:r>
          </a:p>
          <a:p>
            <a:r>
              <a:rPr lang="en-US" dirty="0"/>
              <a:t>Assess your coping strategies</a:t>
            </a:r>
          </a:p>
          <a:p>
            <a:r>
              <a:rPr lang="en-US" dirty="0"/>
              <a:t>Consider your stressors</a:t>
            </a:r>
          </a:p>
          <a:p>
            <a:r>
              <a:rPr lang="en-US" dirty="0"/>
              <a:t>Devise self-care strategies that work for you</a:t>
            </a:r>
          </a:p>
          <a:p>
            <a:r>
              <a:rPr lang="en-US" dirty="0"/>
              <a:t>	What are you already doing?</a:t>
            </a:r>
          </a:p>
          <a:p>
            <a:r>
              <a:rPr lang="en-US" dirty="0"/>
              <a:t>	What do you want to add in?</a:t>
            </a:r>
          </a:p>
          <a:p>
            <a:r>
              <a:rPr lang="en-US" dirty="0"/>
              <a:t>	Plan for challenges</a:t>
            </a:r>
          </a:p>
          <a:p>
            <a:r>
              <a:rPr lang="en-US" dirty="0"/>
              <a:t>	Start small</a:t>
            </a:r>
          </a:p>
          <a:p>
            <a:r>
              <a:rPr lang="en-US" dirty="0"/>
              <a:t>Schedule time to focus on your needs </a:t>
            </a:r>
          </a:p>
        </p:txBody>
      </p:sp>
      <p:pic>
        <p:nvPicPr>
          <p:cNvPr id="4" name="Picture 3" descr="A puzzle with the words Think, Plan, Act on it">
            <a:extLst>
              <a:ext uri="{FF2B5EF4-FFF2-40B4-BE49-F238E27FC236}">
                <a16:creationId xmlns:a16="http://schemas.microsoft.com/office/drawing/2014/main" id="{042A4A82-CA62-EB23-EC8D-80FB11414B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42757" y="3322961"/>
            <a:ext cx="3275013" cy="2021496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1A7D1E-0ABD-0602-BF02-1B580C051CB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2757" y="3209619"/>
            <a:ext cx="3275013" cy="224818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778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Diffused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4CD1D4D-9B41-7FA0-3D34-0214E91E4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Let’s reflect on your </a:t>
            </a:r>
            <a:br>
              <a:rPr lang="en-US" sz="4000" b="1" dirty="0"/>
            </a:br>
            <a:r>
              <a:rPr lang="en-US" sz="4000" b="1" dirty="0"/>
              <a:t>own self-care</a:t>
            </a:r>
          </a:p>
        </p:txBody>
      </p:sp>
    </p:spTree>
    <p:extLst>
      <p:ext uri="{BB962C8B-B14F-4D97-AF65-F5344CB8AC3E}">
        <p14:creationId xmlns:p14="http://schemas.microsoft.com/office/powerpoint/2010/main" val="358567312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1260</TotalTime>
  <Words>622</Words>
  <Application>Microsoft Office PowerPoint</Application>
  <PresentationFormat>Widescreen</PresentationFormat>
  <Paragraphs>65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Arial</vt:lpstr>
      <vt:lpstr>Gill Sans MT</vt:lpstr>
      <vt:lpstr>Gallery</vt:lpstr>
      <vt:lpstr>Brain-Based Connections: Understanding the neuroscience behind self-care</vt:lpstr>
      <vt:lpstr>Let’s get focused</vt:lpstr>
      <vt:lpstr>Why is self-care so important?</vt:lpstr>
      <vt:lpstr>Self-care definition</vt:lpstr>
      <vt:lpstr>NM Brain Heuristic</vt:lpstr>
      <vt:lpstr>Sequence of engagement</vt:lpstr>
      <vt:lpstr>Self-care wheel</vt:lpstr>
      <vt:lpstr>Developing your own self-care plan</vt:lpstr>
      <vt:lpstr>Let’s reflect on your  own self-care</vt:lpstr>
      <vt:lpstr>Consider … </vt:lpstr>
      <vt:lpstr>takeaways</vt:lpstr>
      <vt:lpstr>Self-Care Ideas</vt:lpstr>
      <vt:lpstr>References</vt:lpstr>
      <vt:lpstr>For more information on the neurosequential model and training </vt:lpstr>
    </vt:vector>
  </TitlesOfParts>
  <Company>UW-Whitewater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 point</dc:title>
  <dc:creator>Barth, Amy</dc:creator>
  <cp:lastModifiedBy>Fu, Yu</cp:lastModifiedBy>
  <cp:revision>56</cp:revision>
  <dcterms:created xsi:type="dcterms:W3CDTF">2025-09-01T14:08:24Z</dcterms:created>
  <dcterms:modified xsi:type="dcterms:W3CDTF">2026-06-11T20:42:43Z</dcterms:modified>
</cp:coreProperties>
</file>