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40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x="18288000" cy="10287000"/>
  <p:notesSz cx="6858000" cy="9144000"/>
  <p:embeddedFontLst>
    <p:embeddedFont>
      <p:font typeface="Agrandir Bold" charset="1" panose="00000800000000000000"/>
      <p:regular r:id="rId32"/>
    </p:embeddedFont>
    <p:embeddedFont>
      <p:font typeface="Agrandir" charset="1" panose="00000500000000000000"/>
      <p:regular r:id="rId33"/>
    </p:embeddedFont>
    <p:embeddedFont>
      <p:font typeface="Open Sans 1 Bold" charset="1" panose="00000000000000000000"/>
      <p:regular r:id="rId34"/>
    </p:embeddedFont>
    <p:embeddedFont>
      <p:font typeface="Open Sans 1" charset="1" panose="00000000000000000000"/>
      <p:regular r:id="rId35"/>
    </p:embeddedFont>
    <p:embeddedFont>
      <p:font typeface="Open Sans 2 Bold" charset="1" panose="020B0806030504020204"/>
      <p:regular r:id="rId36"/>
    </p:embeddedFont>
    <p:embeddedFont>
      <p:font typeface="Open Sans 2" charset="1" panose="020B0606030504020204"/>
      <p:regular r:id="rId37"/>
    </p:embeddedFont>
    <p:embeddedFont>
      <p:font typeface="Montserrat Bold" charset="1" panose="00000800000000000000"/>
      <p:regular r:id="rId38"/>
    </p:embeddedFont>
    <p:embeddedFont>
      <p:font typeface="Open Sans 1 Italics" charset="1" panose="00000000000000000000"/>
      <p:regular r:id="rId39"/>
    </p:embeddedFont>
    <p:embeddedFont>
      <p:font typeface="Agrandir Bold Italics" charset="1" panose="00000800000000000000"/>
      <p:regular r:id="rId43"/>
    </p:embeddedFont>
    <p:embeddedFont>
      <p:font typeface="Poppins" charset="1" panose="00000500000000000000"/>
      <p:regular r:id="rId44"/>
    </p:embeddedFont>
    <p:embeddedFont>
      <p:font typeface="Poppins Bold Italics" charset="1" panose="00000800000000000000"/>
      <p:regular r:id="rId45"/>
    </p:embeddedFont>
    <p:embeddedFont>
      <p:font typeface="Poppins Bold" charset="1" panose="00000800000000000000"/>
      <p:regular r:id="rId46"/>
    </p:embeddedFont>
    <p:embeddedFont>
      <p:font typeface="Montserrat" charset="1" panose="00000500000000000000"/>
      <p:regular r:id="rId4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fonts/font37.fntdata" Type="http://schemas.openxmlformats.org/officeDocument/2006/relationships/font"/><Relationship Id="rId38" Target="fonts/font38.fntdata" Type="http://schemas.openxmlformats.org/officeDocument/2006/relationships/font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notesMasters/notesMaster1.xml" Type="http://schemas.openxmlformats.org/officeDocument/2006/relationships/notesMaster"/><Relationship Id="rId41" Target="theme/theme2.xml" Type="http://schemas.openxmlformats.org/officeDocument/2006/relationships/theme"/><Relationship Id="rId42" Target="notesSlides/notesSlide1.xml" Type="http://schemas.openxmlformats.org/officeDocument/2006/relationships/notesSlide"/><Relationship Id="rId43" Target="fonts/font43.fntdata" Type="http://schemas.openxmlformats.org/officeDocument/2006/relationships/font"/><Relationship Id="rId44" Target="fonts/font44.fntdata" Type="http://schemas.openxmlformats.org/officeDocument/2006/relationships/font"/><Relationship Id="rId45" Target="fonts/font45.fntdata" Type="http://schemas.openxmlformats.org/officeDocument/2006/relationships/font"/><Relationship Id="rId46" Target="fonts/font46.fntdata" Type="http://schemas.openxmlformats.org/officeDocument/2006/relationships/font"/><Relationship Id="rId47" Target="notesSlides/notesSlide2.xml" Type="http://schemas.openxmlformats.org/officeDocument/2006/relationships/notesSlide"/><Relationship Id="rId48" Target="notesSlides/notesSlide3.xml" Type="http://schemas.openxmlformats.org/officeDocument/2006/relationships/notesSlide"/><Relationship Id="rId49" Target="fonts/font49.fntdata" Type="http://schemas.openxmlformats.org/officeDocument/2006/relationships/font"/><Relationship Id="rId5" Target="tableStyles.xml" Type="http://schemas.openxmlformats.org/officeDocument/2006/relationships/tableStyles"/><Relationship Id="rId50" Target="notesSlides/notesSlide4.xml" Type="http://schemas.openxmlformats.org/officeDocument/2006/relationships/notesSlide"/><Relationship Id="rId51" Target="notesSlides/notesSlide5.xml" Type="http://schemas.openxmlformats.org/officeDocument/2006/relationships/notesSlide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3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8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0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1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2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“Now, this lens is operating all the time. But under stress, it becomes harder to notice. Stress narrows our perspective. It makes our old patterns feel urgent, necessary, and true.”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“So if my normal pattern is to over-function, stress will tell me, ‘You have to handle this.’ </a:t>
            </a:r>
          </a:p>
          <a:p>
            <a:r>
              <a:rPr lang="en-US"/>
              <a:t/>
            </a:r>
          </a:p>
          <a:p>
            <a:r>
              <a:rPr lang="en-US"/>
              <a:t>If my normal pattern is to people-please, stress will tell me, ‘You can’t disappoint them.’</a:t>
            </a:r>
          </a:p>
          <a:p>
            <a:r>
              <a:rPr lang="en-US"/>
              <a:t/>
            </a:r>
          </a:p>
          <a:p>
            <a:r>
              <a:rPr lang="en-US"/>
              <a:t>If my normal pattern is to push through, stress will tell me, ‘You don’t have time to stop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Under stress, the brain does not usually ask, ‘What is the most aligned response?’ It asks, ‘What will relieve the pressure right now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Confidence at work is not pretending you have no limits. Confidence is being grounded enough to tell the truth about your strengths, your scope, and your current capacity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“This is what metacognition looks like in real time. It does not mean we stop and analyze everything for twenty minutes. It means we create a small pause before our pattern becomes our decision.”</a:t>
            </a:r>
          </a:p>
          <a:p>
            <a:r>
              <a:rPr lang="en-US"/>
              <a:t>Then:</a:t>
            </a:r>
          </a:p>
          <a:p>
            <a:r>
              <a:rPr lang="en-US"/>
              <a:t>“First, I notice what is happening in me. Am I anxious? Defensive? Overwhelmed? Rushing to fix? Then I name what might be shaping my interpretation. Is this my stress lens? My people-pleasing lens? My responsibility lens? Then I choose a response that reflects clarity instead of autopilot. And afterward, I check in: did that response actually align with the kind of person, leader, coworker, or communicator I want to be?”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</a:p>
          <a:p>
            <a:r>
              <a:rPr lang="en-US"/>
              <a:t>“Regulation is where metacognition becomes action. </a:t>
            </a:r>
          </a:p>
          <a:p>
            <a:r>
              <a:rPr lang="en-US"/>
              <a:t/>
            </a:r>
          </a:p>
          <a:p>
            <a:r>
              <a:rPr lang="en-US"/>
              <a:t>It’s not just noticing that I’m thinking a certain way — it’s choosing what to do with that awareness.”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“If my lens is telling me, ‘I have to say yes or I’ll disappoint people,’ regulation helps me slow down and ask, ‘Is that true? What actually happened? What am I assuming? </a:t>
            </a:r>
          </a:p>
          <a:p>
            <a:r>
              <a:rPr lang="en-US"/>
              <a:t/>
            </a:r>
          </a:p>
          <a:p>
            <a:r>
              <a:rPr lang="en-US"/>
              <a:t>What response would protect both my professionalism and my capacity?’</a:t>
            </a:r>
          </a:p>
          <a:p>
            <a:r>
              <a:rPr lang="en-US"/>
              <a:t/>
            </a:r>
          </a:p>
          <a:p>
            <a:r>
              <a:rPr lang="en-US"/>
              <a:t>“This is where boundaries become possible. Because once I can regulate my thinking, I’m not just reacting to pressure. I’m choosing a response that reflects clarity.”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Confidence at work is not pretending you have no limits. Confidence is being grounded enough to tell the truth about your strengths, your scope, and your current capacity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jpeg" Type="http://schemas.openxmlformats.org/officeDocument/2006/relationships/image"/><Relationship Id="rId5" Target="../media/image4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23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24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2.png" Type="http://schemas.openxmlformats.org/officeDocument/2006/relationships/image"/><Relationship Id="rId4" Target="../media/image25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7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23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26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7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2.png" Type="http://schemas.openxmlformats.org/officeDocument/2006/relationships/image"/><Relationship Id="rId4" Target="../media/image6.jpeg" Type="http://schemas.openxmlformats.org/officeDocument/2006/relationships/image"/><Relationship Id="rId5" Target="https://www.youtube.com/watch?v=yLHhleZfxtA" TargetMode="External" Type="http://schemas.openxmlformats.org/officeDocument/2006/relationships/video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2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2.png" Type="http://schemas.openxmlformats.org/officeDocument/2006/relationships/image"/><Relationship Id="rId4" Target="../media/image27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Relationship Id="rId3" Target="../media/image29.jpe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Relationship Id="rId3" Target="../media/image31.jpeg" Type="http://schemas.openxmlformats.org/officeDocument/2006/relationships/image"/><Relationship Id="rId4" Target="../media/image32.png" Type="http://schemas.openxmlformats.org/officeDocument/2006/relationships/image"/><Relationship Id="rId5" Target="../media/image33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png" Type="http://schemas.openxmlformats.org/officeDocument/2006/relationships/image"/><Relationship Id="rId3" Target="../media/image35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7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.svg" Type="http://schemas.openxmlformats.org/officeDocument/2006/relationships/image"/><Relationship Id="rId11" Target="../media/image15.png" Type="http://schemas.openxmlformats.org/officeDocument/2006/relationships/image"/><Relationship Id="rId12" Target="../media/image16.sv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8.jpe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Relationship Id="rId7" Target="../media/image11.png" Type="http://schemas.openxmlformats.org/officeDocument/2006/relationships/image"/><Relationship Id="rId8" Target="../media/image12.svg" Type="http://schemas.openxmlformats.org/officeDocument/2006/relationships/image"/><Relationship Id="rId9" Target="../media/image13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17.jpeg" Type="http://schemas.openxmlformats.org/officeDocument/2006/relationships/image"/><Relationship Id="rId5" Target="../media/image7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2.png" Type="http://schemas.openxmlformats.org/officeDocument/2006/relationships/image"/><Relationship Id="rId4" Target="../media/image7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2.png" Type="http://schemas.openxmlformats.org/officeDocument/2006/relationships/image"/><Relationship Id="rId4" Target="../media/image7.png" Type="http://schemas.openxmlformats.org/officeDocument/2006/relationships/image"/><Relationship Id="rId5" Target="../media/image19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0.png" Type="http://schemas.openxmlformats.org/officeDocument/2006/relationships/image"/><Relationship Id="rId4" Target="../media/image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1.png" Type="http://schemas.openxmlformats.org/officeDocument/2006/relationships/image"/><Relationship Id="rId4" Target="../media/image2.png" Type="http://schemas.openxmlformats.org/officeDocument/2006/relationships/image"/><Relationship Id="rId5" Target="../media/image2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3666" r="0" b="-1366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90500" y="381000"/>
            <a:ext cx="17907000" cy="9906000"/>
            <a:chOff x="0" y="0"/>
            <a:chExt cx="23876000" cy="13208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3876000" cy="13208000"/>
            </a:xfrm>
            <a:custGeom>
              <a:avLst/>
              <a:gdLst/>
              <a:ahLst/>
              <a:cxnLst/>
              <a:rect r="r" b="b" t="t" l="l"/>
              <a:pathLst>
                <a:path h="13208000" w="23876000">
                  <a:moveTo>
                    <a:pt x="1320800" y="0"/>
                  </a:moveTo>
                  <a:lnTo>
                    <a:pt x="22555200" y="0"/>
                  </a:lnTo>
                  <a:cubicBezTo>
                    <a:pt x="23284658" y="0"/>
                    <a:pt x="23876000" y="591342"/>
                    <a:pt x="23876000" y="1320800"/>
                  </a:cubicBezTo>
                  <a:lnTo>
                    <a:pt x="23876000" y="11887200"/>
                  </a:lnTo>
                  <a:cubicBezTo>
                    <a:pt x="23876000" y="12616658"/>
                    <a:pt x="23284658" y="13208000"/>
                    <a:pt x="22555200" y="13208000"/>
                  </a:cubicBezTo>
                  <a:lnTo>
                    <a:pt x="1320800" y="13208000"/>
                  </a:lnTo>
                  <a:cubicBezTo>
                    <a:pt x="591342" y="13208000"/>
                    <a:pt x="0" y="12616658"/>
                    <a:pt x="0" y="11887200"/>
                  </a:cubicBezTo>
                  <a:lnTo>
                    <a:pt x="0" y="1320800"/>
                  </a:lnTo>
                  <a:cubicBezTo>
                    <a:pt x="0" y="591342"/>
                    <a:pt x="591342" y="0"/>
                    <a:pt x="1320800" y="0"/>
                  </a:cubicBezTo>
                  <a:close/>
                </a:path>
              </a:pathLst>
            </a:custGeom>
            <a:solidFill>
              <a:srgbClr val="F6F7E7"/>
            </a:solidFill>
            <a:ln w="28575" cap="sq">
              <a:solidFill>
                <a:srgbClr val="96B75B"/>
              </a:solidFill>
              <a:prstDash val="solid"/>
              <a:miter/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338141" y="-906211"/>
            <a:ext cx="9356080" cy="11918573"/>
          </a:xfrm>
          <a:custGeom>
            <a:avLst/>
            <a:gdLst/>
            <a:ahLst/>
            <a:cxnLst/>
            <a:rect r="r" b="b" t="t" l="l"/>
            <a:pathLst>
              <a:path h="11918573" w="9356080">
                <a:moveTo>
                  <a:pt x="0" y="0"/>
                </a:moveTo>
                <a:lnTo>
                  <a:pt x="9356079" y="0"/>
                </a:lnTo>
                <a:lnTo>
                  <a:pt x="9356079" y="11918573"/>
                </a:lnTo>
                <a:lnTo>
                  <a:pt x="0" y="1191857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2999"/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28700" y="6385981"/>
            <a:ext cx="10322614" cy="1984185"/>
            <a:chOff x="0" y="0"/>
            <a:chExt cx="2358008" cy="45325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358008" cy="453250"/>
            </a:xfrm>
            <a:custGeom>
              <a:avLst/>
              <a:gdLst/>
              <a:ahLst/>
              <a:cxnLst/>
              <a:rect r="r" b="b" t="t" l="l"/>
              <a:pathLst>
                <a:path h="453250" w="2358008">
                  <a:moveTo>
                    <a:pt x="75000" y="0"/>
                  </a:moveTo>
                  <a:lnTo>
                    <a:pt x="2283008" y="0"/>
                  </a:lnTo>
                  <a:cubicBezTo>
                    <a:pt x="2302899" y="0"/>
                    <a:pt x="2321976" y="7902"/>
                    <a:pt x="2336041" y="21967"/>
                  </a:cubicBezTo>
                  <a:cubicBezTo>
                    <a:pt x="2350106" y="36032"/>
                    <a:pt x="2358008" y="55108"/>
                    <a:pt x="2358008" y="75000"/>
                  </a:cubicBezTo>
                  <a:lnTo>
                    <a:pt x="2358008" y="378250"/>
                  </a:lnTo>
                  <a:cubicBezTo>
                    <a:pt x="2358008" y="419671"/>
                    <a:pt x="2324429" y="453250"/>
                    <a:pt x="2283008" y="453250"/>
                  </a:cubicBezTo>
                  <a:lnTo>
                    <a:pt x="75000" y="453250"/>
                  </a:lnTo>
                  <a:cubicBezTo>
                    <a:pt x="55108" y="453250"/>
                    <a:pt x="36032" y="445348"/>
                    <a:pt x="21967" y="431283"/>
                  </a:cubicBezTo>
                  <a:cubicBezTo>
                    <a:pt x="7902" y="417218"/>
                    <a:pt x="0" y="398141"/>
                    <a:pt x="0" y="378250"/>
                  </a:cubicBezTo>
                  <a:lnTo>
                    <a:pt x="0" y="75000"/>
                  </a:lnTo>
                  <a:cubicBezTo>
                    <a:pt x="0" y="55108"/>
                    <a:pt x="7902" y="36032"/>
                    <a:pt x="21967" y="21967"/>
                  </a:cubicBezTo>
                  <a:cubicBezTo>
                    <a:pt x="36032" y="7902"/>
                    <a:pt x="55108" y="0"/>
                    <a:pt x="75000" y="0"/>
                  </a:cubicBez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solid"/>
              <a:round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66675"/>
              <a:ext cx="2358008" cy="5199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2858611" y="7004138"/>
            <a:ext cx="3619500" cy="1143000"/>
            <a:chOff x="0" y="0"/>
            <a:chExt cx="826807" cy="26109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26807" cy="261097"/>
            </a:xfrm>
            <a:custGeom>
              <a:avLst/>
              <a:gdLst/>
              <a:ahLst/>
              <a:cxnLst/>
              <a:rect r="r" b="b" t="t" l="l"/>
              <a:pathLst>
                <a:path h="261097" w="826807">
                  <a:moveTo>
                    <a:pt x="130548" y="0"/>
                  </a:moveTo>
                  <a:lnTo>
                    <a:pt x="696258" y="0"/>
                  </a:lnTo>
                  <a:cubicBezTo>
                    <a:pt x="768358" y="0"/>
                    <a:pt x="826807" y="58449"/>
                    <a:pt x="826807" y="130548"/>
                  </a:cubicBezTo>
                  <a:lnTo>
                    <a:pt x="826807" y="130548"/>
                  </a:lnTo>
                  <a:cubicBezTo>
                    <a:pt x="826807" y="202648"/>
                    <a:pt x="768358" y="261097"/>
                    <a:pt x="696258" y="261097"/>
                  </a:cubicBezTo>
                  <a:lnTo>
                    <a:pt x="130548" y="261097"/>
                  </a:lnTo>
                  <a:cubicBezTo>
                    <a:pt x="58449" y="261097"/>
                    <a:pt x="0" y="202648"/>
                    <a:pt x="0" y="130548"/>
                  </a:cubicBezTo>
                  <a:lnTo>
                    <a:pt x="0" y="130548"/>
                  </a:lnTo>
                  <a:cubicBezTo>
                    <a:pt x="0" y="58449"/>
                    <a:pt x="58449" y="0"/>
                    <a:pt x="130548" y="0"/>
                  </a:cubicBezTo>
                  <a:close/>
                </a:path>
              </a:pathLst>
            </a:custGeom>
            <a:solidFill>
              <a:srgbClr val="2C876F"/>
            </a:solidFill>
            <a:ln w="28575" cap="rnd">
              <a:solidFill>
                <a:srgbClr val="2C876F"/>
              </a:solidFill>
              <a:prstDash val="solid"/>
              <a:round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142875"/>
              <a:ext cx="826807" cy="40397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 marL="0" indent="0" lvl="0">
                <a:lnSpc>
                  <a:spcPts val="4480"/>
                </a:lnSpc>
                <a:spcBef>
                  <a:spcPct val="0"/>
                </a:spcBef>
              </a:pPr>
              <a:r>
                <a:rPr lang="en-US" b="true" sz="3200" strike="noStrike" u="none">
                  <a:solidFill>
                    <a:srgbClr val="FFFFFF"/>
                  </a:solidFill>
                  <a:latin typeface="Agrandir Bold"/>
                  <a:ea typeface="Agrandir Bold"/>
                  <a:cs typeface="Agrandir Bold"/>
                  <a:sym typeface="Agrandir Bold"/>
                </a:rPr>
                <a:t>Strong Culture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392761" y="6715734"/>
            <a:ext cx="1431404" cy="1431404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16747" r="0" b="-16747"/>
              </a:stretch>
            </a:blip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1028700" y="5105400"/>
            <a:ext cx="10525912" cy="519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9"/>
              </a:lnSpc>
            </a:pPr>
            <a:r>
              <a:rPr lang="en-US" sz="3199" b="tru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Harnessing Metacognition for Clear Self-Leadership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33450" y="2355701"/>
            <a:ext cx="11665792" cy="2452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76"/>
              </a:lnSpc>
            </a:pPr>
            <a:r>
              <a:rPr lang="en-US" sz="9299" b="true">
                <a:solidFill>
                  <a:srgbClr val="96B75B"/>
                </a:solidFill>
                <a:latin typeface="Agrandir Bold"/>
                <a:ea typeface="Agrandir Bold"/>
                <a:cs typeface="Agrandir Bold"/>
                <a:sym typeface="Agrandir Bold"/>
              </a:rPr>
              <a:t>Boundaries &amp; </a:t>
            </a:r>
          </a:p>
          <a:p>
            <a:pPr algn="l">
              <a:lnSpc>
                <a:spcPts val="8276"/>
              </a:lnSpc>
            </a:pPr>
            <a:r>
              <a:rPr lang="en-US" sz="9299" b="true">
                <a:solidFill>
                  <a:srgbClr val="96B75B"/>
                </a:solidFill>
                <a:latin typeface="Agrandir Bold"/>
                <a:ea typeface="Agrandir Bold"/>
                <a:cs typeface="Agrandir Bold"/>
                <a:sym typeface="Agrandir Bold"/>
              </a:rPr>
              <a:t>Self-Understanding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3257550" y="7362825"/>
            <a:ext cx="7143750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97"/>
              </a:lnSpc>
              <a:spcBef>
                <a:spcPct val="0"/>
              </a:spcBef>
            </a:pPr>
            <a:r>
              <a:rPr lang="en-US" b="true" sz="2247" strike="noStrike" u="none">
                <a:solidFill>
                  <a:srgbClr val="18263D"/>
                </a:solidFill>
                <a:latin typeface="Agrandir Bold"/>
                <a:ea typeface="Agrandir Bold"/>
                <a:cs typeface="Agrandir Bold"/>
                <a:sym typeface="Agrandir Bold"/>
              </a:rPr>
              <a:t>Laura Newman</a:t>
            </a:r>
          </a:p>
          <a:p>
            <a:pPr algn="l" marL="0" indent="0" lvl="0">
              <a:lnSpc>
                <a:spcPts val="2697"/>
              </a:lnSpc>
              <a:spcBef>
                <a:spcPct val="0"/>
              </a:spcBef>
            </a:pPr>
            <a:r>
              <a:rPr lang="en-US" b="true" sz="2247" strike="noStrike" u="none">
                <a:solidFill>
                  <a:srgbClr val="18263D"/>
                </a:solidFill>
                <a:latin typeface="Agrandir Bold"/>
                <a:ea typeface="Agrandir Bold"/>
                <a:cs typeface="Agrandir Bold"/>
                <a:sym typeface="Agrandir Bold"/>
              </a:rPr>
              <a:t>Founder of Strong Culture | MSCJ, MHFA, CPT, GFI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253557" y="6946036"/>
            <a:ext cx="2547763" cy="297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80"/>
              </a:lnSpc>
            </a:pPr>
            <a:r>
              <a:rPr lang="en-US" sz="2000" spc="40">
                <a:solidFill>
                  <a:srgbClr val="18263D"/>
                </a:solidFill>
                <a:latin typeface="Agrandir"/>
                <a:ea typeface="Agrandir"/>
                <a:cs typeface="Agrandir"/>
                <a:sym typeface="Agrandir"/>
              </a:rPr>
              <a:t>Presented by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13795093" y="1741672"/>
            <a:ext cx="2087075" cy="2087075"/>
          </a:xfrm>
          <a:custGeom>
            <a:avLst/>
            <a:gdLst/>
            <a:ahLst/>
            <a:cxnLst/>
            <a:rect r="r" b="b" t="t" l="l"/>
            <a:pathLst>
              <a:path h="2087075" w="2087075">
                <a:moveTo>
                  <a:pt x="0" y="0"/>
                </a:moveTo>
                <a:lnTo>
                  <a:pt x="2087075" y="0"/>
                </a:lnTo>
                <a:lnTo>
                  <a:pt x="2087075" y="2087075"/>
                </a:lnTo>
                <a:lnTo>
                  <a:pt x="0" y="20870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3666" r="0" b="-1366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81000" y="381000"/>
            <a:ext cx="17526000" cy="9525000"/>
            <a:chOff x="0" y="0"/>
            <a:chExt cx="23368000" cy="12700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3368000" cy="12700000"/>
            </a:xfrm>
            <a:custGeom>
              <a:avLst/>
              <a:gdLst/>
              <a:ahLst/>
              <a:cxnLst/>
              <a:rect r="r" b="b" t="t" l="l"/>
              <a:pathLst>
                <a:path h="12700000" w="23368000">
                  <a:moveTo>
                    <a:pt x="1270000" y="0"/>
                  </a:moveTo>
                  <a:lnTo>
                    <a:pt x="22098000" y="0"/>
                  </a:lnTo>
                  <a:cubicBezTo>
                    <a:pt x="22799402" y="0"/>
                    <a:pt x="23368000" y="568598"/>
                    <a:pt x="23368000" y="1270000"/>
                  </a:cubicBezTo>
                  <a:lnTo>
                    <a:pt x="23368000" y="11430000"/>
                  </a:lnTo>
                  <a:cubicBezTo>
                    <a:pt x="23368000" y="12131401"/>
                    <a:pt x="22799402" y="12700000"/>
                    <a:pt x="22098000" y="12700000"/>
                  </a:cubicBezTo>
                  <a:lnTo>
                    <a:pt x="1270000" y="12700000"/>
                  </a:lnTo>
                  <a:cubicBezTo>
                    <a:pt x="568598" y="12700000"/>
                    <a:pt x="0" y="12131401"/>
                    <a:pt x="0" y="11430000"/>
                  </a:cubicBezTo>
                  <a:lnTo>
                    <a:pt x="0" y="1270000"/>
                  </a:lnTo>
                  <a:cubicBezTo>
                    <a:pt x="0" y="568598"/>
                    <a:pt x="568598" y="0"/>
                    <a:pt x="1270000" y="0"/>
                  </a:cubicBez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33565A"/>
              </a:solidFill>
              <a:prstDash val="solid"/>
              <a:miter/>
            </a:ln>
          </p:spPr>
        </p:sp>
      </p:grpSp>
      <p:sp>
        <p:nvSpPr>
          <p:cNvPr name="TextBox 5" id="5"/>
          <p:cNvSpPr txBox="true"/>
          <p:nvPr/>
        </p:nvSpPr>
        <p:spPr>
          <a:xfrm rot="0">
            <a:off x="790575" y="1266825"/>
            <a:ext cx="16764000" cy="98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000"/>
              </a:lnSpc>
              <a:spcBef>
                <a:spcPct val="0"/>
              </a:spcBef>
            </a:pPr>
            <a:r>
              <a:rPr lang="en-US" b="true" sz="60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What is Metacognition?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476500" y="2729949"/>
            <a:ext cx="13335000" cy="17640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799"/>
              </a:lnSpc>
              <a:spcBef>
                <a:spcPct val="0"/>
              </a:spcBef>
            </a:pPr>
            <a:r>
              <a:rPr lang="en-US" sz="3199" strike="noStrike" u="none">
                <a:solidFill>
                  <a:srgbClr val="33565A"/>
                </a:solidFill>
                <a:latin typeface="Open Sans 2"/>
                <a:ea typeface="Open Sans 2"/>
                <a:cs typeface="Open Sans 2"/>
                <a:sym typeface="Open Sans 2"/>
              </a:rPr>
              <a:t>Metacognition is "thinking about thinking.</a:t>
            </a:r>
            <a:r>
              <a:rPr lang="en-US" sz="3199" strike="noStrike" u="none">
                <a:solidFill>
                  <a:srgbClr val="33565A"/>
                </a:solidFill>
                <a:latin typeface="Open Sans 2"/>
                <a:ea typeface="Open Sans 2"/>
                <a:cs typeface="Open Sans 2"/>
                <a:sym typeface="Open Sans 2"/>
              </a:rPr>
              <a:t>" I</a:t>
            </a:r>
            <a:r>
              <a:rPr lang="en-US" sz="3199" strike="noStrike" u="none">
                <a:solidFill>
                  <a:srgbClr val="33565A"/>
                </a:solidFill>
                <a:latin typeface="Open Sans 2"/>
                <a:ea typeface="Open Sans 2"/>
                <a:cs typeface="Open Sans 2"/>
                <a:sym typeface="Open Sans 2"/>
              </a:rPr>
              <a:t>t allows us to pause, recognize our thinking patterns, and make more intentional decisions rather than reacting on autopilot.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-4074226" y="-1465306"/>
            <a:ext cx="9356080" cy="11918573"/>
          </a:xfrm>
          <a:custGeom>
            <a:avLst/>
            <a:gdLst/>
            <a:ahLst/>
            <a:cxnLst/>
            <a:rect r="r" b="b" t="t" l="l"/>
            <a:pathLst>
              <a:path h="11918573" w="9356080">
                <a:moveTo>
                  <a:pt x="0" y="0"/>
                </a:moveTo>
                <a:lnTo>
                  <a:pt x="9356079" y="0"/>
                </a:lnTo>
                <a:lnTo>
                  <a:pt x="9356079" y="11918572"/>
                </a:lnTo>
                <a:lnTo>
                  <a:pt x="0" y="119185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603814" y="5749835"/>
            <a:ext cx="5143500" cy="1714500"/>
            <a:chOff x="0" y="0"/>
            <a:chExt cx="6858000" cy="22860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858000" cy="2286000"/>
            </a:xfrm>
            <a:custGeom>
              <a:avLst/>
              <a:gdLst/>
              <a:ahLst/>
              <a:cxnLst/>
              <a:rect r="r" b="b" t="t" l="l"/>
              <a:pathLst>
                <a:path h="2286000" w="6858000">
                  <a:moveTo>
                    <a:pt x="228600" y="0"/>
                  </a:moveTo>
                  <a:lnTo>
                    <a:pt x="6629400" y="0"/>
                  </a:lnTo>
                  <a:cubicBezTo>
                    <a:pt x="6755652" y="0"/>
                    <a:pt x="6858000" y="102348"/>
                    <a:pt x="6858000" y="228600"/>
                  </a:cubicBezTo>
                  <a:lnTo>
                    <a:pt x="6858000" y="2057400"/>
                  </a:lnTo>
                  <a:cubicBezTo>
                    <a:pt x="6858000" y="2183652"/>
                    <a:pt x="6755652" y="2286000"/>
                    <a:pt x="6629400" y="2286000"/>
                  </a:cubicBezTo>
                  <a:lnTo>
                    <a:pt x="228600" y="2286000"/>
                  </a:lnTo>
                  <a:cubicBezTo>
                    <a:pt x="102348" y="2286000"/>
                    <a:pt x="0" y="2183652"/>
                    <a:pt x="0" y="2057400"/>
                  </a:cubicBez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19050" cap="sq">
              <a:solidFill>
                <a:srgbClr val="000000">
                  <a:alpha val="84706"/>
                </a:srgbClr>
              </a:solidFill>
              <a:prstDash val="solid"/>
              <a:miter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6604564" y="5749835"/>
            <a:ext cx="5143500" cy="1714500"/>
            <a:chOff x="0" y="0"/>
            <a:chExt cx="6858000" cy="22860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858000" cy="2286000"/>
            </a:xfrm>
            <a:custGeom>
              <a:avLst/>
              <a:gdLst/>
              <a:ahLst/>
              <a:cxnLst/>
              <a:rect r="r" b="b" t="t" l="l"/>
              <a:pathLst>
                <a:path h="2286000" w="6858000">
                  <a:moveTo>
                    <a:pt x="228600" y="0"/>
                  </a:moveTo>
                  <a:lnTo>
                    <a:pt x="6629400" y="0"/>
                  </a:lnTo>
                  <a:cubicBezTo>
                    <a:pt x="6755652" y="0"/>
                    <a:pt x="6858000" y="102348"/>
                    <a:pt x="6858000" y="228600"/>
                  </a:cubicBezTo>
                  <a:lnTo>
                    <a:pt x="6858000" y="2057400"/>
                  </a:lnTo>
                  <a:cubicBezTo>
                    <a:pt x="6858000" y="2183652"/>
                    <a:pt x="6755652" y="2286000"/>
                    <a:pt x="6629400" y="2286000"/>
                  </a:cubicBezTo>
                  <a:lnTo>
                    <a:pt x="228600" y="2286000"/>
                  </a:lnTo>
                  <a:cubicBezTo>
                    <a:pt x="102348" y="2286000"/>
                    <a:pt x="0" y="2183652"/>
                    <a:pt x="0" y="2057400"/>
                  </a:cubicBez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19050" cap="sq">
              <a:solidFill>
                <a:srgbClr val="000000">
                  <a:alpha val="84706"/>
                </a:srgbClr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12605314" y="5749835"/>
            <a:ext cx="5143500" cy="1714500"/>
            <a:chOff x="0" y="0"/>
            <a:chExt cx="6858000" cy="22860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858000" cy="2286000"/>
            </a:xfrm>
            <a:custGeom>
              <a:avLst/>
              <a:gdLst/>
              <a:ahLst/>
              <a:cxnLst/>
              <a:rect r="r" b="b" t="t" l="l"/>
              <a:pathLst>
                <a:path h="2286000" w="6858000">
                  <a:moveTo>
                    <a:pt x="228600" y="0"/>
                  </a:moveTo>
                  <a:lnTo>
                    <a:pt x="6629400" y="0"/>
                  </a:lnTo>
                  <a:cubicBezTo>
                    <a:pt x="6755652" y="0"/>
                    <a:pt x="6858000" y="102348"/>
                    <a:pt x="6858000" y="228600"/>
                  </a:cubicBezTo>
                  <a:lnTo>
                    <a:pt x="6858000" y="2057400"/>
                  </a:lnTo>
                  <a:cubicBezTo>
                    <a:pt x="6858000" y="2183652"/>
                    <a:pt x="6755652" y="2286000"/>
                    <a:pt x="6629400" y="2286000"/>
                  </a:cubicBezTo>
                  <a:lnTo>
                    <a:pt x="228600" y="2286000"/>
                  </a:lnTo>
                  <a:cubicBezTo>
                    <a:pt x="102348" y="2286000"/>
                    <a:pt x="0" y="2183652"/>
                    <a:pt x="0" y="2057400"/>
                  </a:cubicBez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19050" cap="sq">
              <a:solidFill>
                <a:srgbClr val="000000">
                  <a:alpha val="84706"/>
                </a:srgbClr>
              </a:solidFill>
              <a:prstDash val="solid"/>
              <a:miter/>
            </a:ln>
          </p:spPr>
        </p:sp>
      </p:grpSp>
      <p:sp>
        <p:nvSpPr>
          <p:cNvPr name="TextBox 14" id="14"/>
          <p:cNvSpPr txBox="true"/>
          <p:nvPr/>
        </p:nvSpPr>
        <p:spPr>
          <a:xfrm rot="0">
            <a:off x="6318814" y="5078323"/>
            <a:ext cx="5715000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599"/>
              </a:lnSpc>
              <a:spcBef>
                <a:spcPct val="0"/>
              </a:spcBef>
            </a:pPr>
            <a:r>
              <a:rPr lang="en-US" b="true" sz="2999" strike="noStrike" u="none">
                <a:solidFill>
                  <a:srgbClr val="4A674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Key Contributors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94314" y="5892710"/>
            <a:ext cx="4762500" cy="304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b="true" sz="2000">
                <a:solidFill>
                  <a:srgbClr val="96B7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Joh</a:t>
            </a:r>
            <a:r>
              <a:rPr lang="en-US" b="true" sz="2000" strike="noStrike" u="none">
                <a:solidFill>
                  <a:srgbClr val="96B7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</a:t>
            </a:r>
            <a:r>
              <a:rPr lang="en-US" b="true" sz="2000" strike="noStrike" u="none">
                <a:solidFill>
                  <a:srgbClr val="96B7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Flavell &amp;</a:t>
            </a:r>
            <a:r>
              <a:rPr lang="en-US" b="true" sz="2000" strike="noStrike" u="none">
                <a:solidFill>
                  <a:srgbClr val="96B7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Ann Brown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94314" y="6321335"/>
            <a:ext cx="4762500" cy="735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960"/>
              </a:lnSpc>
              <a:spcBef>
                <a:spcPct val="0"/>
              </a:spcBef>
            </a:pPr>
            <a:r>
              <a:rPr lang="en-US" sz="1400">
                <a:solidFill>
                  <a:srgbClr val="33565A"/>
                </a:solidFill>
                <a:latin typeface="Open Sans 2"/>
                <a:ea typeface="Open Sans 2"/>
                <a:cs typeface="Open Sans 2"/>
                <a:sym typeface="Open Sans 2"/>
              </a:rPr>
              <a:t>proposed and made significant </a:t>
            </a:r>
            <a:r>
              <a:rPr lang="en-US" sz="1400" strike="noStrike" u="none">
                <a:solidFill>
                  <a:srgbClr val="33565A"/>
                </a:solidFill>
                <a:latin typeface="Open Sans 2"/>
                <a:ea typeface="Open Sans 2"/>
                <a:cs typeface="Open Sans 2"/>
                <a:sym typeface="Open Sans 2"/>
              </a:rPr>
              <a:t>contributions to how metacognition and self-regulation are applied in learning and education.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795064" y="5892710"/>
            <a:ext cx="4762500" cy="304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b="true" sz="2000" strike="noStrike" u="none">
                <a:solidFill>
                  <a:srgbClr val="96B7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Thomas O. Nelson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795064" y="6321335"/>
            <a:ext cx="4762500" cy="488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960"/>
              </a:lnSpc>
              <a:spcBef>
                <a:spcPct val="0"/>
              </a:spcBef>
            </a:pPr>
            <a:r>
              <a:rPr lang="en-US" sz="1400" strike="noStrike" u="none">
                <a:solidFill>
                  <a:srgbClr val="33565A"/>
                </a:solidFill>
                <a:latin typeface="Open Sans 2"/>
                <a:ea typeface="Open Sans 2"/>
                <a:cs typeface="Open Sans 2"/>
                <a:sym typeface="Open Sans 2"/>
              </a:rPr>
              <a:t>Further developed research surrounding computational models of metacognition and memory monitoring.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2795814" y="5892710"/>
            <a:ext cx="4762500" cy="304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b="true" sz="2000" strike="noStrike" u="none">
                <a:solidFill>
                  <a:srgbClr val="96B7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Lev Vygotsky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2795814" y="6321335"/>
            <a:ext cx="4762500" cy="735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960"/>
              </a:lnSpc>
              <a:spcBef>
                <a:spcPct val="0"/>
              </a:spcBef>
            </a:pPr>
            <a:r>
              <a:rPr lang="en-US" sz="1400" strike="noStrike" u="none">
                <a:solidFill>
                  <a:srgbClr val="33565A"/>
                </a:solidFill>
                <a:latin typeface="Open Sans 2"/>
                <a:ea typeface="Open Sans 2"/>
                <a:cs typeface="Open Sans 2"/>
                <a:sym typeface="Open Sans 2"/>
              </a:rPr>
              <a:t>Often credited as an earlier historical influence whose foundational work in developmental psychology paved the way for metacognitive research.</a:t>
            </a:r>
          </a:p>
        </p:txBody>
      </p:sp>
      <p:sp>
        <p:nvSpPr>
          <p:cNvPr name="Freeform 21" id="21"/>
          <p:cNvSpPr/>
          <p:nvPr/>
        </p:nvSpPr>
        <p:spPr>
          <a:xfrm flipH="false" flipV="false" rot="0">
            <a:off x="8403908" y="7778115"/>
            <a:ext cx="1480185" cy="1480185"/>
          </a:xfrm>
          <a:custGeom>
            <a:avLst/>
            <a:gdLst/>
            <a:ahLst/>
            <a:cxnLst/>
            <a:rect r="r" b="b" t="t" l="l"/>
            <a:pathLst>
              <a:path h="1480185" w="1480185">
                <a:moveTo>
                  <a:pt x="0" y="0"/>
                </a:moveTo>
                <a:lnTo>
                  <a:pt x="1480184" y="0"/>
                </a:lnTo>
                <a:lnTo>
                  <a:pt x="1480184" y="1480185"/>
                </a:lnTo>
                <a:lnTo>
                  <a:pt x="0" y="14801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7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81000" y="381000"/>
            <a:ext cx="17526000" cy="9525000"/>
            <a:chOff x="0" y="0"/>
            <a:chExt cx="23368000" cy="12700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68000" cy="12700000"/>
            </a:xfrm>
            <a:custGeom>
              <a:avLst/>
              <a:gdLst/>
              <a:ahLst/>
              <a:cxnLst/>
              <a:rect r="r" b="b" t="t" l="l"/>
              <a:pathLst>
                <a:path h="12700000" w="23368000">
                  <a:moveTo>
                    <a:pt x="1270000" y="0"/>
                  </a:moveTo>
                  <a:lnTo>
                    <a:pt x="22098000" y="0"/>
                  </a:lnTo>
                  <a:cubicBezTo>
                    <a:pt x="22799402" y="0"/>
                    <a:pt x="23368000" y="568598"/>
                    <a:pt x="23368000" y="1270000"/>
                  </a:cubicBezTo>
                  <a:lnTo>
                    <a:pt x="23368000" y="11430000"/>
                  </a:lnTo>
                  <a:cubicBezTo>
                    <a:pt x="23368000" y="12131401"/>
                    <a:pt x="22799402" y="12700000"/>
                    <a:pt x="22098000" y="12700000"/>
                  </a:cubicBezTo>
                  <a:lnTo>
                    <a:pt x="1270000" y="12700000"/>
                  </a:lnTo>
                  <a:cubicBezTo>
                    <a:pt x="568598" y="12700000"/>
                    <a:pt x="0" y="12131401"/>
                    <a:pt x="0" y="11430000"/>
                  </a:cubicBezTo>
                  <a:lnTo>
                    <a:pt x="0" y="1270000"/>
                  </a:lnTo>
                  <a:cubicBezTo>
                    <a:pt x="0" y="568598"/>
                    <a:pt x="568598" y="0"/>
                    <a:pt x="1270000" y="0"/>
                  </a:cubicBez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33565A"/>
              </a:solidFill>
              <a:prstDash val="solid"/>
              <a:miter/>
            </a:ln>
          </p:spPr>
        </p:sp>
      </p:grpSp>
      <p:sp>
        <p:nvSpPr>
          <p:cNvPr name="Freeform 4" id="4"/>
          <p:cNvSpPr/>
          <p:nvPr/>
        </p:nvSpPr>
        <p:spPr>
          <a:xfrm flipH="false" flipV="false" rot="-863754">
            <a:off x="-3744397" y="553442"/>
            <a:ext cx="8795254" cy="11204145"/>
          </a:xfrm>
          <a:custGeom>
            <a:avLst/>
            <a:gdLst/>
            <a:ahLst/>
            <a:cxnLst/>
            <a:rect r="r" b="b" t="t" l="l"/>
            <a:pathLst>
              <a:path h="11204145" w="8795254">
                <a:moveTo>
                  <a:pt x="0" y="0"/>
                </a:moveTo>
                <a:lnTo>
                  <a:pt x="8795253" y="0"/>
                </a:lnTo>
                <a:lnTo>
                  <a:pt x="8795253" y="11204145"/>
                </a:lnTo>
                <a:lnTo>
                  <a:pt x="0" y="112041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62000" y="2667000"/>
            <a:ext cx="4762500" cy="5905500"/>
            <a:chOff x="0" y="0"/>
            <a:chExt cx="6350000" cy="78740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7874000"/>
            </a:xfrm>
            <a:custGeom>
              <a:avLst/>
              <a:gdLst/>
              <a:ahLst/>
              <a:cxnLst/>
              <a:rect r="r" b="b" t="t" l="l"/>
              <a:pathLst>
                <a:path h="7874000" w="6350000">
                  <a:moveTo>
                    <a:pt x="635000" y="0"/>
                  </a:moveTo>
                  <a:lnTo>
                    <a:pt x="5715000" y="0"/>
                  </a:lnTo>
                  <a:cubicBezTo>
                    <a:pt x="6065701" y="0"/>
                    <a:pt x="6350000" y="284299"/>
                    <a:pt x="6350000" y="635000"/>
                  </a:cubicBezTo>
                  <a:lnTo>
                    <a:pt x="6350000" y="7239000"/>
                  </a:lnTo>
                  <a:cubicBezTo>
                    <a:pt x="6350000" y="7589701"/>
                    <a:pt x="6065701" y="7874000"/>
                    <a:pt x="5715000" y="7874000"/>
                  </a:cubicBezTo>
                  <a:lnTo>
                    <a:pt x="635000" y="7874000"/>
                  </a:lnTo>
                  <a:cubicBezTo>
                    <a:pt x="284299" y="7874000"/>
                    <a:pt x="0" y="7589701"/>
                    <a:pt x="0" y="7239000"/>
                  </a:cubicBezTo>
                  <a:lnTo>
                    <a:pt x="0" y="635000"/>
                  </a:lnTo>
                  <a:cubicBezTo>
                    <a:pt x="0" y="284299"/>
                    <a:pt x="284299" y="0"/>
                    <a:pt x="635000" y="0"/>
                  </a:cubicBez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 w="19050" cap="sq">
              <a:solidFill>
                <a:srgbClr val="000000">
                  <a:alpha val="69804"/>
                </a:srgbClr>
              </a:solidFill>
              <a:prstDash val="solid"/>
              <a:miter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6762750" y="2667000"/>
            <a:ext cx="4762500" cy="5905500"/>
            <a:chOff x="0" y="0"/>
            <a:chExt cx="6350000" cy="78740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350000" cy="7874000"/>
            </a:xfrm>
            <a:custGeom>
              <a:avLst/>
              <a:gdLst/>
              <a:ahLst/>
              <a:cxnLst/>
              <a:rect r="r" b="b" t="t" l="l"/>
              <a:pathLst>
                <a:path h="7874000" w="6350000">
                  <a:moveTo>
                    <a:pt x="635000" y="0"/>
                  </a:moveTo>
                  <a:lnTo>
                    <a:pt x="5715000" y="0"/>
                  </a:lnTo>
                  <a:cubicBezTo>
                    <a:pt x="6065701" y="0"/>
                    <a:pt x="6350000" y="284299"/>
                    <a:pt x="6350000" y="635000"/>
                  </a:cubicBezTo>
                  <a:lnTo>
                    <a:pt x="6350000" y="7239000"/>
                  </a:lnTo>
                  <a:cubicBezTo>
                    <a:pt x="6350000" y="7589701"/>
                    <a:pt x="6065701" y="7874000"/>
                    <a:pt x="5715000" y="7874000"/>
                  </a:cubicBezTo>
                  <a:lnTo>
                    <a:pt x="635000" y="7874000"/>
                  </a:lnTo>
                  <a:cubicBezTo>
                    <a:pt x="284299" y="7874000"/>
                    <a:pt x="0" y="7589701"/>
                    <a:pt x="0" y="7239000"/>
                  </a:cubicBezTo>
                  <a:lnTo>
                    <a:pt x="0" y="635000"/>
                  </a:lnTo>
                  <a:cubicBezTo>
                    <a:pt x="0" y="284299"/>
                    <a:pt x="284299" y="0"/>
                    <a:pt x="635000" y="0"/>
                  </a:cubicBez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 w="19050" cap="sq">
              <a:solidFill>
                <a:srgbClr val="000000">
                  <a:alpha val="69804"/>
                </a:srgbClr>
              </a:solidFill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2763500" y="2728912"/>
            <a:ext cx="4762500" cy="5905500"/>
            <a:chOff x="0" y="0"/>
            <a:chExt cx="6350000" cy="78740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350000" cy="7874000"/>
            </a:xfrm>
            <a:custGeom>
              <a:avLst/>
              <a:gdLst/>
              <a:ahLst/>
              <a:cxnLst/>
              <a:rect r="r" b="b" t="t" l="l"/>
              <a:pathLst>
                <a:path h="7874000" w="6350000">
                  <a:moveTo>
                    <a:pt x="635000" y="0"/>
                  </a:moveTo>
                  <a:lnTo>
                    <a:pt x="5715000" y="0"/>
                  </a:lnTo>
                  <a:cubicBezTo>
                    <a:pt x="6065701" y="0"/>
                    <a:pt x="6350000" y="284299"/>
                    <a:pt x="6350000" y="635000"/>
                  </a:cubicBezTo>
                  <a:lnTo>
                    <a:pt x="6350000" y="7239000"/>
                  </a:lnTo>
                  <a:cubicBezTo>
                    <a:pt x="6350000" y="7589701"/>
                    <a:pt x="6065701" y="7874000"/>
                    <a:pt x="5715000" y="7874000"/>
                  </a:cubicBezTo>
                  <a:lnTo>
                    <a:pt x="635000" y="7874000"/>
                  </a:lnTo>
                  <a:cubicBezTo>
                    <a:pt x="284299" y="7874000"/>
                    <a:pt x="0" y="7589701"/>
                    <a:pt x="0" y="7239000"/>
                  </a:cubicBezTo>
                  <a:lnTo>
                    <a:pt x="0" y="635000"/>
                  </a:lnTo>
                  <a:cubicBezTo>
                    <a:pt x="0" y="284299"/>
                    <a:pt x="284299" y="0"/>
                    <a:pt x="635000" y="0"/>
                  </a:cubicBez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 w="19050" cap="sq">
              <a:solidFill>
                <a:srgbClr val="000000">
                  <a:alpha val="69804"/>
                </a:srgbClr>
              </a:solidFill>
              <a:prstDash val="solid"/>
              <a:miter/>
            </a:ln>
          </p:spPr>
        </p:sp>
      </p:grpSp>
      <p:sp>
        <p:nvSpPr>
          <p:cNvPr name="TextBox 11" id="11"/>
          <p:cNvSpPr txBox="true"/>
          <p:nvPr/>
        </p:nvSpPr>
        <p:spPr>
          <a:xfrm rot="0">
            <a:off x="762000" y="933450"/>
            <a:ext cx="16764000" cy="1095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200"/>
              </a:lnSpc>
              <a:spcBef>
                <a:spcPct val="0"/>
              </a:spcBef>
            </a:pPr>
            <a:r>
              <a:rPr lang="en-US" b="true" sz="60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The Three Components of Metacognition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47750" y="2971800"/>
            <a:ext cx="4191000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56"/>
              </a:lnSpc>
              <a:spcBef>
                <a:spcPct val="0"/>
              </a:spcBef>
            </a:pPr>
            <a:r>
              <a:rPr lang="en-US" b="true" sz="2213" strike="noStrike" u="none">
                <a:solidFill>
                  <a:srgbClr val="3C6E7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Knowledge of Your Thinking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048500" y="2952750"/>
            <a:ext cx="4191000" cy="37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50"/>
              </a:lnSpc>
              <a:spcBef>
                <a:spcPct val="0"/>
              </a:spcBef>
            </a:pPr>
            <a:r>
              <a:rPr lang="en-US" b="true" sz="2458" strike="noStrike" u="none">
                <a:solidFill>
                  <a:srgbClr val="3C6E7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Monitoring Your Thinking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049250" y="2971800"/>
            <a:ext cx="4191000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93"/>
              </a:lnSpc>
              <a:spcBef>
                <a:spcPct val="0"/>
              </a:spcBef>
            </a:pPr>
            <a:r>
              <a:rPr lang="en-US" b="true" sz="2244" strike="noStrike" u="none">
                <a:solidFill>
                  <a:srgbClr val="3C6E7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Regulation of Your Thinking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048500" y="3600450"/>
            <a:ext cx="4191000" cy="37965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69642" indent="-184821" lvl="1">
              <a:lnSpc>
                <a:spcPts val="2396"/>
              </a:lnSpc>
              <a:buFont typeface="Arial"/>
              <a:buChar char="•"/>
            </a:pPr>
            <a:r>
              <a:rPr lang="en-US" sz="1712" strike="noStrike" u="none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Noticing your thoughts while they are happening.</a:t>
            </a:r>
          </a:p>
          <a:p>
            <a:pPr algn="l">
              <a:lnSpc>
                <a:spcPts val="2396"/>
              </a:lnSpc>
            </a:pPr>
          </a:p>
          <a:p>
            <a:pPr algn="l" marL="369642" indent="-184821" lvl="1">
              <a:lnSpc>
                <a:spcPts val="2396"/>
              </a:lnSpc>
              <a:buFont typeface="Arial"/>
              <a:buChar char="•"/>
            </a:pPr>
            <a:r>
              <a:rPr lang="en-US" sz="1712" strike="noStrike" u="none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Catching yourself in real time before reacting</a:t>
            </a:r>
          </a:p>
          <a:p>
            <a:pPr algn="l">
              <a:lnSpc>
                <a:spcPts val="2396"/>
              </a:lnSpc>
            </a:pPr>
          </a:p>
          <a:p>
            <a:pPr algn="l" marL="369642" indent="-184821" lvl="1">
              <a:lnSpc>
                <a:spcPts val="2396"/>
              </a:lnSpc>
              <a:buFont typeface="Arial"/>
              <a:buChar char="•"/>
            </a:pPr>
            <a:r>
              <a:rPr lang="en-US" sz="1712" strike="noStrike" u="none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Asking, “What am I assuming right now?”</a:t>
            </a:r>
          </a:p>
          <a:p>
            <a:pPr algn="l">
              <a:lnSpc>
                <a:spcPts val="2396"/>
              </a:lnSpc>
            </a:pPr>
          </a:p>
          <a:p>
            <a:pPr algn="l" marL="369642" indent="-184821" lvl="1">
              <a:lnSpc>
                <a:spcPts val="2396"/>
              </a:lnSpc>
              <a:buFont typeface="Arial"/>
              <a:buChar char="•"/>
            </a:pPr>
            <a:r>
              <a:rPr lang="en-US" sz="1712" strike="noStrike" u="none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Noticing when stress is narrowing your focus or speeding up your interpretation</a:t>
            </a:r>
          </a:p>
          <a:p>
            <a:pPr algn="l">
              <a:lnSpc>
                <a:spcPts val="2239"/>
              </a:lnSpc>
            </a:pPr>
          </a:p>
        </p:txBody>
      </p:sp>
      <p:sp>
        <p:nvSpPr>
          <p:cNvPr name="TextBox 16" id="16"/>
          <p:cNvSpPr txBox="true"/>
          <p:nvPr/>
        </p:nvSpPr>
        <p:spPr>
          <a:xfrm rot="0">
            <a:off x="1047750" y="3600450"/>
            <a:ext cx="4191000" cy="40917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69642" indent="-184821" lvl="1">
              <a:lnSpc>
                <a:spcPts val="2396"/>
              </a:lnSpc>
              <a:buFont typeface="Arial"/>
              <a:buChar char="•"/>
            </a:pPr>
            <a:r>
              <a:rPr lang="en-US" sz="1712" strike="noStrike" u="none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Understanding how your mind tends to process information.</a:t>
            </a:r>
          </a:p>
          <a:p>
            <a:pPr algn="l">
              <a:lnSpc>
                <a:spcPts val="2396"/>
              </a:lnSpc>
            </a:pPr>
          </a:p>
          <a:p>
            <a:pPr algn="l" marL="369642" indent="-184821" lvl="1">
              <a:lnSpc>
                <a:spcPts val="2396"/>
              </a:lnSpc>
              <a:buFont typeface="Arial"/>
              <a:buChar char="•"/>
            </a:pPr>
            <a:r>
              <a:rPr lang="en-US" sz="1712" strike="noStrike" u="none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Recognizing your thought patterns, assumptions, and mental habits</a:t>
            </a:r>
          </a:p>
          <a:p>
            <a:pPr algn="l">
              <a:lnSpc>
                <a:spcPts val="2396"/>
              </a:lnSpc>
            </a:pPr>
          </a:p>
          <a:p>
            <a:pPr algn="l" marL="369642" indent="-184821" lvl="1">
              <a:lnSpc>
                <a:spcPts val="2396"/>
              </a:lnSpc>
              <a:buFont typeface="Arial"/>
              <a:buChar char="•"/>
            </a:pPr>
            <a:r>
              <a:rPr lang="en-US" sz="1712" strike="noStrike" u="none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Knowing what situations tend to trigger stress, defensiveness, or overthinking</a:t>
            </a:r>
          </a:p>
          <a:p>
            <a:pPr algn="l">
              <a:lnSpc>
                <a:spcPts val="2396"/>
              </a:lnSpc>
            </a:pPr>
          </a:p>
          <a:p>
            <a:pPr algn="l" marL="369642" indent="-184821" lvl="1">
              <a:lnSpc>
                <a:spcPts val="2396"/>
              </a:lnSpc>
              <a:buFont typeface="Arial"/>
              <a:buChar char="•"/>
            </a:pPr>
            <a:r>
              <a:rPr lang="en-US" sz="1712" strike="noStrike" u="none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Understanding that your perception is shaped by past experiences, roles, and pressure</a:t>
            </a:r>
          </a:p>
          <a:p>
            <a:pPr algn="l">
              <a:lnSpc>
                <a:spcPts val="2239"/>
              </a:lnSpc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13049250" y="3600450"/>
            <a:ext cx="4191000" cy="29283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69189" indent="-184594" lvl="1">
              <a:lnSpc>
                <a:spcPts val="2394"/>
              </a:lnSpc>
              <a:spcBef>
                <a:spcPct val="0"/>
              </a:spcBef>
              <a:buFont typeface="Arial"/>
              <a:buChar char="•"/>
            </a:pPr>
            <a:r>
              <a:rPr lang="en-US" sz="1710" strike="noStrike" u="none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Choosing how to adjust your thoughts, response, or next step.</a:t>
            </a:r>
          </a:p>
          <a:p>
            <a:pPr algn="l">
              <a:lnSpc>
                <a:spcPts val="2394"/>
              </a:lnSpc>
              <a:spcBef>
                <a:spcPct val="0"/>
              </a:spcBef>
            </a:pPr>
          </a:p>
          <a:p>
            <a:pPr algn="l" marL="369189" indent="-184594" lvl="1">
              <a:lnSpc>
                <a:spcPts val="2394"/>
              </a:lnSpc>
              <a:spcBef>
                <a:spcPct val="0"/>
              </a:spcBef>
              <a:buFont typeface="Arial"/>
              <a:buChar char="•"/>
            </a:pPr>
            <a:r>
              <a:rPr lang="en-US" sz="1710" strike="noStrike" u="none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Slowing down before responding</a:t>
            </a:r>
          </a:p>
          <a:p>
            <a:pPr algn="l">
              <a:lnSpc>
                <a:spcPts val="2394"/>
              </a:lnSpc>
              <a:spcBef>
                <a:spcPct val="0"/>
              </a:spcBef>
            </a:pPr>
          </a:p>
          <a:p>
            <a:pPr algn="l" marL="369189" indent="-184594" lvl="1">
              <a:lnSpc>
                <a:spcPts val="2394"/>
              </a:lnSpc>
              <a:spcBef>
                <a:spcPct val="0"/>
              </a:spcBef>
              <a:buFont typeface="Arial"/>
              <a:buChar char="•"/>
            </a:pPr>
            <a:r>
              <a:rPr lang="en-US" sz="1710" strike="noStrike" u="none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Separating what actually happened from the story you are telling yourself</a:t>
            </a:r>
          </a:p>
          <a:p>
            <a:pPr algn="l">
              <a:lnSpc>
                <a:spcPts val="2394"/>
              </a:lnSpc>
              <a:spcBef>
                <a:spcPct val="0"/>
              </a:spcBef>
            </a:pPr>
          </a:p>
          <a:p>
            <a:pPr algn="l" marL="369189" indent="-184594" lvl="1">
              <a:lnSpc>
                <a:spcPts val="2394"/>
              </a:lnSpc>
              <a:spcBef>
                <a:spcPct val="0"/>
              </a:spcBef>
              <a:buFont typeface="Arial"/>
              <a:buChar char="•"/>
            </a:pPr>
            <a:r>
              <a:rPr lang="en-US" sz="1710" strike="noStrike" u="none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Reframing, seeking clarity, or choosing a more effective response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952500" y="8048625"/>
            <a:ext cx="4381500" cy="613649"/>
            <a:chOff x="0" y="0"/>
            <a:chExt cx="5842000" cy="818199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5842000" cy="818199"/>
            </a:xfrm>
            <a:custGeom>
              <a:avLst/>
              <a:gdLst/>
              <a:ahLst/>
              <a:cxnLst/>
              <a:rect r="r" b="b" t="t" l="l"/>
              <a:pathLst>
                <a:path h="818199" w="5842000">
                  <a:moveTo>
                    <a:pt x="5524500" y="0"/>
                  </a:moveTo>
                  <a:cubicBezTo>
                    <a:pt x="5699851" y="0"/>
                    <a:pt x="5842000" y="183160"/>
                    <a:pt x="5842000" y="409099"/>
                  </a:cubicBezTo>
                  <a:cubicBezTo>
                    <a:pt x="5842000" y="635039"/>
                    <a:pt x="5699851" y="818199"/>
                    <a:pt x="5524500" y="818199"/>
                  </a:cubicBezTo>
                  <a:lnTo>
                    <a:pt x="317500" y="818199"/>
                  </a:lnTo>
                  <a:cubicBezTo>
                    <a:pt x="142150" y="818199"/>
                    <a:pt x="0" y="635039"/>
                    <a:pt x="0" y="409099"/>
                  </a:cubicBezTo>
                  <a:cubicBezTo>
                    <a:pt x="0" y="183160"/>
                    <a:pt x="142150" y="0"/>
                    <a:pt x="317500" y="0"/>
                  </a:cubicBezTo>
                  <a:close/>
                </a:path>
              </a:pathLst>
            </a:custGeom>
            <a:solidFill>
              <a:srgbClr val="3C6E71"/>
            </a:solid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6953250" y="8048625"/>
            <a:ext cx="4381500" cy="619125"/>
            <a:chOff x="0" y="0"/>
            <a:chExt cx="5842000" cy="8255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5842000" cy="825500"/>
            </a:xfrm>
            <a:custGeom>
              <a:avLst/>
              <a:gdLst/>
              <a:ahLst/>
              <a:cxnLst/>
              <a:rect r="r" b="b" t="t" l="l"/>
              <a:pathLst>
                <a:path h="825500" w="5842000">
                  <a:moveTo>
                    <a:pt x="5524500" y="0"/>
                  </a:moveTo>
                  <a:cubicBezTo>
                    <a:pt x="5699851" y="0"/>
                    <a:pt x="5842000" y="184794"/>
                    <a:pt x="5842000" y="412750"/>
                  </a:cubicBezTo>
                  <a:cubicBezTo>
                    <a:pt x="5842000" y="640706"/>
                    <a:pt x="5699851" y="825500"/>
                    <a:pt x="5524500" y="825500"/>
                  </a:cubicBezTo>
                  <a:lnTo>
                    <a:pt x="317500" y="825500"/>
                  </a:lnTo>
                  <a:cubicBezTo>
                    <a:pt x="142150" y="825500"/>
                    <a:pt x="0" y="640706"/>
                    <a:pt x="0" y="412750"/>
                  </a:cubicBezTo>
                  <a:cubicBezTo>
                    <a:pt x="0" y="184794"/>
                    <a:pt x="142150" y="0"/>
                    <a:pt x="317500" y="0"/>
                  </a:cubicBezTo>
                  <a:close/>
                </a:path>
              </a:pathLst>
            </a:custGeom>
            <a:solidFill>
              <a:srgbClr val="3C6E71"/>
            </a:solid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12954000" y="8048625"/>
            <a:ext cx="4381500" cy="619125"/>
            <a:chOff x="0" y="0"/>
            <a:chExt cx="5842000" cy="8255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5842000" cy="825500"/>
            </a:xfrm>
            <a:custGeom>
              <a:avLst/>
              <a:gdLst/>
              <a:ahLst/>
              <a:cxnLst/>
              <a:rect r="r" b="b" t="t" l="l"/>
              <a:pathLst>
                <a:path h="825500" w="5842000">
                  <a:moveTo>
                    <a:pt x="5524500" y="0"/>
                  </a:moveTo>
                  <a:cubicBezTo>
                    <a:pt x="5699851" y="0"/>
                    <a:pt x="5842000" y="184794"/>
                    <a:pt x="5842000" y="412750"/>
                  </a:cubicBezTo>
                  <a:cubicBezTo>
                    <a:pt x="5842000" y="640706"/>
                    <a:pt x="5699851" y="825500"/>
                    <a:pt x="5524500" y="825500"/>
                  </a:cubicBezTo>
                  <a:lnTo>
                    <a:pt x="317500" y="825500"/>
                  </a:lnTo>
                  <a:cubicBezTo>
                    <a:pt x="142150" y="825500"/>
                    <a:pt x="0" y="640706"/>
                    <a:pt x="0" y="412750"/>
                  </a:cubicBezTo>
                  <a:cubicBezTo>
                    <a:pt x="0" y="184794"/>
                    <a:pt x="142150" y="0"/>
                    <a:pt x="317500" y="0"/>
                  </a:cubicBezTo>
                  <a:close/>
                </a:path>
              </a:pathLst>
            </a:custGeom>
            <a:solidFill>
              <a:srgbClr val="3C6E71"/>
            </a:solidFill>
          </p:spPr>
        </p:sp>
      </p:grpSp>
      <p:sp>
        <p:nvSpPr>
          <p:cNvPr name="TextBox 24" id="24"/>
          <p:cNvSpPr txBox="true"/>
          <p:nvPr/>
        </p:nvSpPr>
        <p:spPr>
          <a:xfrm rot="0">
            <a:off x="952500" y="8210550"/>
            <a:ext cx="4381500" cy="264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239"/>
              </a:lnSpc>
              <a:spcBef>
                <a:spcPct val="0"/>
              </a:spcBef>
            </a:pPr>
            <a:r>
              <a:rPr lang="en-US" sz="1599" i="true" strike="noStrike" u="none">
                <a:solidFill>
                  <a:srgbClr val="FFFFFF"/>
                </a:solidFill>
                <a:latin typeface="Open Sans 1 Italics"/>
                <a:ea typeface="Open Sans 1 Italics"/>
                <a:cs typeface="Open Sans 1 Italics"/>
                <a:sym typeface="Open Sans 1 Italics"/>
              </a:rPr>
              <a:t>"I know how my mind tends to work."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2954000" y="8210550"/>
            <a:ext cx="4381500" cy="264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239"/>
              </a:lnSpc>
              <a:spcBef>
                <a:spcPct val="0"/>
              </a:spcBef>
            </a:pPr>
            <a:r>
              <a:rPr lang="en-US" sz="1599" i="true" strike="noStrike" u="none">
                <a:solidFill>
                  <a:srgbClr val="FFFFFF"/>
                </a:solidFill>
                <a:latin typeface="Open Sans 1 Italics"/>
                <a:ea typeface="Open Sans 1 Italics"/>
                <a:cs typeface="Open Sans 1 Italics"/>
                <a:sym typeface="Open Sans 1 Italics"/>
              </a:rPr>
              <a:t>"I can pause, adjust, and respond thoughtfully."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6953250" y="8210550"/>
            <a:ext cx="4381500" cy="264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239"/>
              </a:lnSpc>
              <a:spcBef>
                <a:spcPct val="0"/>
              </a:spcBef>
            </a:pPr>
            <a:r>
              <a:rPr lang="en-US" sz="1599" i="true" strike="noStrike" u="none">
                <a:solidFill>
                  <a:srgbClr val="FFFFFF"/>
                </a:solidFill>
                <a:latin typeface="Open Sans 1 Italics"/>
                <a:ea typeface="Open Sans 1 Italics"/>
                <a:cs typeface="Open Sans 1 Italics"/>
                <a:sym typeface="Open Sans 1 Italics"/>
              </a:rPr>
              <a:t>"I can notice what my mind is doing."</a:t>
            </a:r>
          </a:p>
        </p:txBody>
      </p:sp>
      <p:sp>
        <p:nvSpPr>
          <p:cNvPr name="Freeform 27" id="27"/>
          <p:cNvSpPr/>
          <p:nvPr/>
        </p:nvSpPr>
        <p:spPr>
          <a:xfrm flipH="false" flipV="false" rot="0">
            <a:off x="8763000" y="8896350"/>
            <a:ext cx="762000" cy="762000"/>
          </a:xfrm>
          <a:custGeom>
            <a:avLst/>
            <a:gdLst/>
            <a:ahLst/>
            <a:cxnLst/>
            <a:rect r="r" b="b" t="t" l="l"/>
            <a:pathLst>
              <a:path h="762000" w="762000">
                <a:moveTo>
                  <a:pt x="0" y="0"/>
                </a:moveTo>
                <a:lnTo>
                  <a:pt x="762000" y="0"/>
                </a:lnTo>
                <a:lnTo>
                  <a:pt x="762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AutoShape 28" id="28"/>
          <p:cNvSpPr/>
          <p:nvPr/>
        </p:nvSpPr>
        <p:spPr>
          <a:xfrm>
            <a:off x="952500" y="2343150"/>
            <a:ext cx="16383000" cy="0"/>
          </a:xfrm>
          <a:prstGeom prst="line">
            <a:avLst/>
          </a:prstGeom>
          <a:ln cap="flat" w="9525">
            <a:solidFill>
              <a:srgbClr val="33565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29" id="29"/>
          <p:cNvSpPr/>
          <p:nvPr/>
        </p:nvSpPr>
        <p:spPr>
          <a:xfrm flipH="false" flipV="false" rot="0">
            <a:off x="2601686" y="8972550"/>
            <a:ext cx="762000" cy="762000"/>
          </a:xfrm>
          <a:custGeom>
            <a:avLst/>
            <a:gdLst/>
            <a:ahLst/>
            <a:cxnLst/>
            <a:rect r="r" b="b" t="t" l="l"/>
            <a:pathLst>
              <a:path h="762000" w="762000">
                <a:moveTo>
                  <a:pt x="0" y="0"/>
                </a:moveTo>
                <a:lnTo>
                  <a:pt x="762000" y="0"/>
                </a:lnTo>
                <a:lnTo>
                  <a:pt x="762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14925675" y="8877300"/>
            <a:ext cx="762000" cy="762000"/>
          </a:xfrm>
          <a:custGeom>
            <a:avLst/>
            <a:gdLst/>
            <a:ahLst/>
            <a:cxnLst/>
            <a:rect r="r" b="b" t="t" l="l"/>
            <a:pathLst>
              <a:path h="762000" w="762000">
                <a:moveTo>
                  <a:pt x="0" y="0"/>
                </a:moveTo>
                <a:lnTo>
                  <a:pt x="762000" y="0"/>
                </a:lnTo>
                <a:lnTo>
                  <a:pt x="762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7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81000" y="388025"/>
            <a:ext cx="17526000" cy="9525000"/>
            <a:chOff x="0" y="0"/>
            <a:chExt cx="23368000" cy="12700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68000" cy="12700000"/>
            </a:xfrm>
            <a:custGeom>
              <a:avLst/>
              <a:gdLst/>
              <a:ahLst/>
              <a:cxnLst/>
              <a:rect r="r" b="b" t="t" l="l"/>
              <a:pathLst>
                <a:path h="12700000" w="23368000">
                  <a:moveTo>
                    <a:pt x="1270000" y="0"/>
                  </a:moveTo>
                  <a:lnTo>
                    <a:pt x="22098000" y="0"/>
                  </a:lnTo>
                  <a:cubicBezTo>
                    <a:pt x="22799402" y="0"/>
                    <a:pt x="23368000" y="568598"/>
                    <a:pt x="23368000" y="1270000"/>
                  </a:cubicBezTo>
                  <a:lnTo>
                    <a:pt x="23368000" y="11430000"/>
                  </a:lnTo>
                  <a:cubicBezTo>
                    <a:pt x="23368000" y="12131401"/>
                    <a:pt x="22799402" y="12700000"/>
                    <a:pt x="22098000" y="12700000"/>
                  </a:cubicBezTo>
                  <a:lnTo>
                    <a:pt x="1270000" y="12700000"/>
                  </a:lnTo>
                  <a:cubicBezTo>
                    <a:pt x="568598" y="12700000"/>
                    <a:pt x="0" y="12131401"/>
                    <a:pt x="0" y="11430000"/>
                  </a:cubicBezTo>
                  <a:lnTo>
                    <a:pt x="0" y="1270000"/>
                  </a:lnTo>
                  <a:cubicBezTo>
                    <a:pt x="0" y="568598"/>
                    <a:pt x="568598" y="0"/>
                    <a:pt x="1270000" y="0"/>
                  </a:cubicBez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33565A"/>
              </a:solidFill>
              <a:prstDash val="solid"/>
              <a:miter/>
            </a:ln>
          </p:spPr>
        </p:sp>
      </p:grpSp>
      <p:sp>
        <p:nvSpPr>
          <p:cNvPr name="Freeform 4" id="4"/>
          <p:cNvSpPr/>
          <p:nvPr/>
        </p:nvSpPr>
        <p:spPr>
          <a:xfrm flipH="false" flipV="false" rot="-863754">
            <a:off x="-3725347" y="1305466"/>
            <a:ext cx="8795254" cy="11204145"/>
          </a:xfrm>
          <a:custGeom>
            <a:avLst/>
            <a:gdLst/>
            <a:ahLst/>
            <a:cxnLst/>
            <a:rect r="r" b="b" t="t" l="l"/>
            <a:pathLst>
              <a:path h="11204145" w="8795254">
                <a:moveTo>
                  <a:pt x="0" y="0"/>
                </a:moveTo>
                <a:lnTo>
                  <a:pt x="8795253" y="0"/>
                </a:lnTo>
                <a:lnTo>
                  <a:pt x="8795253" y="11204144"/>
                </a:lnTo>
                <a:lnTo>
                  <a:pt x="0" y="112041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47750" y="1350307"/>
            <a:ext cx="16126415" cy="9856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384"/>
              </a:lnSpc>
              <a:spcBef>
                <a:spcPct val="0"/>
              </a:spcBef>
            </a:pPr>
            <a:r>
              <a:rPr lang="en-US" b="true" sz="5600" spc="-140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Mental Model One: </a:t>
            </a:r>
            <a:r>
              <a:rPr lang="en-US" b="true" sz="5600" spc="-14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What Shapes Your Lens?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32885" y="2327910"/>
            <a:ext cx="14182689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b="true" sz="2400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Y</a:t>
            </a:r>
            <a:r>
              <a:rPr lang="en-US" b="true" sz="2400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o</a:t>
            </a:r>
            <a:r>
              <a:rPr lang="en-US" b="true" sz="2400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ur le</a:t>
            </a:r>
            <a:r>
              <a:rPr lang="en-US" b="true" sz="2400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n</a:t>
            </a:r>
            <a:r>
              <a:rPr lang="en-US" b="true" sz="2400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s </a:t>
            </a:r>
            <a:r>
              <a:rPr lang="en-US" b="true" sz="2400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i</a:t>
            </a:r>
            <a:r>
              <a:rPr lang="en-US" b="true" sz="2400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s </a:t>
            </a:r>
            <a:r>
              <a:rPr lang="en-US" b="true" sz="2400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</a:t>
            </a:r>
            <a:r>
              <a:rPr lang="en-US" b="true" sz="2400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he</a:t>
            </a:r>
            <a:r>
              <a:rPr lang="en-US" b="true" sz="2400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 in</a:t>
            </a:r>
            <a:r>
              <a:rPr lang="en-US" b="true" sz="2400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ternal</a:t>
            </a:r>
            <a:r>
              <a:rPr lang="en-US" b="true" sz="2400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 </a:t>
            </a:r>
            <a:r>
              <a:rPr lang="en-US" b="true" sz="2400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fr</a:t>
            </a:r>
            <a:r>
              <a:rPr lang="en-US" b="true" sz="2400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a</a:t>
            </a:r>
            <a:r>
              <a:rPr lang="en-US" b="true" sz="2400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mew</a:t>
            </a:r>
            <a:r>
              <a:rPr lang="en-US" b="true" sz="2400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o</a:t>
            </a:r>
            <a:r>
              <a:rPr lang="en-US" b="true" sz="2400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rk</a:t>
            </a:r>
            <a:r>
              <a:rPr lang="en-US" b="true" sz="2400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 </a:t>
            </a:r>
            <a:r>
              <a:rPr lang="en-US" b="true" sz="2400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y</a:t>
            </a:r>
            <a:r>
              <a:rPr lang="en-US" b="true" sz="2400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o</a:t>
            </a:r>
            <a:r>
              <a:rPr lang="en-US" b="true" sz="2400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u us</a:t>
            </a:r>
            <a:r>
              <a:rPr lang="en-US" b="true" sz="2400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e </a:t>
            </a:r>
            <a:r>
              <a:rPr lang="en-US" b="true" sz="2400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</a:t>
            </a:r>
            <a:r>
              <a:rPr lang="en-US" b="true" sz="2400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o </a:t>
            </a:r>
            <a:r>
              <a:rPr lang="en-US" b="true" sz="2400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interp</a:t>
            </a:r>
            <a:r>
              <a:rPr lang="en-US" b="true" sz="2400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r</a:t>
            </a:r>
            <a:r>
              <a:rPr lang="en-US" b="true" sz="2400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et</a:t>
            </a:r>
            <a:r>
              <a:rPr lang="en-US" b="true" sz="2400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 </a:t>
            </a:r>
            <a:r>
              <a:rPr lang="en-US" b="true" sz="2400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w</a:t>
            </a:r>
            <a:r>
              <a:rPr lang="en-US" b="true" sz="2400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h</a:t>
            </a:r>
            <a:r>
              <a:rPr lang="en-US" b="true" sz="2400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at </a:t>
            </a:r>
            <a:r>
              <a:rPr lang="en-US" b="true" sz="2400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i</a:t>
            </a:r>
            <a:r>
              <a:rPr lang="en-US" b="true" sz="2400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s happe</a:t>
            </a:r>
            <a:r>
              <a:rPr lang="en-US" b="true" sz="2400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ning</a:t>
            </a:r>
            <a:r>
              <a:rPr lang="en-US" b="true" sz="2400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 around you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047750" y="2857500"/>
            <a:ext cx="7810500" cy="3048000"/>
            <a:chOff x="0" y="0"/>
            <a:chExt cx="10414000" cy="40640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0414000" cy="4064000"/>
            </a:xfrm>
            <a:custGeom>
              <a:avLst/>
              <a:gdLst/>
              <a:ahLst/>
              <a:cxnLst/>
              <a:rect r="r" b="b" t="t" l="l"/>
              <a:pathLst>
                <a:path h="4064000" w="10414000">
                  <a:moveTo>
                    <a:pt x="499872" y="0"/>
                  </a:moveTo>
                  <a:lnTo>
                    <a:pt x="9914128" y="0"/>
                  </a:lnTo>
                  <a:cubicBezTo>
                    <a:pt x="10190200" y="0"/>
                    <a:pt x="10414000" y="181951"/>
                    <a:pt x="10414000" y="406400"/>
                  </a:cubicBezTo>
                  <a:lnTo>
                    <a:pt x="10414000" y="3657600"/>
                  </a:lnTo>
                  <a:cubicBezTo>
                    <a:pt x="10414000" y="3882049"/>
                    <a:pt x="10190200" y="4064000"/>
                    <a:pt x="9914128" y="4064000"/>
                  </a:cubicBezTo>
                  <a:lnTo>
                    <a:pt x="499872" y="4064000"/>
                  </a:lnTo>
                  <a:cubicBezTo>
                    <a:pt x="223800" y="4064000"/>
                    <a:pt x="0" y="3882049"/>
                    <a:pt x="0" y="3657600"/>
                  </a:cubicBezTo>
                  <a:lnTo>
                    <a:pt x="0" y="406400"/>
                  </a:lnTo>
                  <a:cubicBezTo>
                    <a:pt x="0" y="181951"/>
                    <a:pt x="223800" y="0"/>
                    <a:pt x="499872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19050" cap="sq">
              <a:solidFill>
                <a:srgbClr val="3C6E71">
                  <a:alpha val="84706"/>
                </a:srgbClr>
              </a:solidFill>
              <a:prstDash val="solid"/>
              <a:miter/>
            </a:ln>
          </p:spPr>
        </p:sp>
      </p:grpSp>
      <p:sp>
        <p:nvSpPr>
          <p:cNvPr name="TextBox 9" id="9"/>
          <p:cNvSpPr txBox="true"/>
          <p:nvPr/>
        </p:nvSpPr>
        <p:spPr>
          <a:xfrm rot="0">
            <a:off x="1285875" y="2962275"/>
            <a:ext cx="7334250" cy="353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59"/>
              </a:lnSpc>
              <a:spcBef>
                <a:spcPct val="0"/>
              </a:spcBef>
            </a:pPr>
            <a:r>
              <a:rPr lang="en-US" b="true" sz="2199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The role you're used to playing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85875" y="3708400"/>
            <a:ext cx="7334250" cy="1337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31801" indent="-215900" lvl="1">
              <a:lnSpc>
                <a:spcPts val="3640"/>
              </a:lnSpc>
              <a:buFont typeface="Arial"/>
              <a:buChar char="•"/>
            </a:pPr>
            <a:r>
              <a:rPr lang="en-US" sz="2000" strike="noStrike" u="none">
                <a:solidFill>
                  <a:srgbClr val="1B2B44"/>
                </a:solidFill>
                <a:latin typeface="Open Sans 1"/>
                <a:ea typeface="Open Sans 1"/>
                <a:cs typeface="Open Sans 1"/>
                <a:sym typeface="Open Sans 1"/>
              </a:rPr>
              <a:t>"I'm the reliable one... I just handle things."</a:t>
            </a:r>
          </a:p>
          <a:p>
            <a:pPr algn="l" marL="431801" indent="-215900" lvl="1">
              <a:lnSpc>
                <a:spcPts val="3640"/>
              </a:lnSpc>
              <a:buFont typeface="Arial"/>
              <a:buChar char="•"/>
            </a:pPr>
            <a:r>
              <a:rPr lang="en-US" sz="2000" strike="noStrike" u="none">
                <a:solidFill>
                  <a:srgbClr val="1B2B44"/>
                </a:solidFill>
                <a:latin typeface="Open Sans 1"/>
                <a:ea typeface="Open Sans 1"/>
                <a:cs typeface="Open Sans 1"/>
                <a:sym typeface="Open Sans 1"/>
              </a:rPr>
              <a:t>"If I don't do it, no one will."</a:t>
            </a:r>
          </a:p>
          <a:p>
            <a:pPr algn="l" marL="431801" indent="-215900" lvl="1">
              <a:lnSpc>
                <a:spcPts val="3640"/>
              </a:lnSpc>
              <a:buFont typeface="Arial"/>
              <a:buChar char="•"/>
            </a:pPr>
            <a:r>
              <a:rPr lang="en-US" sz="2000" strike="noStrike" u="none">
                <a:solidFill>
                  <a:srgbClr val="1B2B44"/>
                </a:solidFill>
                <a:latin typeface="Open Sans 1"/>
                <a:ea typeface="Open Sans 1"/>
                <a:cs typeface="Open Sans 1"/>
                <a:sym typeface="Open Sans 1"/>
              </a:rPr>
              <a:t>"People count on me to hold it together."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9239250" y="2857500"/>
            <a:ext cx="7810500" cy="3048000"/>
            <a:chOff x="0" y="0"/>
            <a:chExt cx="10414000" cy="40640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0414000" cy="4064000"/>
            </a:xfrm>
            <a:custGeom>
              <a:avLst/>
              <a:gdLst/>
              <a:ahLst/>
              <a:cxnLst/>
              <a:rect r="r" b="b" t="t" l="l"/>
              <a:pathLst>
                <a:path h="4064000" w="10414000">
                  <a:moveTo>
                    <a:pt x="499872" y="0"/>
                  </a:moveTo>
                  <a:lnTo>
                    <a:pt x="9914128" y="0"/>
                  </a:lnTo>
                  <a:cubicBezTo>
                    <a:pt x="10190200" y="0"/>
                    <a:pt x="10414000" y="181951"/>
                    <a:pt x="10414000" y="406400"/>
                  </a:cubicBezTo>
                  <a:lnTo>
                    <a:pt x="10414000" y="3657600"/>
                  </a:lnTo>
                  <a:cubicBezTo>
                    <a:pt x="10414000" y="3882049"/>
                    <a:pt x="10190200" y="4064000"/>
                    <a:pt x="9914128" y="4064000"/>
                  </a:cubicBezTo>
                  <a:lnTo>
                    <a:pt x="499872" y="4064000"/>
                  </a:lnTo>
                  <a:cubicBezTo>
                    <a:pt x="223800" y="4064000"/>
                    <a:pt x="0" y="3882049"/>
                    <a:pt x="0" y="3657600"/>
                  </a:cubicBezTo>
                  <a:lnTo>
                    <a:pt x="0" y="406400"/>
                  </a:lnTo>
                  <a:cubicBezTo>
                    <a:pt x="0" y="181951"/>
                    <a:pt x="223800" y="0"/>
                    <a:pt x="499872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19050" cap="sq">
              <a:solidFill>
                <a:srgbClr val="3C6E71">
                  <a:alpha val="84706"/>
                </a:srgbClr>
              </a:solidFill>
              <a:prstDash val="solid"/>
              <a:miter/>
            </a:ln>
          </p:spPr>
        </p:sp>
      </p:grpSp>
      <p:sp>
        <p:nvSpPr>
          <p:cNvPr name="TextBox 13" id="13"/>
          <p:cNvSpPr txBox="true"/>
          <p:nvPr/>
        </p:nvSpPr>
        <p:spPr>
          <a:xfrm rot="0">
            <a:off x="9477375" y="2962275"/>
            <a:ext cx="7334250" cy="353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59"/>
              </a:lnSpc>
              <a:spcBef>
                <a:spcPct val="0"/>
              </a:spcBef>
            </a:pPr>
            <a:r>
              <a:rPr lang="en-US" b="true" sz="2199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Your past patterns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477375" y="3600027"/>
            <a:ext cx="7334250" cy="1473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31801" indent="-215900" lvl="1">
              <a:lnSpc>
                <a:spcPts val="4000"/>
              </a:lnSpc>
              <a:buFont typeface="Arial"/>
              <a:buChar char="•"/>
            </a:pPr>
            <a:r>
              <a:rPr lang="en-US" sz="2000" strike="noStrike" u="none">
                <a:solidFill>
                  <a:srgbClr val="1B2B44"/>
                </a:solidFill>
                <a:latin typeface="Open Sans 1"/>
                <a:ea typeface="Open Sans 1"/>
                <a:cs typeface="Open Sans 1"/>
                <a:sym typeface="Open Sans 1"/>
              </a:rPr>
              <a:t>"I've always been the one who says yes."</a:t>
            </a:r>
          </a:p>
          <a:p>
            <a:pPr algn="l" marL="431801" indent="-215900" lvl="1">
              <a:lnSpc>
                <a:spcPts val="4000"/>
              </a:lnSpc>
              <a:buFont typeface="Arial"/>
              <a:buChar char="•"/>
            </a:pPr>
            <a:r>
              <a:rPr lang="en-US" sz="2000" strike="noStrike" u="none">
                <a:solidFill>
                  <a:srgbClr val="1B2B44"/>
                </a:solidFill>
                <a:latin typeface="Open Sans 1"/>
                <a:ea typeface="Open Sans 1"/>
                <a:cs typeface="Open Sans 1"/>
                <a:sym typeface="Open Sans 1"/>
              </a:rPr>
              <a:t>"I learned early that my needs come last."</a:t>
            </a:r>
          </a:p>
          <a:p>
            <a:pPr algn="l" marL="431801" indent="-215900" lvl="1">
              <a:lnSpc>
                <a:spcPts val="4000"/>
              </a:lnSpc>
              <a:buFont typeface="Arial"/>
              <a:buChar char="•"/>
            </a:pPr>
            <a:r>
              <a:rPr lang="en-US" sz="2000" strike="noStrike" u="none">
                <a:solidFill>
                  <a:srgbClr val="1B2B44"/>
                </a:solidFill>
                <a:latin typeface="Open Sans 1"/>
                <a:ea typeface="Open Sans 1"/>
                <a:cs typeface="Open Sans 1"/>
                <a:sym typeface="Open Sans 1"/>
              </a:rPr>
              <a:t>"Saying no has never felt safe for me."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1047750" y="6286500"/>
            <a:ext cx="7810500" cy="3048000"/>
            <a:chOff x="0" y="0"/>
            <a:chExt cx="10414000" cy="40640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0414000" cy="4064000"/>
            </a:xfrm>
            <a:custGeom>
              <a:avLst/>
              <a:gdLst/>
              <a:ahLst/>
              <a:cxnLst/>
              <a:rect r="r" b="b" t="t" l="l"/>
              <a:pathLst>
                <a:path h="4064000" w="10414000">
                  <a:moveTo>
                    <a:pt x="499872" y="0"/>
                  </a:moveTo>
                  <a:lnTo>
                    <a:pt x="9914128" y="0"/>
                  </a:lnTo>
                  <a:cubicBezTo>
                    <a:pt x="10190200" y="0"/>
                    <a:pt x="10414000" y="181951"/>
                    <a:pt x="10414000" y="406400"/>
                  </a:cubicBezTo>
                  <a:lnTo>
                    <a:pt x="10414000" y="3657600"/>
                  </a:lnTo>
                  <a:cubicBezTo>
                    <a:pt x="10414000" y="3882049"/>
                    <a:pt x="10190200" y="4064000"/>
                    <a:pt x="9914128" y="4064000"/>
                  </a:cubicBezTo>
                  <a:lnTo>
                    <a:pt x="499872" y="4064000"/>
                  </a:lnTo>
                  <a:cubicBezTo>
                    <a:pt x="223800" y="4064000"/>
                    <a:pt x="0" y="3882049"/>
                    <a:pt x="0" y="3657600"/>
                  </a:cubicBezTo>
                  <a:lnTo>
                    <a:pt x="0" y="406400"/>
                  </a:lnTo>
                  <a:cubicBezTo>
                    <a:pt x="0" y="181951"/>
                    <a:pt x="223800" y="0"/>
                    <a:pt x="499872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19050" cap="sq">
              <a:solidFill>
                <a:srgbClr val="3C6E71">
                  <a:alpha val="84706"/>
                </a:srgbClr>
              </a:solidFill>
              <a:prstDash val="solid"/>
              <a:miter/>
            </a:ln>
          </p:spPr>
        </p:sp>
      </p:grpSp>
      <p:sp>
        <p:nvSpPr>
          <p:cNvPr name="TextBox 17" id="17"/>
          <p:cNvSpPr txBox="true"/>
          <p:nvPr/>
        </p:nvSpPr>
        <p:spPr>
          <a:xfrm rot="0">
            <a:off x="1285875" y="6391275"/>
            <a:ext cx="7334250" cy="353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59"/>
              </a:lnSpc>
              <a:spcBef>
                <a:spcPct val="0"/>
              </a:spcBef>
            </a:pPr>
            <a:r>
              <a:rPr lang="en-US" b="true" sz="2199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Your current capacity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285875" y="6821813"/>
            <a:ext cx="7334250" cy="1984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31801" indent="-215900" lvl="1">
              <a:lnSpc>
                <a:spcPts val="32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strike="noStrike" u="none">
                <a:solidFill>
                  <a:srgbClr val="1B2B44"/>
                </a:solidFill>
                <a:latin typeface="Open Sans 1"/>
                <a:ea typeface="Open Sans 1"/>
                <a:cs typeface="Open Sans 1"/>
                <a:sym typeface="Open Sans 1"/>
              </a:rPr>
              <a:t>"I'm already overwhelmed, even if I'm not saying it out loud."</a:t>
            </a:r>
          </a:p>
          <a:p>
            <a:pPr algn="l" marL="431801" indent="-215900" lvl="1">
              <a:lnSpc>
                <a:spcPts val="32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strike="noStrike" u="none">
                <a:solidFill>
                  <a:srgbClr val="1B2B44"/>
                </a:solidFill>
                <a:latin typeface="Open Sans 1"/>
                <a:ea typeface="Open Sans 1"/>
                <a:cs typeface="Open Sans 1"/>
                <a:sym typeface="Open Sans 1"/>
              </a:rPr>
              <a:t>"I don't have the bandwidth, but I keep showing up anyway."</a:t>
            </a:r>
          </a:p>
          <a:p>
            <a:pPr algn="l" marL="431801" indent="-215900" lvl="1">
              <a:lnSpc>
                <a:spcPts val="32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strike="noStrike" u="none">
                <a:solidFill>
                  <a:srgbClr val="1B2B44"/>
                </a:solidFill>
                <a:latin typeface="Open Sans 1"/>
                <a:ea typeface="Open Sans 1"/>
                <a:cs typeface="Open Sans 1"/>
                <a:sym typeface="Open Sans 1"/>
              </a:rPr>
              <a:t>"My body is telling me to stop, but I won't listen."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9239250" y="6286500"/>
            <a:ext cx="7810500" cy="3048000"/>
            <a:chOff x="0" y="0"/>
            <a:chExt cx="10414000" cy="40640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0414000" cy="4064000"/>
            </a:xfrm>
            <a:custGeom>
              <a:avLst/>
              <a:gdLst/>
              <a:ahLst/>
              <a:cxnLst/>
              <a:rect r="r" b="b" t="t" l="l"/>
              <a:pathLst>
                <a:path h="4064000" w="10414000">
                  <a:moveTo>
                    <a:pt x="499872" y="0"/>
                  </a:moveTo>
                  <a:lnTo>
                    <a:pt x="9914128" y="0"/>
                  </a:lnTo>
                  <a:cubicBezTo>
                    <a:pt x="10190200" y="0"/>
                    <a:pt x="10414000" y="181951"/>
                    <a:pt x="10414000" y="406400"/>
                  </a:cubicBezTo>
                  <a:lnTo>
                    <a:pt x="10414000" y="3657600"/>
                  </a:lnTo>
                  <a:cubicBezTo>
                    <a:pt x="10414000" y="3882049"/>
                    <a:pt x="10190200" y="4064000"/>
                    <a:pt x="9914128" y="4064000"/>
                  </a:cubicBezTo>
                  <a:lnTo>
                    <a:pt x="499872" y="4064000"/>
                  </a:lnTo>
                  <a:cubicBezTo>
                    <a:pt x="223800" y="4064000"/>
                    <a:pt x="0" y="3882049"/>
                    <a:pt x="0" y="3657600"/>
                  </a:cubicBezTo>
                  <a:lnTo>
                    <a:pt x="0" y="406400"/>
                  </a:lnTo>
                  <a:cubicBezTo>
                    <a:pt x="0" y="181951"/>
                    <a:pt x="223800" y="0"/>
                    <a:pt x="499872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19050" cap="sq">
              <a:solidFill>
                <a:srgbClr val="3C6E71">
                  <a:alpha val="84706"/>
                </a:srgbClr>
              </a:solidFill>
              <a:prstDash val="solid"/>
              <a:miter/>
            </a:ln>
          </p:spPr>
        </p:sp>
      </p:grpSp>
      <p:sp>
        <p:nvSpPr>
          <p:cNvPr name="TextBox 21" id="21"/>
          <p:cNvSpPr txBox="true"/>
          <p:nvPr/>
        </p:nvSpPr>
        <p:spPr>
          <a:xfrm rot="0">
            <a:off x="9477375" y="6391275"/>
            <a:ext cx="7334250" cy="353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59"/>
              </a:lnSpc>
              <a:spcBef>
                <a:spcPct val="0"/>
              </a:spcBef>
            </a:pPr>
            <a:r>
              <a:rPr lang="en-US" b="true" sz="2199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Your identity and expectations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477375" y="6895465"/>
            <a:ext cx="7334250" cy="1547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31801" indent="-215900" lvl="1">
              <a:lnSpc>
                <a:spcPts val="4240"/>
              </a:lnSpc>
              <a:buFont typeface="Arial"/>
              <a:buChar char="•"/>
            </a:pPr>
            <a:r>
              <a:rPr lang="en-US" sz="2000" strike="noStrike" u="none">
                <a:solidFill>
                  <a:srgbClr val="1B2B44"/>
                </a:solidFill>
                <a:latin typeface="Open Sans 1"/>
                <a:ea typeface="Open Sans 1"/>
                <a:cs typeface="Open Sans 1"/>
                <a:sym typeface="Open Sans 1"/>
              </a:rPr>
              <a:t>"The one who never drops the ball."</a:t>
            </a:r>
          </a:p>
          <a:p>
            <a:pPr algn="l" marL="431801" indent="-215900" lvl="1">
              <a:lnSpc>
                <a:spcPts val="4240"/>
              </a:lnSpc>
              <a:buFont typeface="Arial"/>
              <a:buChar char="•"/>
            </a:pPr>
            <a:r>
              <a:rPr lang="en-US" sz="2000" strike="noStrike" u="none">
                <a:solidFill>
                  <a:srgbClr val="1B2B44"/>
                </a:solidFill>
                <a:latin typeface="Open Sans 1"/>
                <a:ea typeface="Open Sans 1"/>
                <a:cs typeface="Open Sans 1"/>
                <a:sym typeface="Open Sans 1"/>
              </a:rPr>
              <a:t>"The calm one who holds everyone else together."</a:t>
            </a:r>
          </a:p>
          <a:p>
            <a:pPr algn="l" marL="431801" indent="-215900" lvl="1">
              <a:lnSpc>
                <a:spcPts val="4240"/>
              </a:lnSpc>
              <a:buFont typeface="Arial"/>
              <a:buChar char="•"/>
            </a:pPr>
            <a:r>
              <a:rPr lang="en-US" sz="2000" strike="noStrike" u="none">
                <a:solidFill>
                  <a:srgbClr val="1B2B44"/>
                </a:solidFill>
                <a:latin typeface="Open Sans 1"/>
                <a:ea typeface="Open Sans 1"/>
                <a:cs typeface="Open Sans 1"/>
                <a:sym typeface="Open Sans 1"/>
              </a:rPr>
              <a:t>"The person who makes it look easy, no matter what."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7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81000" y="381000"/>
            <a:ext cx="17526000" cy="9525000"/>
            <a:chOff x="0" y="0"/>
            <a:chExt cx="23368000" cy="12700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68000" cy="12700000"/>
            </a:xfrm>
            <a:custGeom>
              <a:avLst/>
              <a:gdLst/>
              <a:ahLst/>
              <a:cxnLst/>
              <a:rect r="r" b="b" t="t" l="l"/>
              <a:pathLst>
                <a:path h="12700000" w="23368000">
                  <a:moveTo>
                    <a:pt x="1270000" y="0"/>
                  </a:moveTo>
                  <a:lnTo>
                    <a:pt x="22098000" y="0"/>
                  </a:lnTo>
                  <a:cubicBezTo>
                    <a:pt x="22799402" y="0"/>
                    <a:pt x="23368000" y="568598"/>
                    <a:pt x="23368000" y="1270000"/>
                  </a:cubicBezTo>
                  <a:lnTo>
                    <a:pt x="23368000" y="11430000"/>
                  </a:lnTo>
                  <a:cubicBezTo>
                    <a:pt x="23368000" y="12131401"/>
                    <a:pt x="22799402" y="12700000"/>
                    <a:pt x="22098000" y="12700000"/>
                  </a:cubicBezTo>
                  <a:lnTo>
                    <a:pt x="1270000" y="12700000"/>
                  </a:lnTo>
                  <a:cubicBezTo>
                    <a:pt x="568598" y="12700000"/>
                    <a:pt x="0" y="12131401"/>
                    <a:pt x="0" y="11430000"/>
                  </a:cubicBezTo>
                  <a:lnTo>
                    <a:pt x="0" y="1270000"/>
                  </a:lnTo>
                  <a:cubicBezTo>
                    <a:pt x="0" y="568598"/>
                    <a:pt x="568598" y="0"/>
                    <a:pt x="1270000" y="0"/>
                  </a:cubicBez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33565A"/>
              </a:solidFill>
              <a:prstDash val="solid"/>
              <a:miter/>
            </a:ln>
          </p:spPr>
        </p:sp>
      </p:grpSp>
      <p:sp>
        <p:nvSpPr>
          <p:cNvPr name="TextBox 4" id="4"/>
          <p:cNvSpPr txBox="true"/>
          <p:nvPr/>
        </p:nvSpPr>
        <p:spPr>
          <a:xfrm rot="0">
            <a:off x="1028700" y="1717258"/>
            <a:ext cx="15587412" cy="10553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839"/>
              </a:lnSpc>
              <a:spcBef>
                <a:spcPct val="0"/>
              </a:spcBef>
            </a:pPr>
            <a:r>
              <a:rPr lang="en-US" b="true" sz="6000" spc="-15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What Happens </a:t>
            </a:r>
            <a:r>
              <a:rPr lang="en-US" b="true" sz="6000" spc="-15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t</a:t>
            </a:r>
            <a:r>
              <a:rPr lang="en-US" b="true" sz="6000" spc="-15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o Our Lens Under Stress?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809102" y="7891471"/>
            <a:ext cx="16383000" cy="508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09"/>
              </a:lnSpc>
              <a:spcBef>
                <a:spcPct val="0"/>
              </a:spcBef>
            </a:pPr>
            <a:r>
              <a:rPr lang="en-US" b="true" sz="2699" i="true" strike="noStrike" u="none">
                <a:solidFill>
                  <a:srgbClr val="3C6E71"/>
                </a:solidFill>
                <a:latin typeface="Agrandir Bold Italics"/>
                <a:ea typeface="Agrandir Bold Italics"/>
                <a:cs typeface="Agrandir Bold Italics"/>
                <a:sym typeface="Agrandir Bold Italics"/>
              </a:rPr>
              <a:t>When you've never examined the lens, stress doesn't just blur it - it takes over completely.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3134578"/>
            <a:ext cx="11430000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80"/>
              </a:lnSpc>
              <a:spcBef>
                <a:spcPct val="0"/>
              </a:spcBef>
            </a:pPr>
            <a:r>
              <a:rPr lang="en-US" b="true" sz="2900">
                <a:solidFill>
                  <a:srgbClr val="3C6E7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Automatic Patterns: Default Mode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-863754">
            <a:off x="-3744397" y="553442"/>
            <a:ext cx="8795254" cy="11204145"/>
          </a:xfrm>
          <a:custGeom>
            <a:avLst/>
            <a:gdLst/>
            <a:ahLst/>
            <a:cxnLst/>
            <a:rect r="r" b="b" t="t" l="l"/>
            <a:pathLst>
              <a:path h="11204145" w="8795254">
                <a:moveTo>
                  <a:pt x="0" y="0"/>
                </a:moveTo>
                <a:lnTo>
                  <a:pt x="8795253" y="0"/>
                </a:lnTo>
                <a:lnTo>
                  <a:pt x="8795253" y="11204145"/>
                </a:lnTo>
                <a:lnTo>
                  <a:pt x="0" y="112041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0000"/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028700" y="3918900"/>
            <a:ext cx="11089738" cy="3505710"/>
            <a:chOff x="0" y="0"/>
            <a:chExt cx="14786318" cy="467428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4786318" cy="4674280"/>
            </a:xfrm>
            <a:custGeom>
              <a:avLst/>
              <a:gdLst/>
              <a:ahLst/>
              <a:cxnLst/>
              <a:rect r="r" b="b" t="t" l="l"/>
              <a:pathLst>
                <a:path h="4674280" w="14786318">
                  <a:moveTo>
                    <a:pt x="137547" y="0"/>
                  </a:moveTo>
                  <a:lnTo>
                    <a:pt x="14648771" y="0"/>
                  </a:lnTo>
                  <a:cubicBezTo>
                    <a:pt x="14724735" y="0"/>
                    <a:pt x="14786318" y="209275"/>
                    <a:pt x="14786318" y="467428"/>
                  </a:cubicBezTo>
                  <a:lnTo>
                    <a:pt x="14786318" y="4206852"/>
                  </a:lnTo>
                  <a:cubicBezTo>
                    <a:pt x="14786318" y="4465005"/>
                    <a:pt x="14724735" y="4674280"/>
                    <a:pt x="14648771" y="4674280"/>
                  </a:cubicBezTo>
                  <a:lnTo>
                    <a:pt x="137547" y="4674280"/>
                  </a:lnTo>
                  <a:cubicBezTo>
                    <a:pt x="61582" y="4674280"/>
                    <a:pt x="0" y="4465005"/>
                    <a:pt x="0" y="4206852"/>
                  </a:cubicBezTo>
                  <a:lnTo>
                    <a:pt x="0" y="467428"/>
                  </a:lnTo>
                  <a:cubicBezTo>
                    <a:pt x="0" y="209275"/>
                    <a:pt x="61582" y="0"/>
                    <a:pt x="137547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</p:grpSp>
      <p:sp>
        <p:nvSpPr>
          <p:cNvPr name="TextBox 10" id="10"/>
          <p:cNvSpPr txBox="true"/>
          <p:nvPr/>
        </p:nvSpPr>
        <p:spPr>
          <a:xfrm rot="0">
            <a:off x="1028700" y="4339208"/>
            <a:ext cx="10674319" cy="25888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19" indent="-302260" lvl="1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Old</a:t>
            </a:r>
            <a:r>
              <a:rPr lang="en-US" sz="2799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patterns get louder and feel more urgent.</a:t>
            </a:r>
          </a:p>
          <a:p>
            <a:pPr algn="l" marL="604519" indent="-302260" lvl="1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Reflection shifts to reaction.  </a:t>
            </a:r>
          </a:p>
          <a:p>
            <a:pPr algn="l" marL="604519" indent="-302260" lvl="1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Every situation seems urgent or personal.  </a:t>
            </a:r>
          </a:p>
          <a:p>
            <a:pPr algn="l" marL="604519" indent="-302260" lvl="1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The phrase "I can" transforms into "I should."  </a:t>
            </a:r>
          </a:p>
          <a:p>
            <a:pPr algn="l" marL="604519" indent="-302260" lvl="1">
              <a:lnSpc>
                <a:spcPts val="4199"/>
              </a:lnSpc>
              <a:buFont typeface="Arial"/>
              <a:buChar char="•"/>
            </a:pPr>
            <a:r>
              <a:rPr lang="en-US" sz="2799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Boundaries become harder to see clearly.  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13553132" y="4057940"/>
            <a:ext cx="2652995" cy="2652995"/>
            <a:chOff x="0" y="0"/>
            <a:chExt cx="6350000" cy="63500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7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76300" y="6429375"/>
            <a:ext cx="7858125" cy="611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We may feel trapped in cycles because our lens says nothing will ever change.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381000" y="381000"/>
            <a:ext cx="17526000" cy="9525000"/>
            <a:chOff x="0" y="0"/>
            <a:chExt cx="23368000" cy="12700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3368000" cy="12700000"/>
            </a:xfrm>
            <a:custGeom>
              <a:avLst/>
              <a:gdLst/>
              <a:ahLst/>
              <a:cxnLst/>
              <a:rect r="r" b="b" t="t" l="l"/>
              <a:pathLst>
                <a:path h="12700000" w="23368000">
                  <a:moveTo>
                    <a:pt x="1270000" y="0"/>
                  </a:moveTo>
                  <a:lnTo>
                    <a:pt x="22098000" y="0"/>
                  </a:lnTo>
                  <a:cubicBezTo>
                    <a:pt x="22799402" y="0"/>
                    <a:pt x="23368000" y="568598"/>
                    <a:pt x="23368000" y="1270000"/>
                  </a:cubicBezTo>
                  <a:lnTo>
                    <a:pt x="23368000" y="11430000"/>
                  </a:lnTo>
                  <a:cubicBezTo>
                    <a:pt x="23368000" y="12131401"/>
                    <a:pt x="22799402" y="12700000"/>
                    <a:pt x="22098000" y="12700000"/>
                  </a:cubicBezTo>
                  <a:lnTo>
                    <a:pt x="1270000" y="12700000"/>
                  </a:lnTo>
                  <a:cubicBezTo>
                    <a:pt x="568598" y="12700000"/>
                    <a:pt x="0" y="12131401"/>
                    <a:pt x="0" y="11430000"/>
                  </a:cubicBezTo>
                  <a:lnTo>
                    <a:pt x="0" y="1270000"/>
                  </a:lnTo>
                  <a:cubicBezTo>
                    <a:pt x="0" y="568598"/>
                    <a:pt x="568598" y="0"/>
                    <a:pt x="1270000" y="0"/>
                  </a:cubicBez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33565A"/>
              </a:solidFill>
              <a:prstDash val="solid"/>
              <a:miter/>
            </a:ln>
          </p:spPr>
        </p:sp>
      </p:grpSp>
      <p:sp>
        <p:nvSpPr>
          <p:cNvPr name="TextBox 5" id="5"/>
          <p:cNvSpPr txBox="true"/>
          <p:nvPr/>
        </p:nvSpPr>
        <p:spPr>
          <a:xfrm rot="0">
            <a:off x="1524000" y="695325"/>
            <a:ext cx="15240000" cy="10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597"/>
              </a:lnSpc>
              <a:spcBef>
                <a:spcPct val="0"/>
              </a:spcBef>
            </a:pPr>
            <a:r>
              <a:rPr lang="en-US" b="true" sz="5997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The Boundary Breakdown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476500" y="1897909"/>
            <a:ext cx="13335000" cy="352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39"/>
              </a:lnSpc>
              <a:spcBef>
                <a:spcPct val="0"/>
              </a:spcBef>
            </a:pPr>
            <a:r>
              <a:rPr lang="en-US" sz="2199">
                <a:solidFill>
                  <a:srgbClr val="3C6E71"/>
                </a:solidFill>
                <a:latin typeface="Poppins"/>
                <a:ea typeface="Poppins"/>
                <a:cs typeface="Poppins"/>
                <a:sym typeface="Poppins"/>
              </a:rPr>
              <a:t>Th</a:t>
            </a:r>
            <a:r>
              <a:rPr lang="en-US" sz="2199" strike="noStrike" u="none">
                <a:solidFill>
                  <a:srgbClr val="3C6E71"/>
                </a:solidFill>
                <a:latin typeface="Poppins"/>
                <a:ea typeface="Poppins"/>
                <a:cs typeface="Poppins"/>
                <a:sym typeface="Poppins"/>
              </a:rPr>
              <a:t>e</a:t>
            </a:r>
            <a:r>
              <a:rPr lang="en-US" sz="2199" strike="noStrike" u="none">
                <a:solidFill>
                  <a:srgbClr val="3C6E71"/>
                </a:solidFill>
                <a:latin typeface="Poppins"/>
                <a:ea typeface="Poppins"/>
                <a:cs typeface="Poppins"/>
                <a:sym typeface="Poppins"/>
              </a:rPr>
              <a:t> l</a:t>
            </a:r>
            <a:r>
              <a:rPr lang="en-US" sz="2199" strike="noStrike" u="none">
                <a:solidFill>
                  <a:srgbClr val="3C6E71"/>
                </a:solidFill>
                <a:latin typeface="Poppins"/>
                <a:ea typeface="Poppins"/>
                <a:cs typeface="Poppins"/>
                <a:sym typeface="Poppins"/>
              </a:rPr>
              <a:t>e</a:t>
            </a:r>
            <a:r>
              <a:rPr lang="en-US" sz="2199" strike="noStrike" u="none">
                <a:solidFill>
                  <a:srgbClr val="3C6E71"/>
                </a:solidFill>
                <a:latin typeface="Poppins"/>
                <a:ea typeface="Poppins"/>
                <a:cs typeface="Poppins"/>
                <a:sym typeface="Poppins"/>
              </a:rPr>
              <a:t>n</a:t>
            </a:r>
            <a:r>
              <a:rPr lang="en-US" sz="2199" strike="noStrike" u="none">
                <a:solidFill>
                  <a:srgbClr val="3C6E71"/>
                </a:solidFill>
                <a:latin typeface="Poppins"/>
                <a:ea typeface="Poppins"/>
                <a:cs typeface="Poppins"/>
                <a:sym typeface="Poppins"/>
              </a:rPr>
              <a:t>s w</a:t>
            </a:r>
            <a:r>
              <a:rPr lang="en-US" sz="2199" strike="noStrike" u="none">
                <a:solidFill>
                  <a:srgbClr val="3C6E71"/>
                </a:solidFill>
                <a:latin typeface="Poppins"/>
                <a:ea typeface="Poppins"/>
                <a:cs typeface="Poppins"/>
                <a:sym typeface="Poppins"/>
              </a:rPr>
              <a:t>e</a:t>
            </a:r>
            <a:r>
              <a:rPr lang="en-US" sz="2199" strike="noStrike" u="none">
                <a:solidFill>
                  <a:srgbClr val="3C6E7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199" strike="noStrike" u="none">
                <a:solidFill>
                  <a:srgbClr val="3C6E71"/>
                </a:solidFill>
                <a:latin typeface="Poppins"/>
                <a:ea typeface="Poppins"/>
                <a:cs typeface="Poppins"/>
                <a:sym typeface="Poppins"/>
              </a:rPr>
              <a:t>ar</a:t>
            </a:r>
            <a:r>
              <a:rPr lang="en-US" sz="2199" strike="noStrike" u="none">
                <a:solidFill>
                  <a:srgbClr val="3C6E71"/>
                </a:solidFill>
                <a:latin typeface="Poppins"/>
                <a:ea typeface="Poppins"/>
                <a:cs typeface="Poppins"/>
                <a:sym typeface="Poppins"/>
              </a:rPr>
              <a:t>e </a:t>
            </a:r>
            <a:r>
              <a:rPr lang="en-US" sz="2199" strike="noStrike" u="none">
                <a:solidFill>
                  <a:srgbClr val="3C6E71"/>
                </a:solidFill>
                <a:latin typeface="Poppins"/>
                <a:ea typeface="Poppins"/>
                <a:cs typeface="Poppins"/>
                <a:sym typeface="Poppins"/>
              </a:rPr>
              <a:t>op</a:t>
            </a:r>
            <a:r>
              <a:rPr lang="en-US" sz="2199" strike="noStrike" u="none">
                <a:solidFill>
                  <a:srgbClr val="3C6E71"/>
                </a:solidFill>
                <a:latin typeface="Poppins"/>
                <a:ea typeface="Poppins"/>
                <a:cs typeface="Poppins"/>
                <a:sym typeface="Poppins"/>
              </a:rPr>
              <a:t>e</a:t>
            </a:r>
            <a:r>
              <a:rPr lang="en-US" sz="2199" strike="noStrike" u="none">
                <a:solidFill>
                  <a:srgbClr val="3C6E71"/>
                </a:solidFill>
                <a:latin typeface="Poppins"/>
                <a:ea typeface="Poppins"/>
                <a:cs typeface="Poppins"/>
                <a:sym typeface="Poppins"/>
              </a:rPr>
              <a:t>rati</a:t>
            </a:r>
            <a:r>
              <a:rPr lang="en-US" sz="2199" strike="noStrike" u="none">
                <a:solidFill>
                  <a:srgbClr val="3C6E71"/>
                </a:solidFill>
                <a:latin typeface="Poppins"/>
                <a:ea typeface="Poppins"/>
                <a:cs typeface="Poppins"/>
                <a:sym typeface="Poppins"/>
              </a:rPr>
              <a:t>n</a:t>
            </a:r>
            <a:r>
              <a:rPr lang="en-US" sz="2199" strike="noStrike" u="none">
                <a:solidFill>
                  <a:srgbClr val="3C6E71"/>
                </a:solidFill>
                <a:latin typeface="Poppins"/>
                <a:ea typeface="Poppins"/>
                <a:cs typeface="Poppins"/>
                <a:sym typeface="Poppins"/>
              </a:rPr>
              <a:t>g</a:t>
            </a:r>
            <a:r>
              <a:rPr lang="en-US" sz="2199" strike="noStrike" u="none">
                <a:solidFill>
                  <a:srgbClr val="3C6E7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199" strike="noStrike" u="none">
                <a:solidFill>
                  <a:srgbClr val="3C6E71"/>
                </a:solidFill>
                <a:latin typeface="Poppins"/>
                <a:ea typeface="Poppins"/>
                <a:cs typeface="Poppins"/>
                <a:sym typeface="Poppins"/>
              </a:rPr>
              <a:t>thr</a:t>
            </a:r>
            <a:r>
              <a:rPr lang="en-US" sz="2199" strike="noStrike" u="none">
                <a:solidFill>
                  <a:srgbClr val="3C6E71"/>
                </a:solidFill>
                <a:latin typeface="Poppins"/>
                <a:ea typeface="Poppins"/>
                <a:cs typeface="Poppins"/>
                <a:sym typeface="Poppins"/>
              </a:rPr>
              <a:t>ou</a:t>
            </a:r>
            <a:r>
              <a:rPr lang="en-US" sz="2199" strike="noStrike" u="none">
                <a:solidFill>
                  <a:srgbClr val="3C6E71"/>
                </a:solidFill>
                <a:latin typeface="Poppins"/>
                <a:ea typeface="Poppins"/>
                <a:cs typeface="Poppins"/>
                <a:sym typeface="Poppins"/>
              </a:rPr>
              <a:t>gh</a:t>
            </a:r>
            <a:r>
              <a:rPr lang="en-US" sz="2199" strike="noStrike" u="none">
                <a:solidFill>
                  <a:srgbClr val="3C6E7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199" strike="noStrike" u="none">
                <a:solidFill>
                  <a:srgbClr val="3C6E71"/>
                </a:solidFill>
                <a:latin typeface="Poppins"/>
                <a:ea typeface="Poppins"/>
                <a:cs typeface="Poppins"/>
                <a:sym typeface="Poppins"/>
              </a:rPr>
              <a:t>mak</a:t>
            </a:r>
            <a:r>
              <a:rPr lang="en-US" sz="2199" strike="noStrike" u="none">
                <a:solidFill>
                  <a:srgbClr val="3C6E71"/>
                </a:solidFill>
                <a:latin typeface="Poppins"/>
                <a:ea typeface="Poppins"/>
                <a:cs typeface="Poppins"/>
                <a:sym typeface="Poppins"/>
              </a:rPr>
              <a:t>es </a:t>
            </a:r>
            <a:r>
              <a:rPr lang="en-US" sz="2199" strike="noStrike" u="none">
                <a:solidFill>
                  <a:srgbClr val="3C6E71"/>
                </a:solidFill>
                <a:latin typeface="Poppins"/>
                <a:ea typeface="Poppins"/>
                <a:cs typeface="Poppins"/>
                <a:sym typeface="Poppins"/>
              </a:rPr>
              <a:t>it ha</a:t>
            </a:r>
            <a:r>
              <a:rPr lang="en-US" sz="2199" strike="noStrike" u="none">
                <a:solidFill>
                  <a:srgbClr val="3C6E71"/>
                </a:solidFill>
                <a:latin typeface="Poppins"/>
                <a:ea typeface="Poppins"/>
                <a:cs typeface="Poppins"/>
                <a:sym typeface="Poppins"/>
              </a:rPr>
              <a:t>rd </a:t>
            </a:r>
            <a:r>
              <a:rPr lang="en-US" sz="2199" strike="noStrike" u="none">
                <a:solidFill>
                  <a:srgbClr val="3C6E71"/>
                </a:solidFill>
                <a:latin typeface="Poppins"/>
                <a:ea typeface="Poppins"/>
                <a:cs typeface="Poppins"/>
                <a:sym typeface="Poppins"/>
              </a:rPr>
              <a:t>t</a:t>
            </a:r>
            <a:r>
              <a:rPr lang="en-US" sz="2199" strike="noStrike" u="none">
                <a:solidFill>
                  <a:srgbClr val="3C6E71"/>
                </a:solidFill>
                <a:latin typeface="Poppins"/>
                <a:ea typeface="Poppins"/>
                <a:cs typeface="Poppins"/>
                <a:sym typeface="Poppins"/>
              </a:rPr>
              <a:t>o </a:t>
            </a:r>
            <a:r>
              <a:rPr lang="en-US" sz="2199" strike="noStrike" u="none">
                <a:solidFill>
                  <a:srgbClr val="3C6E71"/>
                </a:solidFill>
                <a:latin typeface="Poppins"/>
                <a:ea typeface="Poppins"/>
                <a:cs typeface="Poppins"/>
                <a:sym typeface="Poppins"/>
              </a:rPr>
              <a:t>h</a:t>
            </a:r>
            <a:r>
              <a:rPr lang="en-US" sz="2199" strike="noStrike" u="none">
                <a:solidFill>
                  <a:srgbClr val="3C6E71"/>
                </a:solidFill>
                <a:latin typeface="Poppins"/>
                <a:ea typeface="Poppins"/>
                <a:cs typeface="Poppins"/>
                <a:sym typeface="Poppins"/>
              </a:rPr>
              <a:t>on</a:t>
            </a:r>
            <a:r>
              <a:rPr lang="en-US" sz="2199" strike="noStrike" u="none">
                <a:solidFill>
                  <a:srgbClr val="3C6E71"/>
                </a:solidFill>
                <a:latin typeface="Poppins"/>
                <a:ea typeface="Poppins"/>
                <a:cs typeface="Poppins"/>
                <a:sym typeface="Poppins"/>
              </a:rPr>
              <a:t>o</a:t>
            </a:r>
            <a:r>
              <a:rPr lang="en-US" sz="2199" strike="noStrike" u="none">
                <a:solidFill>
                  <a:srgbClr val="3C6E71"/>
                </a:solidFill>
                <a:latin typeface="Poppins"/>
                <a:ea typeface="Poppins"/>
                <a:cs typeface="Poppins"/>
                <a:sym typeface="Poppins"/>
              </a:rPr>
              <a:t>r</a:t>
            </a:r>
            <a:r>
              <a:rPr lang="en-US" sz="2199" strike="noStrike" u="none">
                <a:solidFill>
                  <a:srgbClr val="3C6E71"/>
                </a:solidFill>
                <a:latin typeface="Poppins"/>
                <a:ea typeface="Poppins"/>
                <a:cs typeface="Poppins"/>
                <a:sym typeface="Poppins"/>
              </a:rPr>
              <a:t> what w</a:t>
            </a:r>
            <a:r>
              <a:rPr lang="en-US" sz="2199" strike="noStrike" u="none">
                <a:solidFill>
                  <a:srgbClr val="3C6E71"/>
                </a:solidFill>
                <a:latin typeface="Poppins"/>
                <a:ea typeface="Poppins"/>
                <a:cs typeface="Poppins"/>
                <a:sym typeface="Poppins"/>
              </a:rPr>
              <a:t>e</a:t>
            </a:r>
            <a:r>
              <a:rPr lang="en-US" sz="2199" strike="noStrike" u="none">
                <a:solidFill>
                  <a:srgbClr val="3C6E71"/>
                </a:solidFill>
                <a:latin typeface="Poppins"/>
                <a:ea typeface="Poppins"/>
                <a:cs typeface="Poppins"/>
                <a:sym typeface="Poppins"/>
              </a:rPr>
              <a:t> need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688161" y="-1710876"/>
            <a:ext cx="21673976" cy="13027673"/>
            <a:chOff x="0" y="0"/>
            <a:chExt cx="28898635" cy="17370231"/>
          </a:xfrm>
        </p:grpSpPr>
        <p:sp>
          <p:nvSpPr>
            <p:cNvPr name="Freeform 8" id="8"/>
            <p:cNvSpPr/>
            <p:nvPr/>
          </p:nvSpPr>
          <p:spPr>
            <a:xfrm flipH="false" flipV="false" rot="-863754">
              <a:off x="15558615" y="1215686"/>
              <a:ext cx="11666119" cy="14938860"/>
            </a:xfrm>
            <a:custGeom>
              <a:avLst/>
              <a:gdLst/>
              <a:ahLst/>
              <a:cxnLst/>
              <a:rect r="r" b="b" t="t" l="l"/>
              <a:pathLst>
                <a:path h="14938860" w="11666119">
                  <a:moveTo>
                    <a:pt x="0" y="0"/>
                  </a:moveTo>
                  <a:lnTo>
                    <a:pt x="11666119" y="0"/>
                  </a:lnTo>
                  <a:lnTo>
                    <a:pt x="11666119" y="14938859"/>
                  </a:lnTo>
                  <a:lnTo>
                    <a:pt x="0" y="149388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stretch>
                <a:fillRect l="-260" t="0" r="-260" b="0"/>
              </a:stretch>
            </a:blipFill>
          </p:spPr>
        </p:sp>
        <p:grpSp>
          <p:nvGrpSpPr>
            <p:cNvPr name="Group 9" id="9"/>
            <p:cNvGrpSpPr/>
            <p:nvPr/>
          </p:nvGrpSpPr>
          <p:grpSpPr>
            <a:xfrm rot="0">
              <a:off x="0" y="5916516"/>
              <a:ext cx="10980469" cy="1905000"/>
              <a:chOff x="0" y="0"/>
              <a:chExt cx="10980469" cy="19050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0980469" cy="1905000"/>
              </a:xfrm>
              <a:custGeom>
                <a:avLst/>
                <a:gdLst/>
                <a:ahLst/>
                <a:cxnLst/>
                <a:rect r="r" b="b" t="t" l="l"/>
                <a:pathLst>
                  <a:path h="1905000" w="10980469">
                    <a:moveTo>
                      <a:pt x="164454" y="0"/>
                    </a:moveTo>
                    <a:lnTo>
                      <a:pt x="10816015" y="0"/>
                    </a:lnTo>
                    <a:cubicBezTo>
                      <a:pt x="10906840" y="0"/>
                      <a:pt x="10980469" y="85290"/>
                      <a:pt x="10980469" y="190500"/>
                    </a:cubicBezTo>
                    <a:lnTo>
                      <a:pt x="10980469" y="1714500"/>
                    </a:lnTo>
                    <a:cubicBezTo>
                      <a:pt x="10980469" y="1819710"/>
                      <a:pt x="10906840" y="1905000"/>
                      <a:pt x="10816015" y="1905000"/>
                    </a:cubicBezTo>
                    <a:lnTo>
                      <a:pt x="164454" y="1905000"/>
                    </a:lnTo>
                    <a:cubicBezTo>
                      <a:pt x="73629" y="1905000"/>
                      <a:pt x="0" y="1819710"/>
                      <a:pt x="0" y="1714500"/>
                    </a:cubicBezTo>
                    <a:lnTo>
                      <a:pt x="0" y="190500"/>
                    </a:lnTo>
                    <a:cubicBezTo>
                      <a:pt x="0" y="85290"/>
                      <a:pt x="73629" y="0"/>
                      <a:pt x="164454" y="0"/>
                    </a:cubicBezTo>
                    <a:close/>
                  </a:path>
                </a:pathLst>
              </a:custGeom>
              <a:solidFill>
                <a:srgbClr val="FFFEF2"/>
              </a:solidFill>
              <a:ln w="19050" cap="sq">
                <a:solidFill>
                  <a:srgbClr val="3C6E71"/>
                </a:solidFill>
                <a:prstDash val="solid"/>
                <a:miter/>
              </a:ln>
            </p:spPr>
          </p:sp>
        </p:grpSp>
        <p:sp>
          <p:nvSpPr>
            <p:cNvPr name="TextBox 11" id="11"/>
            <p:cNvSpPr txBox="true"/>
            <p:nvPr/>
          </p:nvSpPr>
          <p:spPr>
            <a:xfrm rot="0">
              <a:off x="253006" y="6446741"/>
              <a:ext cx="10474457" cy="8058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We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 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m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ay 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k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no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w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 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w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e nee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d r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e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st,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 bu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t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 our lens says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,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 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‘Y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o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u sh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o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ul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d 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b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e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 ab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le t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o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 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h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a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ndle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 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this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.</a:t>
              </a:r>
            </a:p>
          </p:txBody>
        </p:sp>
        <p:grpSp>
          <p:nvGrpSpPr>
            <p:cNvPr name="Group 12" id="12"/>
            <p:cNvGrpSpPr/>
            <p:nvPr/>
          </p:nvGrpSpPr>
          <p:grpSpPr>
            <a:xfrm rot="0">
              <a:off x="11284076" y="5916516"/>
              <a:ext cx="10980469" cy="1905000"/>
              <a:chOff x="0" y="0"/>
              <a:chExt cx="10980469" cy="190500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10980469" cy="1905000"/>
              </a:xfrm>
              <a:custGeom>
                <a:avLst/>
                <a:gdLst/>
                <a:ahLst/>
                <a:cxnLst/>
                <a:rect r="r" b="b" t="t" l="l"/>
                <a:pathLst>
                  <a:path h="1905000" w="10980469">
                    <a:moveTo>
                      <a:pt x="164454" y="0"/>
                    </a:moveTo>
                    <a:lnTo>
                      <a:pt x="10816015" y="0"/>
                    </a:lnTo>
                    <a:cubicBezTo>
                      <a:pt x="10906840" y="0"/>
                      <a:pt x="10980469" y="85290"/>
                      <a:pt x="10980469" y="190500"/>
                    </a:cubicBezTo>
                    <a:lnTo>
                      <a:pt x="10980469" y="1714500"/>
                    </a:lnTo>
                    <a:cubicBezTo>
                      <a:pt x="10980469" y="1819710"/>
                      <a:pt x="10906840" y="1905000"/>
                      <a:pt x="10816015" y="1905000"/>
                    </a:cubicBezTo>
                    <a:lnTo>
                      <a:pt x="164454" y="1905000"/>
                    </a:lnTo>
                    <a:cubicBezTo>
                      <a:pt x="73629" y="1905000"/>
                      <a:pt x="0" y="1819710"/>
                      <a:pt x="0" y="1714500"/>
                    </a:cubicBezTo>
                    <a:lnTo>
                      <a:pt x="0" y="190500"/>
                    </a:lnTo>
                    <a:cubicBezTo>
                      <a:pt x="0" y="85290"/>
                      <a:pt x="73629" y="0"/>
                      <a:pt x="164454" y="0"/>
                    </a:cubicBezTo>
                    <a:close/>
                  </a:path>
                </a:pathLst>
              </a:custGeom>
              <a:solidFill>
                <a:srgbClr val="FFFEF2"/>
              </a:solidFill>
              <a:ln w="19050" cap="sq">
                <a:solidFill>
                  <a:srgbClr val="3C6E71"/>
                </a:solidFill>
                <a:prstDash val="solid"/>
                <a:miter/>
              </a:ln>
            </p:spPr>
          </p:sp>
        </p:grpSp>
        <p:sp>
          <p:nvSpPr>
            <p:cNvPr name="TextBox 14" id="14"/>
            <p:cNvSpPr txBox="true"/>
            <p:nvPr/>
          </p:nvSpPr>
          <p:spPr>
            <a:xfrm rot="0">
              <a:off x="11537083" y="6656291"/>
              <a:ext cx="10474457" cy="3867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We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 may kn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o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w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 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w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e 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n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ee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d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 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h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e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lp, bu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t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 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o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ur le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ns 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s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a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ys,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 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‘D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on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’t 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be a 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bu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r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d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e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n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.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’</a:t>
              </a:r>
            </a:p>
          </p:txBody>
        </p:sp>
        <p:grpSp>
          <p:nvGrpSpPr>
            <p:cNvPr name="Group 15" id="15"/>
            <p:cNvGrpSpPr/>
            <p:nvPr/>
          </p:nvGrpSpPr>
          <p:grpSpPr>
            <a:xfrm rot="0">
              <a:off x="0" y="8126316"/>
              <a:ext cx="10980469" cy="1905000"/>
              <a:chOff x="0" y="0"/>
              <a:chExt cx="10980469" cy="190500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10980469" cy="1905000"/>
              </a:xfrm>
              <a:custGeom>
                <a:avLst/>
                <a:gdLst/>
                <a:ahLst/>
                <a:cxnLst/>
                <a:rect r="r" b="b" t="t" l="l"/>
                <a:pathLst>
                  <a:path h="1905000" w="10980469">
                    <a:moveTo>
                      <a:pt x="164454" y="0"/>
                    </a:moveTo>
                    <a:lnTo>
                      <a:pt x="10816015" y="0"/>
                    </a:lnTo>
                    <a:cubicBezTo>
                      <a:pt x="10906840" y="0"/>
                      <a:pt x="10980469" y="85290"/>
                      <a:pt x="10980469" y="190500"/>
                    </a:cubicBezTo>
                    <a:lnTo>
                      <a:pt x="10980469" y="1714500"/>
                    </a:lnTo>
                    <a:cubicBezTo>
                      <a:pt x="10980469" y="1819710"/>
                      <a:pt x="10906840" y="1905000"/>
                      <a:pt x="10816015" y="1905000"/>
                    </a:cubicBezTo>
                    <a:lnTo>
                      <a:pt x="164454" y="1905000"/>
                    </a:lnTo>
                    <a:cubicBezTo>
                      <a:pt x="73629" y="1905000"/>
                      <a:pt x="0" y="1819710"/>
                      <a:pt x="0" y="1714500"/>
                    </a:cubicBezTo>
                    <a:lnTo>
                      <a:pt x="0" y="190500"/>
                    </a:lnTo>
                    <a:cubicBezTo>
                      <a:pt x="0" y="85290"/>
                      <a:pt x="73629" y="0"/>
                      <a:pt x="164454" y="0"/>
                    </a:cubicBezTo>
                    <a:close/>
                  </a:path>
                </a:pathLst>
              </a:custGeom>
              <a:solidFill>
                <a:srgbClr val="FFFEF2"/>
              </a:solidFill>
              <a:ln w="19050" cap="sq">
                <a:solidFill>
                  <a:srgbClr val="3C6E71"/>
                </a:solidFill>
                <a:prstDash val="solid"/>
                <a:miter/>
              </a:ln>
            </p:spPr>
          </p:sp>
        </p:grpSp>
        <p:sp>
          <p:nvSpPr>
            <p:cNvPr name="TextBox 17" id="17"/>
            <p:cNvSpPr txBox="true"/>
            <p:nvPr/>
          </p:nvSpPr>
          <p:spPr>
            <a:xfrm rot="0">
              <a:off x="253006" y="8656541"/>
              <a:ext cx="10474457" cy="8058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We may avoid hard conversations because our story says conflict means rejection.</a:t>
              </a:r>
            </a:p>
          </p:txBody>
        </p:sp>
        <p:grpSp>
          <p:nvGrpSpPr>
            <p:cNvPr name="Group 18" id="18"/>
            <p:cNvGrpSpPr/>
            <p:nvPr/>
          </p:nvGrpSpPr>
          <p:grpSpPr>
            <a:xfrm rot="0">
              <a:off x="11284076" y="8126316"/>
              <a:ext cx="10980469" cy="1905000"/>
              <a:chOff x="0" y="0"/>
              <a:chExt cx="10980469" cy="1905000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10980469" cy="1905000"/>
              </a:xfrm>
              <a:custGeom>
                <a:avLst/>
                <a:gdLst/>
                <a:ahLst/>
                <a:cxnLst/>
                <a:rect r="r" b="b" t="t" l="l"/>
                <a:pathLst>
                  <a:path h="1905000" w="10980469">
                    <a:moveTo>
                      <a:pt x="164454" y="0"/>
                    </a:moveTo>
                    <a:lnTo>
                      <a:pt x="10816015" y="0"/>
                    </a:lnTo>
                    <a:cubicBezTo>
                      <a:pt x="10906840" y="0"/>
                      <a:pt x="10980469" y="85290"/>
                      <a:pt x="10980469" y="190500"/>
                    </a:cubicBezTo>
                    <a:lnTo>
                      <a:pt x="10980469" y="1714500"/>
                    </a:lnTo>
                    <a:cubicBezTo>
                      <a:pt x="10980469" y="1819710"/>
                      <a:pt x="10906840" y="1905000"/>
                      <a:pt x="10816015" y="1905000"/>
                    </a:cubicBezTo>
                    <a:lnTo>
                      <a:pt x="164454" y="1905000"/>
                    </a:lnTo>
                    <a:cubicBezTo>
                      <a:pt x="73629" y="1905000"/>
                      <a:pt x="0" y="1819710"/>
                      <a:pt x="0" y="1714500"/>
                    </a:cubicBezTo>
                    <a:lnTo>
                      <a:pt x="0" y="190500"/>
                    </a:lnTo>
                    <a:cubicBezTo>
                      <a:pt x="0" y="85290"/>
                      <a:pt x="73629" y="0"/>
                      <a:pt x="164454" y="0"/>
                    </a:cubicBezTo>
                    <a:close/>
                  </a:path>
                </a:pathLst>
              </a:custGeom>
              <a:solidFill>
                <a:srgbClr val="FFFEF2"/>
              </a:solidFill>
              <a:ln w="19050" cap="sq">
                <a:solidFill>
                  <a:srgbClr val="3C6E71"/>
                </a:solidFill>
                <a:prstDash val="solid"/>
                <a:miter/>
              </a:ln>
            </p:spPr>
          </p:sp>
        </p:grpSp>
        <p:sp>
          <p:nvSpPr>
            <p:cNvPr name="TextBox 20" id="20"/>
            <p:cNvSpPr txBox="true"/>
            <p:nvPr/>
          </p:nvSpPr>
          <p:spPr>
            <a:xfrm rot="0">
              <a:off x="11537083" y="8866091"/>
              <a:ext cx="10474457" cy="3867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We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 may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 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k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no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w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 w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e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 n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e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e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d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 to 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sp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e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ak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 u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p,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 bu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t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 our 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l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en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s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 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say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s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,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 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‘K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e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ep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 t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h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e 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p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e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ac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e.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’</a:t>
              </a:r>
            </a:p>
          </p:txBody>
        </p:sp>
        <p:grpSp>
          <p:nvGrpSpPr>
            <p:cNvPr name="Group 21" id="21"/>
            <p:cNvGrpSpPr/>
            <p:nvPr/>
          </p:nvGrpSpPr>
          <p:grpSpPr>
            <a:xfrm rot="0">
              <a:off x="0" y="10336116"/>
              <a:ext cx="10980469" cy="1905000"/>
              <a:chOff x="0" y="0"/>
              <a:chExt cx="10980469" cy="1905000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0" y="0"/>
                <a:ext cx="10980469" cy="1905000"/>
              </a:xfrm>
              <a:custGeom>
                <a:avLst/>
                <a:gdLst/>
                <a:ahLst/>
                <a:cxnLst/>
                <a:rect r="r" b="b" t="t" l="l"/>
                <a:pathLst>
                  <a:path h="1905000" w="10980469">
                    <a:moveTo>
                      <a:pt x="164454" y="0"/>
                    </a:moveTo>
                    <a:lnTo>
                      <a:pt x="10816015" y="0"/>
                    </a:lnTo>
                    <a:cubicBezTo>
                      <a:pt x="10906840" y="0"/>
                      <a:pt x="10980469" y="85290"/>
                      <a:pt x="10980469" y="190500"/>
                    </a:cubicBezTo>
                    <a:lnTo>
                      <a:pt x="10980469" y="1714500"/>
                    </a:lnTo>
                    <a:cubicBezTo>
                      <a:pt x="10980469" y="1819710"/>
                      <a:pt x="10906840" y="1905000"/>
                      <a:pt x="10816015" y="1905000"/>
                    </a:cubicBezTo>
                    <a:lnTo>
                      <a:pt x="164454" y="1905000"/>
                    </a:lnTo>
                    <a:cubicBezTo>
                      <a:pt x="73629" y="1905000"/>
                      <a:pt x="0" y="1819710"/>
                      <a:pt x="0" y="1714500"/>
                    </a:cubicBezTo>
                    <a:lnTo>
                      <a:pt x="0" y="190500"/>
                    </a:lnTo>
                    <a:cubicBezTo>
                      <a:pt x="0" y="85290"/>
                      <a:pt x="73629" y="0"/>
                      <a:pt x="164454" y="0"/>
                    </a:cubicBezTo>
                    <a:close/>
                  </a:path>
                </a:pathLst>
              </a:custGeom>
              <a:solidFill>
                <a:srgbClr val="FFFEF2"/>
              </a:solidFill>
              <a:ln w="19050" cap="sq">
                <a:solidFill>
                  <a:srgbClr val="3C6E71"/>
                </a:solidFill>
                <a:prstDash val="solid"/>
                <a:miter/>
              </a:ln>
            </p:spPr>
          </p:sp>
        </p:grpSp>
        <p:grpSp>
          <p:nvGrpSpPr>
            <p:cNvPr name="Group 23" id="23"/>
            <p:cNvGrpSpPr/>
            <p:nvPr/>
          </p:nvGrpSpPr>
          <p:grpSpPr>
            <a:xfrm rot="0">
              <a:off x="11284076" y="10336116"/>
              <a:ext cx="10980469" cy="1905000"/>
              <a:chOff x="0" y="0"/>
              <a:chExt cx="10980469" cy="1905000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10980469" cy="1905000"/>
              </a:xfrm>
              <a:custGeom>
                <a:avLst/>
                <a:gdLst/>
                <a:ahLst/>
                <a:cxnLst/>
                <a:rect r="r" b="b" t="t" l="l"/>
                <a:pathLst>
                  <a:path h="1905000" w="10980469">
                    <a:moveTo>
                      <a:pt x="164454" y="0"/>
                    </a:moveTo>
                    <a:lnTo>
                      <a:pt x="10816015" y="0"/>
                    </a:lnTo>
                    <a:cubicBezTo>
                      <a:pt x="10906840" y="0"/>
                      <a:pt x="10980469" y="85290"/>
                      <a:pt x="10980469" y="190500"/>
                    </a:cubicBezTo>
                    <a:lnTo>
                      <a:pt x="10980469" y="1714500"/>
                    </a:lnTo>
                    <a:cubicBezTo>
                      <a:pt x="10980469" y="1819710"/>
                      <a:pt x="10906840" y="1905000"/>
                      <a:pt x="10816015" y="1905000"/>
                    </a:cubicBezTo>
                    <a:lnTo>
                      <a:pt x="164454" y="1905000"/>
                    </a:lnTo>
                    <a:cubicBezTo>
                      <a:pt x="73629" y="1905000"/>
                      <a:pt x="0" y="1819710"/>
                      <a:pt x="0" y="1714500"/>
                    </a:cubicBezTo>
                    <a:lnTo>
                      <a:pt x="0" y="190500"/>
                    </a:lnTo>
                    <a:cubicBezTo>
                      <a:pt x="0" y="85290"/>
                      <a:pt x="73629" y="0"/>
                      <a:pt x="164454" y="0"/>
                    </a:cubicBezTo>
                    <a:close/>
                  </a:path>
                </a:pathLst>
              </a:custGeom>
              <a:solidFill>
                <a:srgbClr val="FFFEF2"/>
              </a:solidFill>
              <a:ln w="19050" cap="sq">
                <a:solidFill>
                  <a:srgbClr val="3C6E71"/>
                </a:solidFill>
                <a:prstDash val="solid"/>
                <a:miter/>
              </a:ln>
            </p:spPr>
          </p:sp>
        </p:grpSp>
        <p:sp>
          <p:nvSpPr>
            <p:cNvPr name="TextBox 25" id="25"/>
            <p:cNvSpPr txBox="true"/>
            <p:nvPr/>
          </p:nvSpPr>
          <p:spPr>
            <a:xfrm rot="0">
              <a:off x="11537083" y="10866341"/>
              <a:ext cx="10474457" cy="8058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We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 may kn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o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w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 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we ne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e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d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 to 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say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 n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o,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 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bu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t ou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r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 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l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en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s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 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s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a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y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s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, ‘P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e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opl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e 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w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il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l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 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b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e 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di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s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app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o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i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n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te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d.</a:t>
              </a:r>
              <a:r>
                <a:rPr lang="en-US" sz="1800" strike="noStrike" u="none">
                  <a:solidFill>
                    <a:srgbClr val="1B2B44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’”</a:t>
              </a:r>
            </a:p>
          </p:txBody>
        </p:sp>
        <p:grpSp>
          <p:nvGrpSpPr>
            <p:cNvPr name="Group 26" id="26"/>
            <p:cNvGrpSpPr/>
            <p:nvPr/>
          </p:nvGrpSpPr>
          <p:grpSpPr>
            <a:xfrm rot="0">
              <a:off x="0" y="12622116"/>
              <a:ext cx="22264546" cy="1016000"/>
              <a:chOff x="0" y="0"/>
              <a:chExt cx="22264546" cy="1016000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22264545" cy="1016000"/>
              </a:xfrm>
              <a:custGeom>
                <a:avLst/>
                <a:gdLst/>
                <a:ahLst/>
                <a:cxnLst/>
                <a:rect r="r" b="b" t="t" l="l"/>
                <a:pathLst>
                  <a:path h="1016000" w="22264545">
                    <a:moveTo>
                      <a:pt x="126503" y="0"/>
                    </a:moveTo>
                    <a:lnTo>
                      <a:pt x="22138043" y="0"/>
                    </a:lnTo>
                    <a:cubicBezTo>
                      <a:pt x="22207908" y="0"/>
                      <a:pt x="22264545" y="45488"/>
                      <a:pt x="22264545" y="101600"/>
                    </a:cubicBezTo>
                    <a:lnTo>
                      <a:pt x="22264545" y="914400"/>
                    </a:lnTo>
                    <a:cubicBezTo>
                      <a:pt x="22264545" y="970512"/>
                      <a:pt x="22207908" y="1016000"/>
                      <a:pt x="22138043" y="1016000"/>
                    </a:cubicBezTo>
                    <a:lnTo>
                      <a:pt x="126503" y="1016000"/>
                    </a:lnTo>
                    <a:cubicBezTo>
                      <a:pt x="56637" y="1016000"/>
                      <a:pt x="0" y="970512"/>
                      <a:pt x="0" y="914400"/>
                    </a:cubicBezTo>
                    <a:lnTo>
                      <a:pt x="0" y="101600"/>
                    </a:lnTo>
                    <a:cubicBezTo>
                      <a:pt x="0" y="45488"/>
                      <a:pt x="56637" y="0"/>
                      <a:pt x="126503" y="0"/>
                    </a:cubicBezTo>
                    <a:close/>
                  </a:path>
                </a:pathLst>
              </a:custGeom>
              <a:solidFill>
                <a:srgbClr val="A4C3A2">
                  <a:alpha val="29804"/>
                </a:srgbClr>
              </a:solidFill>
            </p:spPr>
          </p:sp>
        </p:grpSp>
        <p:sp>
          <p:nvSpPr>
            <p:cNvPr name="TextBox 28" id="28"/>
            <p:cNvSpPr txBox="true"/>
            <p:nvPr/>
          </p:nvSpPr>
          <p:spPr>
            <a:xfrm rot="0">
              <a:off x="253006" y="12764991"/>
              <a:ext cx="21138668" cy="6872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079"/>
                </a:lnSpc>
                <a:spcBef>
                  <a:spcPct val="0"/>
                </a:spcBef>
              </a:pPr>
              <a:r>
                <a:rPr lang="en-US" b="true" sz="1599" i="true" strike="noStrike" u="none">
                  <a:solidFill>
                    <a:srgbClr val="3C6E71"/>
                  </a:solidFill>
                  <a:latin typeface="Poppins Bold Italics"/>
                  <a:ea typeface="Poppins Bold Italics"/>
                  <a:cs typeface="Poppins Bold Italics"/>
                  <a:sym typeface="Poppins Bold Italics"/>
                </a:rPr>
                <a:t>Metacognition is the pause between perception and action. Notice the lens, name the story, and choose a different response.</a:t>
              </a:r>
            </a:p>
            <a:p>
              <a:pPr algn="ctr" marL="0" indent="0" lvl="0">
                <a:lnSpc>
                  <a:spcPts val="2079"/>
                </a:lnSpc>
                <a:spcBef>
                  <a:spcPct val="0"/>
                </a:spcBef>
              </a:pPr>
              <a:r>
                <a:rPr lang="en-US" b="true" sz="1599" i="true" strike="noStrike" u="none">
                  <a:solidFill>
                    <a:srgbClr val="3C6E71"/>
                  </a:solidFill>
                  <a:latin typeface="Poppins Bold Italics"/>
                  <a:ea typeface="Poppins Bold Italics"/>
                  <a:cs typeface="Poppins Bold Italics"/>
                  <a:sym typeface="Poppins Bold Italics"/>
                </a:rPr>
                <a:t> That's where boundaries begin.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7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81000" y="381000"/>
            <a:ext cx="17526000" cy="9525000"/>
            <a:chOff x="0" y="0"/>
            <a:chExt cx="23368000" cy="12700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68000" cy="12700000"/>
            </a:xfrm>
            <a:custGeom>
              <a:avLst/>
              <a:gdLst/>
              <a:ahLst/>
              <a:cxnLst/>
              <a:rect r="r" b="b" t="t" l="l"/>
              <a:pathLst>
                <a:path h="12700000" w="23368000">
                  <a:moveTo>
                    <a:pt x="1270000" y="0"/>
                  </a:moveTo>
                  <a:lnTo>
                    <a:pt x="22098000" y="0"/>
                  </a:lnTo>
                  <a:cubicBezTo>
                    <a:pt x="22799402" y="0"/>
                    <a:pt x="23368000" y="568598"/>
                    <a:pt x="23368000" y="1270000"/>
                  </a:cubicBezTo>
                  <a:lnTo>
                    <a:pt x="23368000" y="11430000"/>
                  </a:lnTo>
                  <a:cubicBezTo>
                    <a:pt x="23368000" y="12131401"/>
                    <a:pt x="22799402" y="12700000"/>
                    <a:pt x="22098000" y="12700000"/>
                  </a:cubicBezTo>
                  <a:lnTo>
                    <a:pt x="1270000" y="12700000"/>
                  </a:lnTo>
                  <a:cubicBezTo>
                    <a:pt x="568598" y="12700000"/>
                    <a:pt x="0" y="12131401"/>
                    <a:pt x="0" y="11430000"/>
                  </a:cubicBezTo>
                  <a:lnTo>
                    <a:pt x="0" y="1270000"/>
                  </a:lnTo>
                  <a:cubicBezTo>
                    <a:pt x="0" y="568598"/>
                    <a:pt x="568598" y="0"/>
                    <a:pt x="1270000" y="0"/>
                  </a:cubicBez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33565A"/>
              </a:solidFill>
              <a:prstDash val="solid"/>
              <a:miter/>
            </a:ln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9682113" y="-613959"/>
            <a:ext cx="9356080" cy="11918573"/>
          </a:xfrm>
          <a:custGeom>
            <a:avLst/>
            <a:gdLst/>
            <a:ahLst/>
            <a:cxnLst/>
            <a:rect r="r" b="b" t="t" l="l"/>
            <a:pathLst>
              <a:path h="11918573" w="9356080">
                <a:moveTo>
                  <a:pt x="0" y="0"/>
                </a:moveTo>
                <a:lnTo>
                  <a:pt x="9356079" y="0"/>
                </a:lnTo>
                <a:lnTo>
                  <a:pt x="9356079" y="11918572"/>
                </a:lnTo>
                <a:lnTo>
                  <a:pt x="0" y="119185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666750" y="4381500"/>
            <a:ext cx="14988160" cy="3048000"/>
            <a:chOff x="0" y="0"/>
            <a:chExt cx="19984213" cy="40640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9984213" cy="4064000"/>
            </a:xfrm>
            <a:custGeom>
              <a:avLst/>
              <a:gdLst/>
              <a:ahLst/>
              <a:cxnLst/>
              <a:rect r="r" b="b" t="t" l="l"/>
              <a:pathLst>
                <a:path h="4064000" w="19984213">
                  <a:moveTo>
                    <a:pt x="666140" y="0"/>
                  </a:moveTo>
                  <a:lnTo>
                    <a:pt x="19318072" y="0"/>
                  </a:lnTo>
                  <a:cubicBezTo>
                    <a:pt x="19685972" y="0"/>
                    <a:pt x="19984213" y="181951"/>
                    <a:pt x="19984213" y="406400"/>
                  </a:cubicBezTo>
                  <a:lnTo>
                    <a:pt x="19984213" y="3657600"/>
                  </a:lnTo>
                  <a:cubicBezTo>
                    <a:pt x="19984213" y="3882048"/>
                    <a:pt x="19685972" y="4064000"/>
                    <a:pt x="19318072" y="4064000"/>
                  </a:cubicBezTo>
                  <a:lnTo>
                    <a:pt x="666140" y="4064000"/>
                  </a:lnTo>
                  <a:cubicBezTo>
                    <a:pt x="298241" y="4064000"/>
                    <a:pt x="0" y="3882048"/>
                    <a:pt x="0" y="3657600"/>
                  </a:cubicBezTo>
                  <a:lnTo>
                    <a:pt x="0" y="406400"/>
                  </a:lnTo>
                  <a:cubicBezTo>
                    <a:pt x="0" y="181951"/>
                    <a:pt x="298241" y="0"/>
                    <a:pt x="666140" y="0"/>
                  </a:cubicBezTo>
                  <a:lnTo>
                    <a:pt x="0" y="0"/>
                  </a:lnTo>
                  <a:cubicBezTo>
                    <a:pt x="0" y="0"/>
                    <a:pt x="666140" y="0"/>
                    <a:pt x="666140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19050" cap="sq">
              <a:solidFill>
                <a:srgbClr val="000000">
                  <a:alpha val="84706"/>
                </a:srgbClr>
              </a:solidFill>
              <a:prstDash val="solid"/>
              <a:miter/>
            </a:ln>
          </p:spPr>
        </p:sp>
      </p:grpSp>
      <p:sp>
        <p:nvSpPr>
          <p:cNvPr name="TextBox 7" id="7"/>
          <p:cNvSpPr txBox="true"/>
          <p:nvPr/>
        </p:nvSpPr>
        <p:spPr>
          <a:xfrm rot="0">
            <a:off x="1143000" y="1733550"/>
            <a:ext cx="13335000" cy="923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400"/>
              </a:lnSpc>
              <a:spcBef>
                <a:spcPct val="0"/>
              </a:spcBef>
            </a:pPr>
            <a:r>
              <a:rPr lang="en-US" b="true" sz="60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Boundaries, Reframed</a:t>
            </a:r>
          </a:p>
        </p:txBody>
      </p:sp>
      <p:sp>
        <p:nvSpPr>
          <p:cNvPr name="AutoShape 8" id="8"/>
          <p:cNvSpPr/>
          <p:nvPr/>
        </p:nvSpPr>
        <p:spPr>
          <a:xfrm flipV="true">
            <a:off x="381000" y="4000500"/>
            <a:ext cx="17526000" cy="95250"/>
          </a:xfrm>
          <a:prstGeom prst="line">
            <a:avLst/>
          </a:prstGeom>
          <a:ln cap="rnd" w="9525">
            <a:solidFill>
              <a:srgbClr val="33565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14697155" y="1091351"/>
            <a:ext cx="2310687" cy="2392212"/>
          </a:xfrm>
          <a:custGeom>
            <a:avLst/>
            <a:gdLst/>
            <a:ahLst/>
            <a:cxnLst/>
            <a:rect r="r" b="b" t="t" l="l"/>
            <a:pathLst>
              <a:path h="2392212" w="2310687">
                <a:moveTo>
                  <a:pt x="0" y="0"/>
                </a:moveTo>
                <a:lnTo>
                  <a:pt x="2310688" y="0"/>
                </a:lnTo>
                <a:lnTo>
                  <a:pt x="2310688" y="2392213"/>
                </a:lnTo>
                <a:lnTo>
                  <a:pt x="0" y="23922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64" t="0" r="-1764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666750" y="2762250"/>
            <a:ext cx="14287500" cy="1238250"/>
            <a:chOff x="0" y="0"/>
            <a:chExt cx="19050000" cy="16510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9050000" cy="1651000"/>
            </a:xfrm>
            <a:custGeom>
              <a:avLst/>
              <a:gdLst/>
              <a:ahLst/>
              <a:cxnLst/>
              <a:rect r="r" b="b" t="t" l="l"/>
              <a:pathLst>
                <a:path h="1651000" w="19050000">
                  <a:moveTo>
                    <a:pt x="165100" y="0"/>
                  </a:moveTo>
                  <a:lnTo>
                    <a:pt x="18884900" y="0"/>
                  </a:lnTo>
                  <a:cubicBezTo>
                    <a:pt x="18976082" y="0"/>
                    <a:pt x="19050000" y="73918"/>
                    <a:pt x="19050000" y="165100"/>
                  </a:cubicBezTo>
                  <a:lnTo>
                    <a:pt x="19050000" y="1485900"/>
                  </a:lnTo>
                  <a:cubicBezTo>
                    <a:pt x="19050000" y="1577082"/>
                    <a:pt x="18976082" y="1651000"/>
                    <a:pt x="18884900" y="1651000"/>
                  </a:cubicBezTo>
                  <a:lnTo>
                    <a:pt x="165100" y="1651000"/>
                  </a:lnTo>
                  <a:cubicBezTo>
                    <a:pt x="73918" y="1651000"/>
                    <a:pt x="0" y="1577082"/>
                    <a:pt x="0" y="1485900"/>
                  </a:cubicBezTo>
                  <a:lnTo>
                    <a:pt x="0" y="165100"/>
                  </a:lnTo>
                  <a:cubicBezTo>
                    <a:pt x="0" y="73918"/>
                    <a:pt x="73918" y="0"/>
                    <a:pt x="165100" y="0"/>
                  </a:cubicBezTo>
                  <a:close/>
                </a:path>
              </a:pathLst>
            </a:custGeom>
            <a:solidFill>
              <a:srgbClr val="E8F0D8">
                <a:alpha val="69804"/>
              </a:srgbClr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143000" y="2667000"/>
            <a:ext cx="13811250" cy="1314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799"/>
              </a:lnSpc>
              <a:spcBef>
                <a:spcPct val="0"/>
              </a:spcBef>
            </a:pPr>
            <a:r>
              <a:rPr lang="en-US" b="true" sz="3999" strike="noStrike" u="none">
                <a:solidFill>
                  <a:srgbClr val="96B75B"/>
                </a:solidFill>
                <a:latin typeface="Agrandir Bold"/>
                <a:ea typeface="Agrandir Bold"/>
                <a:cs typeface="Agrandir Bold"/>
                <a:sym typeface="Agrandir Bold"/>
              </a:rPr>
              <a:t>Boundaries are not where self-understanding begins.</a:t>
            </a:r>
          </a:p>
          <a:p>
            <a:pPr algn="l" marL="0" indent="0" lvl="0">
              <a:lnSpc>
                <a:spcPts val="4799"/>
              </a:lnSpc>
              <a:spcBef>
                <a:spcPct val="0"/>
              </a:spcBef>
            </a:pPr>
            <a:r>
              <a:rPr lang="en-US" b="true" sz="3999" strike="noStrike" u="none">
                <a:solidFill>
                  <a:srgbClr val="96B75B"/>
                </a:solidFill>
                <a:latin typeface="Agrandir Bold"/>
                <a:ea typeface="Agrandir Bold"/>
                <a:cs typeface="Agrandir Bold"/>
                <a:sym typeface="Agrandir Bold"/>
              </a:rPr>
              <a:t>They are what self-understanding makes possible.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28700" y="4409190"/>
            <a:ext cx="14626210" cy="3139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19" indent="-302260" lvl="1">
              <a:lnSpc>
                <a:spcPts val="503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33565A"/>
                </a:solidFill>
                <a:latin typeface="Open Sans 1"/>
                <a:ea typeface="Open Sans 1"/>
                <a:cs typeface="Open Sans 1"/>
                <a:sym typeface="Open Sans 1"/>
              </a:rPr>
              <a:t>Your</a:t>
            </a:r>
            <a:r>
              <a:rPr lang="en-US" sz="2799" strike="noStrike" u="none">
                <a:solidFill>
                  <a:srgbClr val="33565A"/>
                </a:solidFill>
                <a:latin typeface="Open Sans 1"/>
                <a:ea typeface="Open Sans 1"/>
                <a:cs typeface="Open Sans 1"/>
                <a:sym typeface="Open Sans 1"/>
              </a:rPr>
              <a:t> boundaries are not only broken by other people’s demands.</a:t>
            </a:r>
          </a:p>
          <a:p>
            <a:pPr algn="l" marL="604519" indent="-302260" lvl="1">
              <a:lnSpc>
                <a:spcPts val="503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strike="noStrike" u="none">
                <a:solidFill>
                  <a:srgbClr val="33565A"/>
                </a:solidFill>
                <a:latin typeface="Open Sans 1"/>
                <a:ea typeface="Open Sans 1"/>
                <a:cs typeface="Open Sans 1"/>
                <a:sym typeface="Open Sans 1"/>
              </a:rPr>
              <a:t>They are often broken by your own internal patterns, beliefs, roles, and pressure.</a:t>
            </a:r>
          </a:p>
          <a:p>
            <a:pPr algn="l" marL="604519" indent="-302260" lvl="1">
              <a:lnSpc>
                <a:spcPts val="503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strike="noStrike" u="none">
                <a:solidFill>
                  <a:srgbClr val="33565A"/>
                </a:solidFill>
                <a:latin typeface="Open Sans 1"/>
                <a:ea typeface="Open Sans 1"/>
                <a:cs typeface="Open Sans 1"/>
                <a:sym typeface="Open Sans 1"/>
              </a:rPr>
              <a:t>When I notice the story, I can choose my response.</a:t>
            </a:r>
          </a:p>
          <a:p>
            <a:pPr algn="l" marL="604519" indent="-302260" lvl="1">
              <a:lnSpc>
                <a:spcPts val="5039"/>
              </a:lnSpc>
              <a:spcBef>
                <a:spcPct val="0"/>
              </a:spcBef>
              <a:buFont typeface="Arial"/>
              <a:buChar char="•"/>
            </a:pPr>
            <a:r>
              <a:rPr lang="en-US" sz="2799" strike="noStrike" u="none">
                <a:solidFill>
                  <a:srgbClr val="33565A"/>
                </a:solidFill>
                <a:latin typeface="Open Sans 1"/>
                <a:ea typeface="Open Sans 1"/>
                <a:cs typeface="Open Sans 1"/>
                <a:sym typeface="Open Sans 1"/>
              </a:rPr>
              <a:t>When I choose my response, boundaries become clear in action.</a:t>
            </a:r>
          </a:p>
          <a:p>
            <a:pPr algn="l">
              <a:lnSpc>
                <a:spcPts val="503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E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81000" y="381000"/>
            <a:ext cx="17526000" cy="9525000"/>
            <a:chOff x="0" y="0"/>
            <a:chExt cx="23368000" cy="12700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68000" cy="12700000"/>
            </a:xfrm>
            <a:custGeom>
              <a:avLst/>
              <a:gdLst/>
              <a:ahLst/>
              <a:cxnLst/>
              <a:rect r="r" b="b" t="t" l="l"/>
              <a:pathLst>
                <a:path h="12700000" w="23368000">
                  <a:moveTo>
                    <a:pt x="1270000" y="0"/>
                  </a:moveTo>
                  <a:lnTo>
                    <a:pt x="22098000" y="0"/>
                  </a:lnTo>
                  <a:cubicBezTo>
                    <a:pt x="22799402" y="0"/>
                    <a:pt x="23368000" y="568598"/>
                    <a:pt x="23368000" y="1270000"/>
                  </a:cubicBezTo>
                  <a:lnTo>
                    <a:pt x="23368000" y="11430000"/>
                  </a:lnTo>
                  <a:cubicBezTo>
                    <a:pt x="23368000" y="12131401"/>
                    <a:pt x="22799402" y="12700000"/>
                    <a:pt x="22098000" y="12700000"/>
                  </a:cubicBezTo>
                  <a:lnTo>
                    <a:pt x="1270000" y="12700000"/>
                  </a:lnTo>
                  <a:cubicBezTo>
                    <a:pt x="568598" y="12700000"/>
                    <a:pt x="0" y="12131401"/>
                    <a:pt x="0" y="11430000"/>
                  </a:cubicBezTo>
                  <a:lnTo>
                    <a:pt x="0" y="1270000"/>
                  </a:lnTo>
                  <a:cubicBezTo>
                    <a:pt x="0" y="568598"/>
                    <a:pt x="568598" y="0"/>
                    <a:pt x="1270000" y="0"/>
                  </a:cubicBez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33565A"/>
              </a:solidFill>
              <a:prstDash val="solid"/>
              <a:miter/>
            </a:ln>
          </p:spPr>
        </p:sp>
      </p:grpSp>
      <p:sp>
        <p:nvSpPr>
          <p:cNvPr name="Freeform 4" id="4"/>
          <p:cNvSpPr/>
          <p:nvPr/>
        </p:nvSpPr>
        <p:spPr>
          <a:xfrm flipH="false" flipV="false" rot="-863754">
            <a:off x="16113709" y="1702761"/>
            <a:ext cx="8795254" cy="11204145"/>
          </a:xfrm>
          <a:custGeom>
            <a:avLst/>
            <a:gdLst/>
            <a:ahLst/>
            <a:cxnLst/>
            <a:rect r="r" b="b" t="t" l="l"/>
            <a:pathLst>
              <a:path h="11204145" w="8795254">
                <a:moveTo>
                  <a:pt x="0" y="0"/>
                </a:moveTo>
                <a:lnTo>
                  <a:pt x="8795254" y="0"/>
                </a:lnTo>
                <a:lnTo>
                  <a:pt x="8795254" y="11204145"/>
                </a:lnTo>
                <a:lnTo>
                  <a:pt x="0" y="112041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2999"/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62000" y="1362075"/>
            <a:ext cx="16764000" cy="10553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839"/>
              </a:lnSpc>
              <a:spcBef>
                <a:spcPct val="0"/>
              </a:spcBef>
            </a:pPr>
            <a:r>
              <a:rPr lang="en-US" b="true" sz="6000" spc="-15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Mental Model #2: Signal vs. Story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-4450705" y="-985331"/>
            <a:ext cx="9356080" cy="11918573"/>
          </a:xfrm>
          <a:custGeom>
            <a:avLst/>
            <a:gdLst/>
            <a:ahLst/>
            <a:cxnLst/>
            <a:rect r="r" b="b" t="t" l="l"/>
            <a:pathLst>
              <a:path h="11918573" w="9356080">
                <a:moveTo>
                  <a:pt x="0" y="0"/>
                </a:moveTo>
                <a:lnTo>
                  <a:pt x="9356080" y="0"/>
                </a:lnTo>
                <a:lnTo>
                  <a:pt x="9356080" y="11918572"/>
                </a:lnTo>
                <a:lnTo>
                  <a:pt x="0" y="119185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952500" y="2933700"/>
            <a:ext cx="7905750" cy="571500"/>
            <a:chOff x="0" y="0"/>
            <a:chExt cx="10541000" cy="7620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0541000" cy="762000"/>
            </a:xfrm>
            <a:custGeom>
              <a:avLst/>
              <a:gdLst/>
              <a:ahLst/>
              <a:cxnLst/>
              <a:rect r="r" b="b" t="t" l="l"/>
              <a:pathLst>
                <a:path h="762000" w="10541000">
                  <a:moveTo>
                    <a:pt x="76200" y="0"/>
                  </a:moveTo>
                  <a:lnTo>
                    <a:pt x="10464800" y="0"/>
                  </a:lnTo>
                  <a:cubicBezTo>
                    <a:pt x="10506884" y="0"/>
                    <a:pt x="10541000" y="34116"/>
                    <a:pt x="10541000" y="76200"/>
                  </a:cubicBezTo>
                  <a:lnTo>
                    <a:pt x="10541000" y="685800"/>
                  </a:lnTo>
                  <a:cubicBezTo>
                    <a:pt x="10541000" y="727884"/>
                    <a:pt x="10506884" y="762000"/>
                    <a:pt x="10464800" y="762000"/>
                  </a:cubicBezTo>
                  <a:lnTo>
                    <a:pt x="76200" y="762000"/>
                  </a:lnTo>
                  <a:cubicBezTo>
                    <a:pt x="34116" y="762000"/>
                    <a:pt x="0" y="727884"/>
                    <a:pt x="0" y="685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3C6E71"/>
            </a:solidFill>
          </p:spPr>
        </p:sp>
      </p:grpSp>
      <p:sp>
        <p:nvSpPr>
          <p:cNvPr name="TextBox 9" id="9"/>
          <p:cNvSpPr txBox="true"/>
          <p:nvPr/>
        </p:nvSpPr>
        <p:spPr>
          <a:xfrm rot="0">
            <a:off x="952500" y="3019425"/>
            <a:ext cx="7905750" cy="485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747"/>
              </a:lnSpc>
              <a:spcBef>
                <a:spcPct val="0"/>
              </a:spcBef>
            </a:pPr>
            <a:r>
              <a:rPr lang="en-US" b="true" sz="3747" strike="noStrike" u="none">
                <a:solidFill>
                  <a:srgbClr val="F4F1D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 Signal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952500" y="3695700"/>
            <a:ext cx="7905750" cy="3238500"/>
            <a:chOff x="0" y="0"/>
            <a:chExt cx="10541000" cy="43180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0541000" cy="4318000"/>
            </a:xfrm>
            <a:custGeom>
              <a:avLst/>
              <a:gdLst/>
              <a:ahLst/>
              <a:cxnLst/>
              <a:rect r="r" b="b" t="t" l="l"/>
              <a:pathLst>
                <a:path h="4318000" w="10541000">
                  <a:moveTo>
                    <a:pt x="431800" y="0"/>
                  </a:moveTo>
                  <a:lnTo>
                    <a:pt x="10109200" y="0"/>
                  </a:lnTo>
                  <a:cubicBezTo>
                    <a:pt x="10347677" y="0"/>
                    <a:pt x="10541000" y="193323"/>
                    <a:pt x="10541000" y="431800"/>
                  </a:cubicBezTo>
                  <a:lnTo>
                    <a:pt x="10541000" y="3886200"/>
                  </a:lnTo>
                  <a:cubicBezTo>
                    <a:pt x="10541000" y="4124677"/>
                    <a:pt x="10347677" y="4318000"/>
                    <a:pt x="10109200" y="4318000"/>
                  </a:cubicBezTo>
                  <a:lnTo>
                    <a:pt x="431800" y="4318000"/>
                  </a:lnTo>
                  <a:cubicBezTo>
                    <a:pt x="193323" y="4318000"/>
                    <a:pt x="0" y="4124677"/>
                    <a:pt x="0" y="3886200"/>
                  </a:cubicBezTo>
                  <a:lnTo>
                    <a:pt x="0" y="431800"/>
                  </a:lnTo>
                  <a:cubicBezTo>
                    <a:pt x="0" y="193323"/>
                    <a:pt x="193323" y="0"/>
                    <a:pt x="431800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3C6E71"/>
              </a:solidFill>
              <a:prstDash val="solid"/>
              <a:miter/>
            </a:ln>
          </p:spPr>
        </p:sp>
      </p:grpSp>
      <p:sp>
        <p:nvSpPr>
          <p:cNvPr name="TextBox 12" id="12"/>
          <p:cNvSpPr txBox="true"/>
          <p:nvPr/>
        </p:nvSpPr>
        <p:spPr>
          <a:xfrm rot="0">
            <a:off x="1238250" y="3952875"/>
            <a:ext cx="7334250" cy="1974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199"/>
              </a:lnSpc>
              <a:spcBef>
                <a:spcPct val="0"/>
              </a:spcBef>
            </a:pPr>
            <a:r>
              <a:rPr lang="en-US" sz="19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The signal is the observable part of the moment.</a:t>
            </a:r>
          </a:p>
          <a:p>
            <a:pPr algn="l" marL="0" indent="0" lvl="0">
              <a:lnSpc>
                <a:spcPts val="3199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199"/>
              </a:lnSpc>
              <a:spcBef>
                <a:spcPct val="0"/>
              </a:spcBef>
            </a:pPr>
            <a:r>
              <a:rPr lang="en-US" sz="19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•  What was said</a:t>
            </a:r>
          </a:p>
          <a:p>
            <a:pPr algn="l" marL="0" indent="0" lvl="0">
              <a:lnSpc>
                <a:spcPts val="3199"/>
              </a:lnSpc>
              <a:spcBef>
                <a:spcPct val="0"/>
              </a:spcBef>
            </a:pPr>
            <a:r>
              <a:rPr lang="en-US" sz="19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•  What actually happened</a:t>
            </a:r>
          </a:p>
          <a:p>
            <a:pPr algn="l" marL="0" indent="0" lvl="0">
              <a:lnSpc>
                <a:spcPts val="3199"/>
              </a:lnSpc>
              <a:spcBef>
                <a:spcPct val="0"/>
              </a:spcBef>
            </a:pPr>
            <a:r>
              <a:rPr lang="en-US" sz="19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•  What you can see, hear, or verify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9429750" y="2933700"/>
            <a:ext cx="7905750" cy="571500"/>
            <a:chOff x="0" y="0"/>
            <a:chExt cx="10541000" cy="7620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541000" cy="762000"/>
            </a:xfrm>
            <a:custGeom>
              <a:avLst/>
              <a:gdLst/>
              <a:ahLst/>
              <a:cxnLst/>
              <a:rect r="r" b="b" t="t" l="l"/>
              <a:pathLst>
                <a:path h="762000" w="10541000">
                  <a:moveTo>
                    <a:pt x="76200" y="0"/>
                  </a:moveTo>
                  <a:lnTo>
                    <a:pt x="10464800" y="0"/>
                  </a:lnTo>
                  <a:cubicBezTo>
                    <a:pt x="10506884" y="0"/>
                    <a:pt x="10541000" y="34116"/>
                    <a:pt x="10541000" y="76200"/>
                  </a:cubicBezTo>
                  <a:lnTo>
                    <a:pt x="10541000" y="685800"/>
                  </a:lnTo>
                  <a:cubicBezTo>
                    <a:pt x="10541000" y="727884"/>
                    <a:pt x="10506884" y="762000"/>
                    <a:pt x="10464800" y="762000"/>
                  </a:cubicBezTo>
                  <a:lnTo>
                    <a:pt x="76200" y="762000"/>
                  </a:lnTo>
                  <a:cubicBezTo>
                    <a:pt x="34116" y="762000"/>
                    <a:pt x="0" y="727884"/>
                    <a:pt x="0" y="685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A4C3A2"/>
            </a:solid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9429750" y="3019425"/>
            <a:ext cx="7905750" cy="485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747"/>
              </a:lnSpc>
              <a:spcBef>
                <a:spcPct val="0"/>
              </a:spcBef>
            </a:pPr>
            <a:r>
              <a:rPr lang="en-US" b="true" sz="3747" strike="noStrike" u="none">
                <a:solidFill>
                  <a:srgbClr val="1B2B4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 Story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9429750" y="3695700"/>
            <a:ext cx="7905750" cy="3238500"/>
            <a:chOff x="0" y="0"/>
            <a:chExt cx="10541000" cy="43180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0541000" cy="4318000"/>
            </a:xfrm>
            <a:custGeom>
              <a:avLst/>
              <a:gdLst/>
              <a:ahLst/>
              <a:cxnLst/>
              <a:rect r="r" b="b" t="t" l="l"/>
              <a:pathLst>
                <a:path h="4318000" w="10541000">
                  <a:moveTo>
                    <a:pt x="431800" y="0"/>
                  </a:moveTo>
                  <a:lnTo>
                    <a:pt x="10109200" y="0"/>
                  </a:lnTo>
                  <a:cubicBezTo>
                    <a:pt x="10347677" y="0"/>
                    <a:pt x="10541000" y="193323"/>
                    <a:pt x="10541000" y="431800"/>
                  </a:cubicBezTo>
                  <a:lnTo>
                    <a:pt x="10541000" y="3886200"/>
                  </a:lnTo>
                  <a:cubicBezTo>
                    <a:pt x="10541000" y="4124677"/>
                    <a:pt x="10347677" y="4318000"/>
                    <a:pt x="10109200" y="4318000"/>
                  </a:cubicBezTo>
                  <a:lnTo>
                    <a:pt x="431800" y="4318000"/>
                  </a:lnTo>
                  <a:cubicBezTo>
                    <a:pt x="193323" y="4318000"/>
                    <a:pt x="0" y="4124677"/>
                    <a:pt x="0" y="3886200"/>
                  </a:cubicBezTo>
                  <a:lnTo>
                    <a:pt x="0" y="431800"/>
                  </a:lnTo>
                  <a:cubicBezTo>
                    <a:pt x="0" y="193323"/>
                    <a:pt x="193323" y="0"/>
                    <a:pt x="431800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A4C3A2"/>
              </a:solidFill>
              <a:prstDash val="solid"/>
              <a:miter/>
            </a:ln>
          </p:spPr>
        </p:sp>
      </p:grpSp>
      <p:sp>
        <p:nvSpPr>
          <p:cNvPr name="TextBox 18" id="18"/>
          <p:cNvSpPr txBox="true"/>
          <p:nvPr/>
        </p:nvSpPr>
        <p:spPr>
          <a:xfrm rot="0">
            <a:off x="9715500" y="3943350"/>
            <a:ext cx="7334250" cy="2374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199"/>
              </a:lnSpc>
              <a:spcBef>
                <a:spcPct val="0"/>
              </a:spcBef>
            </a:pPr>
            <a:r>
              <a:rPr lang="en-US" sz="19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The story is the meaning your mind adds.</a:t>
            </a:r>
          </a:p>
          <a:p>
            <a:pPr algn="l" marL="0" indent="0" lvl="0">
              <a:lnSpc>
                <a:spcPts val="3199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199"/>
              </a:lnSpc>
              <a:spcBef>
                <a:spcPct val="0"/>
              </a:spcBef>
            </a:pPr>
            <a:r>
              <a:rPr lang="en-US" sz="19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•  "They don't respect me"</a:t>
            </a:r>
          </a:p>
          <a:p>
            <a:pPr algn="l" marL="0" indent="0" lvl="0">
              <a:lnSpc>
                <a:spcPts val="3199"/>
              </a:lnSpc>
              <a:spcBef>
                <a:spcPct val="0"/>
              </a:spcBef>
            </a:pPr>
            <a:r>
              <a:rPr lang="en-US" sz="19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•  "I should just handle it"</a:t>
            </a:r>
          </a:p>
          <a:p>
            <a:pPr algn="l" marL="0" indent="0" lvl="0">
              <a:lnSpc>
                <a:spcPts val="3199"/>
              </a:lnSpc>
              <a:spcBef>
                <a:spcPct val="0"/>
              </a:spcBef>
            </a:pPr>
            <a:r>
              <a:rPr lang="en-US" sz="19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•  "If I don't do it, it won't get done right"</a:t>
            </a:r>
          </a:p>
          <a:p>
            <a:pPr algn="l" marL="0" indent="0" lvl="0">
              <a:lnSpc>
                <a:spcPts val="3199"/>
              </a:lnSpc>
              <a:spcBef>
                <a:spcPct val="0"/>
              </a:spcBef>
            </a:pPr>
            <a:r>
              <a:rPr lang="en-US" sz="19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•  "This is going to be a problem"</a:t>
            </a:r>
          </a:p>
        </p:txBody>
      </p:sp>
      <p:sp>
        <p:nvSpPr>
          <p:cNvPr name="AutoShape 19" id="19"/>
          <p:cNvSpPr/>
          <p:nvPr/>
        </p:nvSpPr>
        <p:spPr>
          <a:xfrm>
            <a:off x="9144000" y="3124200"/>
            <a:ext cx="0" cy="3619500"/>
          </a:xfrm>
          <a:prstGeom prst="line">
            <a:avLst/>
          </a:prstGeom>
          <a:ln cap="rnd" w="19050">
            <a:solidFill>
              <a:srgbClr val="3C6E71">
                <a:alpha val="29804"/>
              </a:srgbClr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0" id="20"/>
          <p:cNvGrpSpPr/>
          <p:nvPr/>
        </p:nvGrpSpPr>
        <p:grpSpPr>
          <a:xfrm rot="0">
            <a:off x="14946791" y="8028793"/>
            <a:ext cx="1714500" cy="1714500"/>
            <a:chOff x="0" y="0"/>
            <a:chExt cx="2286000" cy="22860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2286000" cy="2286000"/>
            </a:xfrm>
            <a:custGeom>
              <a:avLst/>
              <a:gdLst/>
              <a:ahLst/>
              <a:cxnLst/>
              <a:rect r="r" b="b" t="t" l="l"/>
              <a:pathLst>
                <a:path h="2286000" w="2286000">
                  <a:moveTo>
                    <a:pt x="1143000" y="0"/>
                  </a:moveTo>
                  <a:cubicBezTo>
                    <a:pt x="511739" y="0"/>
                    <a:pt x="0" y="511739"/>
                    <a:pt x="0" y="1143000"/>
                  </a:cubicBezTo>
                  <a:cubicBezTo>
                    <a:pt x="0" y="1774261"/>
                    <a:pt x="511739" y="2286000"/>
                    <a:pt x="1143000" y="2286000"/>
                  </a:cubicBezTo>
                  <a:cubicBezTo>
                    <a:pt x="1774261" y="2286000"/>
                    <a:pt x="2286000" y="1774261"/>
                    <a:pt x="2286000" y="1143000"/>
                  </a:cubicBezTo>
                  <a:cubicBezTo>
                    <a:pt x="2286000" y="511739"/>
                    <a:pt x="1774261" y="0"/>
                    <a:pt x="1143000" y="0"/>
                  </a:cubicBezTo>
                  <a:close/>
                </a:path>
              </a:pathLst>
            </a:custGeom>
            <a:solidFill>
              <a:srgbClr val="A4C3A2">
                <a:alpha val="24706"/>
              </a:srgbClr>
            </a:solidFill>
          </p:spPr>
        </p:sp>
      </p:grpSp>
      <p:sp>
        <p:nvSpPr>
          <p:cNvPr name="Freeform 22" id="22"/>
          <p:cNvSpPr/>
          <p:nvPr/>
        </p:nvSpPr>
        <p:spPr>
          <a:xfrm flipH="false" flipV="false" rot="0">
            <a:off x="8403908" y="7778115"/>
            <a:ext cx="1480185" cy="1480185"/>
          </a:xfrm>
          <a:custGeom>
            <a:avLst/>
            <a:gdLst/>
            <a:ahLst/>
            <a:cxnLst/>
            <a:rect r="r" b="b" t="t" l="l"/>
            <a:pathLst>
              <a:path h="1480185" w="1480185">
                <a:moveTo>
                  <a:pt x="0" y="0"/>
                </a:moveTo>
                <a:lnTo>
                  <a:pt x="1480184" y="0"/>
                </a:lnTo>
                <a:lnTo>
                  <a:pt x="1480184" y="1480185"/>
                </a:lnTo>
                <a:lnTo>
                  <a:pt x="0" y="14801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E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81000" y="381000"/>
            <a:ext cx="17526000" cy="9525000"/>
            <a:chOff x="0" y="0"/>
            <a:chExt cx="23368000" cy="12700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68000" cy="12700000"/>
            </a:xfrm>
            <a:custGeom>
              <a:avLst/>
              <a:gdLst/>
              <a:ahLst/>
              <a:cxnLst/>
              <a:rect r="r" b="b" t="t" l="l"/>
              <a:pathLst>
                <a:path h="12700000" w="23368000">
                  <a:moveTo>
                    <a:pt x="1270000" y="0"/>
                  </a:moveTo>
                  <a:lnTo>
                    <a:pt x="22098000" y="0"/>
                  </a:lnTo>
                  <a:cubicBezTo>
                    <a:pt x="22799402" y="0"/>
                    <a:pt x="23368000" y="568598"/>
                    <a:pt x="23368000" y="1270000"/>
                  </a:cubicBezTo>
                  <a:lnTo>
                    <a:pt x="23368000" y="11430000"/>
                  </a:lnTo>
                  <a:cubicBezTo>
                    <a:pt x="23368000" y="12131401"/>
                    <a:pt x="22799402" y="12700000"/>
                    <a:pt x="22098000" y="12700000"/>
                  </a:cubicBezTo>
                  <a:lnTo>
                    <a:pt x="1270000" y="12700000"/>
                  </a:lnTo>
                  <a:cubicBezTo>
                    <a:pt x="568598" y="12700000"/>
                    <a:pt x="0" y="12131401"/>
                    <a:pt x="0" y="11430000"/>
                  </a:cubicBezTo>
                  <a:lnTo>
                    <a:pt x="0" y="1270000"/>
                  </a:lnTo>
                  <a:cubicBezTo>
                    <a:pt x="0" y="568598"/>
                    <a:pt x="568598" y="0"/>
                    <a:pt x="1270000" y="0"/>
                  </a:cubicBez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33565A"/>
              </a:solidFill>
              <a:prstDash val="solid"/>
              <a:miter/>
            </a:ln>
          </p:spPr>
        </p:sp>
      </p:grpSp>
      <p:sp>
        <p:nvSpPr>
          <p:cNvPr name="Freeform 4" id="4"/>
          <p:cNvSpPr/>
          <p:nvPr/>
        </p:nvSpPr>
        <p:spPr>
          <a:xfrm flipH="false" flipV="false" rot="-863754">
            <a:off x="11718574" y="-268072"/>
            <a:ext cx="8795254" cy="11204145"/>
          </a:xfrm>
          <a:custGeom>
            <a:avLst/>
            <a:gdLst/>
            <a:ahLst/>
            <a:cxnLst/>
            <a:rect r="r" b="b" t="t" l="l"/>
            <a:pathLst>
              <a:path h="11204145" w="8795254">
                <a:moveTo>
                  <a:pt x="0" y="0"/>
                </a:moveTo>
                <a:lnTo>
                  <a:pt x="8795254" y="0"/>
                </a:lnTo>
                <a:lnTo>
                  <a:pt x="8795254" y="11204144"/>
                </a:lnTo>
                <a:lnTo>
                  <a:pt x="0" y="112041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2999"/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524000" y="714375"/>
            <a:ext cx="15240000" cy="1038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600"/>
              </a:lnSpc>
              <a:spcBef>
                <a:spcPct val="0"/>
              </a:spcBef>
            </a:pPr>
            <a:r>
              <a:rPr lang="en-US" b="true" sz="6000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“</a:t>
            </a:r>
            <a:r>
              <a:rPr lang="en-US" b="true" sz="60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Tell Me About Your Weaknesses”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952500" y="1905000"/>
            <a:ext cx="7905750" cy="571500"/>
            <a:chOff x="0" y="0"/>
            <a:chExt cx="10541000" cy="762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0541000" cy="762000"/>
            </a:xfrm>
            <a:custGeom>
              <a:avLst/>
              <a:gdLst/>
              <a:ahLst/>
              <a:cxnLst/>
              <a:rect r="r" b="b" t="t" l="l"/>
              <a:pathLst>
                <a:path h="762000" w="10541000">
                  <a:moveTo>
                    <a:pt x="76200" y="0"/>
                  </a:moveTo>
                  <a:lnTo>
                    <a:pt x="10464800" y="0"/>
                  </a:lnTo>
                  <a:cubicBezTo>
                    <a:pt x="10506884" y="0"/>
                    <a:pt x="10541000" y="34116"/>
                    <a:pt x="10541000" y="76200"/>
                  </a:cubicBezTo>
                  <a:lnTo>
                    <a:pt x="10541000" y="685800"/>
                  </a:lnTo>
                  <a:cubicBezTo>
                    <a:pt x="10541000" y="727884"/>
                    <a:pt x="10506884" y="762000"/>
                    <a:pt x="10464800" y="762000"/>
                  </a:cubicBezTo>
                  <a:lnTo>
                    <a:pt x="76200" y="762000"/>
                  </a:lnTo>
                  <a:cubicBezTo>
                    <a:pt x="34116" y="762000"/>
                    <a:pt x="0" y="727884"/>
                    <a:pt x="0" y="685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3C6E7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952500" y="1990725"/>
            <a:ext cx="7905750" cy="485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747"/>
              </a:lnSpc>
              <a:spcBef>
                <a:spcPct val="0"/>
              </a:spcBef>
            </a:pPr>
            <a:r>
              <a:rPr lang="en-US" b="true" sz="3747" strike="noStrike" u="none">
                <a:solidFill>
                  <a:srgbClr val="F4F1D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 Signal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952500" y="2667000"/>
            <a:ext cx="7905750" cy="2667000"/>
            <a:chOff x="0" y="0"/>
            <a:chExt cx="10541000" cy="35560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0541000" cy="3556000"/>
            </a:xfrm>
            <a:custGeom>
              <a:avLst/>
              <a:gdLst/>
              <a:ahLst/>
              <a:cxnLst/>
              <a:rect r="r" b="b" t="t" l="l"/>
              <a:pathLst>
                <a:path h="3556000" w="10541000">
                  <a:moveTo>
                    <a:pt x="355600" y="0"/>
                  </a:moveTo>
                  <a:lnTo>
                    <a:pt x="10185400" y="0"/>
                  </a:lnTo>
                  <a:cubicBezTo>
                    <a:pt x="10381793" y="0"/>
                    <a:pt x="10541000" y="159208"/>
                    <a:pt x="10541000" y="355600"/>
                  </a:cubicBezTo>
                  <a:lnTo>
                    <a:pt x="10541000" y="3200400"/>
                  </a:lnTo>
                  <a:cubicBezTo>
                    <a:pt x="10541000" y="3396792"/>
                    <a:pt x="10381793" y="3556000"/>
                    <a:pt x="10185400" y="3556000"/>
                  </a:cubicBezTo>
                  <a:lnTo>
                    <a:pt x="355600" y="3556000"/>
                  </a:lnTo>
                  <a:cubicBezTo>
                    <a:pt x="159208" y="3556000"/>
                    <a:pt x="0" y="3396792"/>
                    <a:pt x="0" y="3200400"/>
                  </a:cubicBezTo>
                  <a:lnTo>
                    <a:pt x="0" y="355600"/>
                  </a:lnTo>
                  <a:cubicBezTo>
                    <a:pt x="0" y="159208"/>
                    <a:pt x="159208" y="0"/>
                    <a:pt x="355600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3C6E71"/>
              </a:solidFill>
              <a:prstDash val="solid"/>
              <a:miter/>
            </a:ln>
          </p:spPr>
        </p:sp>
      </p:grpSp>
      <p:sp>
        <p:nvSpPr>
          <p:cNvPr name="TextBox 11" id="11"/>
          <p:cNvSpPr txBox="true"/>
          <p:nvPr/>
        </p:nvSpPr>
        <p:spPr>
          <a:xfrm rot="0">
            <a:off x="1238250" y="2847975"/>
            <a:ext cx="7334250" cy="2137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80"/>
              </a:lnSpc>
              <a:spcBef>
                <a:spcPct val="0"/>
              </a:spcBef>
            </a:pP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What are your weaknesses?</a:t>
            </a:r>
          </a:p>
          <a:p>
            <a:pPr algn="l" marL="0" indent="0" lvl="0">
              <a:lnSpc>
                <a:spcPts val="2880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2880"/>
              </a:lnSpc>
              <a:spcBef>
                <a:spcPct val="0"/>
              </a:spcBef>
            </a:pP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•  "I'm a perfectionist."</a:t>
            </a:r>
          </a:p>
          <a:p>
            <a:pPr algn="l" marL="0" indent="0" lvl="0">
              <a:lnSpc>
                <a:spcPts val="2880"/>
              </a:lnSpc>
              <a:spcBef>
                <a:spcPct val="0"/>
              </a:spcBef>
            </a:pP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•  "I go above and beyond."</a:t>
            </a:r>
          </a:p>
          <a:p>
            <a:pPr algn="l" marL="0" indent="0" lvl="0">
              <a:lnSpc>
                <a:spcPts val="2880"/>
              </a:lnSpc>
              <a:spcBef>
                <a:spcPct val="0"/>
              </a:spcBef>
            </a:pP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•  "I take on a lot."</a:t>
            </a:r>
          </a:p>
          <a:p>
            <a:pPr algn="l" marL="0" indent="0" lvl="0">
              <a:lnSpc>
                <a:spcPts val="2880"/>
              </a:lnSpc>
              <a:spcBef>
                <a:spcPct val="0"/>
              </a:spcBef>
            </a:pP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•  "I never miss deadlines."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9429750" y="1905000"/>
            <a:ext cx="7905750" cy="571500"/>
            <a:chOff x="0" y="0"/>
            <a:chExt cx="10541000" cy="7620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0541000" cy="762000"/>
            </a:xfrm>
            <a:custGeom>
              <a:avLst/>
              <a:gdLst/>
              <a:ahLst/>
              <a:cxnLst/>
              <a:rect r="r" b="b" t="t" l="l"/>
              <a:pathLst>
                <a:path h="762000" w="10541000">
                  <a:moveTo>
                    <a:pt x="76200" y="0"/>
                  </a:moveTo>
                  <a:lnTo>
                    <a:pt x="10464800" y="0"/>
                  </a:lnTo>
                  <a:cubicBezTo>
                    <a:pt x="10506884" y="0"/>
                    <a:pt x="10541000" y="34116"/>
                    <a:pt x="10541000" y="76200"/>
                  </a:cubicBezTo>
                  <a:lnTo>
                    <a:pt x="10541000" y="685800"/>
                  </a:lnTo>
                  <a:cubicBezTo>
                    <a:pt x="10541000" y="727884"/>
                    <a:pt x="10506884" y="762000"/>
                    <a:pt x="10464800" y="762000"/>
                  </a:cubicBezTo>
                  <a:lnTo>
                    <a:pt x="76200" y="762000"/>
                  </a:lnTo>
                  <a:cubicBezTo>
                    <a:pt x="34116" y="762000"/>
                    <a:pt x="0" y="727884"/>
                    <a:pt x="0" y="685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A4C3A2"/>
            </a:solid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9429750" y="1990725"/>
            <a:ext cx="7905750" cy="485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747"/>
              </a:lnSpc>
              <a:spcBef>
                <a:spcPct val="0"/>
              </a:spcBef>
            </a:pPr>
            <a:r>
              <a:rPr lang="en-US" b="true" sz="3747" strike="noStrike" u="none">
                <a:solidFill>
                  <a:srgbClr val="1B2B4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 Story We Tell</a:t>
            </a:r>
            <a:r>
              <a:rPr lang="en-US" b="true" sz="3747" strike="noStrike" u="none">
                <a:solidFill>
                  <a:srgbClr val="1B2B4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Ourselves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9429750" y="2667000"/>
            <a:ext cx="7905750" cy="2667000"/>
            <a:chOff x="0" y="0"/>
            <a:chExt cx="10541000" cy="35560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0541000" cy="3556000"/>
            </a:xfrm>
            <a:custGeom>
              <a:avLst/>
              <a:gdLst/>
              <a:ahLst/>
              <a:cxnLst/>
              <a:rect r="r" b="b" t="t" l="l"/>
              <a:pathLst>
                <a:path h="3556000" w="10541000">
                  <a:moveTo>
                    <a:pt x="355600" y="0"/>
                  </a:moveTo>
                  <a:lnTo>
                    <a:pt x="10185400" y="0"/>
                  </a:lnTo>
                  <a:cubicBezTo>
                    <a:pt x="10381793" y="0"/>
                    <a:pt x="10541000" y="159208"/>
                    <a:pt x="10541000" y="355600"/>
                  </a:cubicBezTo>
                  <a:lnTo>
                    <a:pt x="10541000" y="3200400"/>
                  </a:lnTo>
                  <a:cubicBezTo>
                    <a:pt x="10541000" y="3396792"/>
                    <a:pt x="10381793" y="3556000"/>
                    <a:pt x="10185400" y="3556000"/>
                  </a:cubicBezTo>
                  <a:lnTo>
                    <a:pt x="355600" y="3556000"/>
                  </a:lnTo>
                  <a:cubicBezTo>
                    <a:pt x="159208" y="3556000"/>
                    <a:pt x="0" y="3396792"/>
                    <a:pt x="0" y="3200400"/>
                  </a:cubicBezTo>
                  <a:lnTo>
                    <a:pt x="0" y="355600"/>
                  </a:lnTo>
                  <a:cubicBezTo>
                    <a:pt x="0" y="159208"/>
                    <a:pt x="159208" y="0"/>
                    <a:pt x="355600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A4C3A2"/>
              </a:solidFill>
              <a:prstDash val="solid"/>
              <a:miter/>
            </a:ln>
          </p:spPr>
        </p:sp>
      </p:grpSp>
      <p:sp>
        <p:nvSpPr>
          <p:cNvPr name="TextBox 17" id="17"/>
          <p:cNvSpPr txBox="true"/>
          <p:nvPr/>
        </p:nvSpPr>
        <p:spPr>
          <a:xfrm rot="0">
            <a:off x="9715500" y="3122105"/>
            <a:ext cx="7334250" cy="18844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88620" indent="-194310" lvl="1">
              <a:lnSpc>
                <a:spcPts val="3204"/>
              </a:lnSpc>
              <a:buFont typeface="Arial"/>
              <a:buChar char="•"/>
            </a:pP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“I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f 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I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ad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m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it 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my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limits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, I’ll los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e 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value.”</a:t>
            </a:r>
          </a:p>
          <a:p>
            <a:pPr algn="l" marL="388620" indent="-194310" lvl="1">
              <a:lnSpc>
                <a:spcPts val="3204"/>
              </a:lnSpc>
              <a:buFont typeface="Arial"/>
              <a:buChar char="•"/>
            </a:pP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“I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f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I 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s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ay I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ca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n’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t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, I’ll look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we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ak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.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”</a:t>
            </a:r>
          </a:p>
          <a:p>
            <a:pPr algn="l" marL="388620" indent="-194310" lvl="1">
              <a:lnSpc>
                <a:spcPts val="3204"/>
              </a:lnSpc>
              <a:buFont typeface="Arial"/>
              <a:buChar char="•"/>
            </a:pP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“If I stop p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e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rf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o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rm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ing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,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I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’ll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be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repl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a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c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e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d.”</a:t>
            </a:r>
          </a:p>
          <a:p>
            <a:pPr algn="l" marL="388620" indent="-194310" lvl="1">
              <a:lnSpc>
                <a:spcPts val="3204"/>
              </a:lnSpc>
              <a:buFont typeface="Arial"/>
              <a:buChar char="•"/>
            </a:pP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“So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I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pr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e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s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e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nt 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s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trength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i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nst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ea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d of ho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nes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ty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.</a:t>
            </a:r>
            <a:r>
              <a:rPr lang="en-US" sz="18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”</a:t>
            </a:r>
          </a:p>
          <a:p>
            <a:pPr algn="l" marL="0" indent="0" lvl="0">
              <a:lnSpc>
                <a:spcPts val="1890"/>
              </a:lnSpc>
            </a:pPr>
          </a:p>
        </p:txBody>
      </p:sp>
      <p:sp>
        <p:nvSpPr>
          <p:cNvPr name="TextBox 18" id="18"/>
          <p:cNvSpPr txBox="true"/>
          <p:nvPr/>
        </p:nvSpPr>
        <p:spPr>
          <a:xfrm rot="0">
            <a:off x="3429000" y="6086475"/>
            <a:ext cx="11430000" cy="288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000"/>
              </a:lnSpc>
              <a:spcBef>
                <a:spcPct val="0"/>
              </a:spcBef>
            </a:pPr>
            <a:r>
              <a:rPr lang="en-US" b="true" sz="2000" strike="noStrike" u="none">
                <a:solidFill>
                  <a:srgbClr val="3C6E71"/>
                </a:solidFill>
                <a:latin typeface="Poppins Bold"/>
                <a:ea typeface="Poppins Bold"/>
                <a:cs typeface="Poppins Bold"/>
                <a:sym typeface="Poppins Bold"/>
              </a:rPr>
              <a:t>The resume version of confidence isn</a:t>
            </a:r>
            <a:r>
              <a:rPr lang="en-US" b="true" sz="2000" strike="noStrike" u="none">
                <a:solidFill>
                  <a:srgbClr val="3C6E71"/>
                </a:solidFill>
                <a:latin typeface="Poppins Bold"/>
                <a:ea typeface="Poppins Bold"/>
                <a:cs typeface="Poppins Bold"/>
                <a:sym typeface="Poppins Bold"/>
              </a:rPr>
              <a:t>’</a:t>
            </a:r>
            <a:r>
              <a:rPr lang="en-US" b="true" sz="2000" strike="noStrike" u="none">
                <a:solidFill>
                  <a:srgbClr val="3C6E71"/>
                </a:solidFill>
                <a:latin typeface="Poppins Bold"/>
                <a:ea typeface="Poppins Bold"/>
                <a:cs typeface="Poppins Bold"/>
                <a:sym typeface="Poppins Bold"/>
              </a:rPr>
              <a:t>t sustainable.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7391340" y="6632575"/>
            <a:ext cx="2582779" cy="3067050"/>
            <a:chOff x="0" y="0"/>
            <a:chExt cx="4064000" cy="48260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4064000" cy="4826000"/>
            </a:xfrm>
            <a:custGeom>
              <a:avLst/>
              <a:gdLst/>
              <a:ahLst/>
              <a:cxnLst/>
              <a:rect r="r" b="b" t="t" l="l"/>
              <a:pathLst>
                <a:path h="4826000" w="4064000">
                  <a:moveTo>
                    <a:pt x="406400" y="0"/>
                  </a:moveTo>
                  <a:lnTo>
                    <a:pt x="3657600" y="0"/>
                  </a:lnTo>
                  <a:cubicBezTo>
                    <a:pt x="3882049" y="0"/>
                    <a:pt x="4064000" y="181951"/>
                    <a:pt x="4064000" y="406400"/>
                  </a:cubicBezTo>
                  <a:lnTo>
                    <a:pt x="4064000" y="4419600"/>
                  </a:lnTo>
                  <a:cubicBezTo>
                    <a:pt x="4064000" y="4644049"/>
                    <a:pt x="3882049" y="4826000"/>
                    <a:pt x="3657600" y="4826000"/>
                  </a:cubicBezTo>
                  <a:lnTo>
                    <a:pt x="406400" y="4826000"/>
                  </a:lnTo>
                  <a:cubicBezTo>
                    <a:pt x="181951" y="4826000"/>
                    <a:pt x="0" y="4644049"/>
                    <a:pt x="0" y="44196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38951" t="0" r="-38951" b="0"/>
              </a:stretch>
            </a:blipFill>
          </p:spPr>
        </p:sp>
      </p:grpSp>
      <p:grpSp>
        <p:nvGrpSpPr>
          <p:cNvPr name="Group 21" id="21"/>
          <p:cNvGrpSpPr/>
          <p:nvPr/>
        </p:nvGrpSpPr>
        <p:grpSpPr>
          <a:xfrm rot="0">
            <a:off x="16002000" y="7143750"/>
            <a:ext cx="1428750" cy="1428750"/>
            <a:chOff x="0" y="0"/>
            <a:chExt cx="1905000" cy="19050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905000" cy="1905000"/>
            </a:xfrm>
            <a:custGeom>
              <a:avLst/>
              <a:gdLst/>
              <a:ahLst/>
              <a:cxnLst/>
              <a:rect r="r" b="b" t="t" l="l"/>
              <a:pathLst>
                <a:path h="1905000" w="1905000">
                  <a:moveTo>
                    <a:pt x="952500" y="0"/>
                  </a:moveTo>
                  <a:cubicBezTo>
                    <a:pt x="426449" y="0"/>
                    <a:pt x="0" y="426449"/>
                    <a:pt x="0" y="952500"/>
                  </a:cubicBezTo>
                  <a:cubicBezTo>
                    <a:pt x="0" y="1478551"/>
                    <a:pt x="426449" y="1905000"/>
                    <a:pt x="952500" y="1905000"/>
                  </a:cubicBezTo>
                  <a:cubicBezTo>
                    <a:pt x="1478551" y="1905000"/>
                    <a:pt x="1905000" y="1478551"/>
                    <a:pt x="1905000" y="952500"/>
                  </a:cubicBezTo>
                  <a:cubicBezTo>
                    <a:pt x="1905000" y="426449"/>
                    <a:pt x="1478551" y="0"/>
                    <a:pt x="952500" y="0"/>
                  </a:cubicBezTo>
                  <a:close/>
                </a:path>
              </a:pathLst>
            </a:custGeom>
            <a:solidFill>
              <a:srgbClr val="A4C3A2">
                <a:alpha val="19608"/>
              </a:srgbClr>
            </a:solidFill>
          </p:spPr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>
  <p:cSld>
    <p:bg>
      <p:bgPr>
        <a:solidFill>
          <a:srgbClr val="FFFE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73582" y="511707"/>
            <a:ext cx="17044998" cy="9263586"/>
            <a:chOff x="0" y="0"/>
            <a:chExt cx="23368000" cy="12700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68000" cy="12700000"/>
            </a:xfrm>
            <a:custGeom>
              <a:avLst/>
              <a:gdLst/>
              <a:ahLst/>
              <a:cxnLst/>
              <a:rect r="r" b="b" t="t" l="l"/>
              <a:pathLst>
                <a:path h="12700000" w="23368000">
                  <a:moveTo>
                    <a:pt x="1270000" y="0"/>
                  </a:moveTo>
                  <a:lnTo>
                    <a:pt x="22098000" y="0"/>
                  </a:lnTo>
                  <a:cubicBezTo>
                    <a:pt x="22799402" y="0"/>
                    <a:pt x="23368000" y="568598"/>
                    <a:pt x="23368000" y="1270000"/>
                  </a:cubicBezTo>
                  <a:lnTo>
                    <a:pt x="23368000" y="11430000"/>
                  </a:lnTo>
                  <a:cubicBezTo>
                    <a:pt x="23368000" y="12131401"/>
                    <a:pt x="22799402" y="12700000"/>
                    <a:pt x="22098000" y="12700000"/>
                  </a:cubicBezTo>
                  <a:lnTo>
                    <a:pt x="1270000" y="12700000"/>
                  </a:lnTo>
                  <a:cubicBezTo>
                    <a:pt x="568598" y="12700000"/>
                    <a:pt x="0" y="12131401"/>
                    <a:pt x="0" y="11430000"/>
                  </a:cubicBezTo>
                  <a:lnTo>
                    <a:pt x="0" y="1270000"/>
                  </a:lnTo>
                  <a:cubicBezTo>
                    <a:pt x="0" y="568598"/>
                    <a:pt x="568598" y="0"/>
                    <a:pt x="1270000" y="0"/>
                  </a:cubicBez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33565A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15621000" y="7656513"/>
            <a:ext cx="1428750" cy="1428750"/>
            <a:chOff x="0" y="0"/>
            <a:chExt cx="1905000" cy="190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905000" cy="1905000"/>
            </a:xfrm>
            <a:custGeom>
              <a:avLst/>
              <a:gdLst/>
              <a:ahLst/>
              <a:cxnLst/>
              <a:rect r="r" b="b" t="t" l="l"/>
              <a:pathLst>
                <a:path h="1905000" w="1905000">
                  <a:moveTo>
                    <a:pt x="952500" y="0"/>
                  </a:moveTo>
                  <a:cubicBezTo>
                    <a:pt x="426449" y="0"/>
                    <a:pt x="0" y="426449"/>
                    <a:pt x="0" y="952500"/>
                  </a:cubicBezTo>
                  <a:cubicBezTo>
                    <a:pt x="0" y="1478551"/>
                    <a:pt x="426449" y="1905000"/>
                    <a:pt x="952500" y="1905000"/>
                  </a:cubicBezTo>
                  <a:cubicBezTo>
                    <a:pt x="1478551" y="1905000"/>
                    <a:pt x="1905000" y="1478551"/>
                    <a:pt x="1905000" y="952500"/>
                  </a:cubicBezTo>
                  <a:cubicBezTo>
                    <a:pt x="1905000" y="426449"/>
                    <a:pt x="1478551" y="0"/>
                    <a:pt x="952500" y="0"/>
                  </a:cubicBezTo>
                  <a:close/>
                </a:path>
              </a:pathLst>
            </a:custGeom>
            <a:solidFill>
              <a:srgbClr val="A4C3A2">
                <a:alpha val="19608"/>
              </a:srgbClr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559383" y="1304618"/>
            <a:ext cx="14280677" cy="9520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184"/>
              </a:lnSpc>
              <a:spcBef>
                <a:spcPct val="0"/>
              </a:spcBef>
            </a:pPr>
            <a:r>
              <a:rPr lang="en-US" b="true" sz="5622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When the Story Becomes a Lifestyle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023858" y="2408441"/>
            <a:ext cx="7408101" cy="535525"/>
            <a:chOff x="0" y="0"/>
            <a:chExt cx="10541000" cy="7620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0541000" cy="762000"/>
            </a:xfrm>
            <a:custGeom>
              <a:avLst/>
              <a:gdLst/>
              <a:ahLst/>
              <a:cxnLst/>
              <a:rect r="r" b="b" t="t" l="l"/>
              <a:pathLst>
                <a:path h="762000" w="10541000">
                  <a:moveTo>
                    <a:pt x="76200" y="0"/>
                  </a:moveTo>
                  <a:lnTo>
                    <a:pt x="10464800" y="0"/>
                  </a:lnTo>
                  <a:cubicBezTo>
                    <a:pt x="10506884" y="0"/>
                    <a:pt x="10541000" y="34116"/>
                    <a:pt x="10541000" y="76200"/>
                  </a:cubicBezTo>
                  <a:lnTo>
                    <a:pt x="10541000" y="685800"/>
                  </a:lnTo>
                  <a:cubicBezTo>
                    <a:pt x="10541000" y="727884"/>
                    <a:pt x="10506884" y="762000"/>
                    <a:pt x="10464800" y="762000"/>
                  </a:cubicBezTo>
                  <a:lnTo>
                    <a:pt x="76200" y="762000"/>
                  </a:lnTo>
                  <a:cubicBezTo>
                    <a:pt x="34116" y="762000"/>
                    <a:pt x="0" y="727884"/>
                    <a:pt x="0" y="685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3C6E71"/>
            </a:solidFill>
          </p:spPr>
        </p:sp>
      </p:grpSp>
      <p:sp>
        <p:nvSpPr>
          <p:cNvPr name="TextBox 9" id="9"/>
          <p:cNvSpPr txBox="true"/>
          <p:nvPr/>
        </p:nvSpPr>
        <p:spPr>
          <a:xfrm rot="0">
            <a:off x="1095261" y="2470077"/>
            <a:ext cx="7408101" cy="4694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512"/>
              </a:lnSpc>
              <a:spcBef>
                <a:spcPct val="0"/>
              </a:spcBef>
            </a:pPr>
            <a:r>
              <a:rPr lang="en-US" b="true" sz="3512">
                <a:solidFill>
                  <a:srgbClr val="F4F1D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</a:t>
            </a:r>
            <a:r>
              <a:rPr lang="en-US" b="true" sz="3512" strike="noStrike" u="none">
                <a:solidFill>
                  <a:srgbClr val="F4F1D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b="true" sz="3512" strike="noStrike" u="none">
                <a:solidFill>
                  <a:srgbClr val="F4F1D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</a:t>
            </a:r>
            <a:r>
              <a:rPr lang="en-US" b="true" sz="3512" strike="noStrike" u="none">
                <a:solidFill>
                  <a:srgbClr val="F4F1D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ignal</a:t>
            </a:r>
            <a:r>
              <a:rPr lang="en-US" b="true" sz="3512" strike="noStrike" u="none">
                <a:solidFill>
                  <a:srgbClr val="F4F1D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happens.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023858" y="3122475"/>
            <a:ext cx="7408101" cy="2499118"/>
            <a:chOff x="0" y="0"/>
            <a:chExt cx="10541000" cy="35560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0541000" cy="3556000"/>
            </a:xfrm>
            <a:custGeom>
              <a:avLst/>
              <a:gdLst/>
              <a:ahLst/>
              <a:cxnLst/>
              <a:rect r="r" b="b" t="t" l="l"/>
              <a:pathLst>
                <a:path h="3556000" w="10541000">
                  <a:moveTo>
                    <a:pt x="355600" y="0"/>
                  </a:moveTo>
                  <a:lnTo>
                    <a:pt x="10185400" y="0"/>
                  </a:lnTo>
                  <a:cubicBezTo>
                    <a:pt x="10381793" y="0"/>
                    <a:pt x="10541000" y="159208"/>
                    <a:pt x="10541000" y="355600"/>
                  </a:cubicBezTo>
                  <a:lnTo>
                    <a:pt x="10541000" y="3200400"/>
                  </a:lnTo>
                  <a:cubicBezTo>
                    <a:pt x="10541000" y="3396792"/>
                    <a:pt x="10381793" y="3556000"/>
                    <a:pt x="10185400" y="3556000"/>
                  </a:cubicBezTo>
                  <a:lnTo>
                    <a:pt x="355600" y="3556000"/>
                  </a:lnTo>
                  <a:cubicBezTo>
                    <a:pt x="159208" y="3556000"/>
                    <a:pt x="0" y="3396792"/>
                    <a:pt x="0" y="3200400"/>
                  </a:cubicBezTo>
                  <a:lnTo>
                    <a:pt x="0" y="355600"/>
                  </a:lnTo>
                  <a:cubicBezTo>
                    <a:pt x="0" y="159208"/>
                    <a:pt x="159208" y="0"/>
                    <a:pt x="355600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3C6E71"/>
              </a:solidFill>
              <a:prstDash val="solid"/>
              <a:miter/>
            </a:ln>
          </p:spPr>
        </p:sp>
      </p:grpSp>
      <p:sp>
        <p:nvSpPr>
          <p:cNvPr name="TextBox 12" id="12"/>
          <p:cNvSpPr txBox="true"/>
          <p:nvPr/>
        </p:nvSpPr>
        <p:spPr>
          <a:xfrm rot="0">
            <a:off x="1291620" y="3127803"/>
            <a:ext cx="6872576" cy="23456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64157" indent="-182079" lvl="1">
              <a:lnSpc>
                <a:spcPts val="2698"/>
              </a:lnSpc>
              <a:spcBef>
                <a:spcPct val="0"/>
              </a:spcBef>
              <a:buFont typeface="Arial"/>
              <a:buChar char="•"/>
            </a:pPr>
            <a:r>
              <a:rPr lang="en-US" sz="1686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S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omeone asks about your weaknesses.</a:t>
            </a:r>
          </a:p>
          <a:p>
            <a:pPr algn="l" marL="364157" indent="-182079" lvl="1">
              <a:lnSpc>
                <a:spcPts val="2698"/>
              </a:lnSpc>
              <a:spcBef>
                <a:spcPct val="0"/>
              </a:spcBef>
              <a:buFont typeface="Arial"/>
              <a:buChar char="•"/>
            </a:pP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You receive feedback.</a:t>
            </a:r>
          </a:p>
          <a:p>
            <a:pPr algn="l" marL="364157" indent="-182079" lvl="1">
              <a:lnSpc>
                <a:spcPts val="2698"/>
              </a:lnSpc>
              <a:spcBef>
                <a:spcPct val="0"/>
              </a:spcBef>
              <a:buFont typeface="Arial"/>
              <a:buChar char="•"/>
            </a:pP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You hit your limit.</a:t>
            </a:r>
          </a:p>
          <a:p>
            <a:pPr algn="l" marL="364157" indent="-182079" lvl="1">
              <a:lnSpc>
                <a:spcPts val="2698"/>
              </a:lnSpc>
              <a:spcBef>
                <a:spcPct val="0"/>
              </a:spcBef>
              <a:buFont typeface="Arial"/>
              <a:buChar char="•"/>
            </a:pP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You disappoint someone.</a:t>
            </a:r>
          </a:p>
          <a:p>
            <a:pPr algn="l" marL="364157" indent="-182079" lvl="1">
              <a:lnSpc>
                <a:spcPts val="2698"/>
              </a:lnSpc>
              <a:spcBef>
                <a:spcPct val="0"/>
              </a:spcBef>
              <a:buFont typeface="Arial"/>
              <a:buChar char="•"/>
            </a:pP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You need rest.</a:t>
            </a:r>
          </a:p>
          <a:p>
            <a:pPr algn="l" marL="0" indent="0" lvl="0">
              <a:lnSpc>
                <a:spcPts val="2698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2698"/>
              </a:lnSpc>
              <a:spcBef>
                <a:spcPct val="0"/>
              </a:spcBef>
            </a:pPr>
          </a:p>
        </p:txBody>
      </p:sp>
      <p:grpSp>
        <p:nvGrpSpPr>
          <p:cNvPr name="Group 13" id="13"/>
          <p:cNvGrpSpPr/>
          <p:nvPr/>
        </p:nvGrpSpPr>
        <p:grpSpPr>
          <a:xfrm rot="0">
            <a:off x="8967484" y="2408441"/>
            <a:ext cx="7408101" cy="535525"/>
            <a:chOff x="0" y="0"/>
            <a:chExt cx="10541000" cy="7620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541000" cy="762000"/>
            </a:xfrm>
            <a:custGeom>
              <a:avLst/>
              <a:gdLst/>
              <a:ahLst/>
              <a:cxnLst/>
              <a:rect r="r" b="b" t="t" l="l"/>
              <a:pathLst>
                <a:path h="762000" w="10541000">
                  <a:moveTo>
                    <a:pt x="76200" y="0"/>
                  </a:moveTo>
                  <a:lnTo>
                    <a:pt x="10464800" y="0"/>
                  </a:lnTo>
                  <a:cubicBezTo>
                    <a:pt x="10506884" y="0"/>
                    <a:pt x="10541000" y="34116"/>
                    <a:pt x="10541000" y="76200"/>
                  </a:cubicBezTo>
                  <a:lnTo>
                    <a:pt x="10541000" y="685800"/>
                  </a:lnTo>
                  <a:cubicBezTo>
                    <a:pt x="10541000" y="727884"/>
                    <a:pt x="10506884" y="762000"/>
                    <a:pt x="10464800" y="762000"/>
                  </a:cubicBezTo>
                  <a:lnTo>
                    <a:pt x="76200" y="762000"/>
                  </a:lnTo>
                  <a:cubicBezTo>
                    <a:pt x="34116" y="762000"/>
                    <a:pt x="0" y="727884"/>
                    <a:pt x="0" y="685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A4C3A2"/>
            </a:solid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8896081" y="2483466"/>
            <a:ext cx="7408101" cy="4694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512"/>
              </a:lnSpc>
              <a:spcBef>
                <a:spcPct val="0"/>
              </a:spcBef>
            </a:pPr>
            <a:r>
              <a:rPr lang="en-US" b="true" sz="3512">
                <a:solidFill>
                  <a:srgbClr val="1B2B4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</a:t>
            </a:r>
            <a:r>
              <a:rPr lang="en-US" b="true" sz="3512" strike="noStrike" u="none">
                <a:solidFill>
                  <a:srgbClr val="1B2B4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b="true" sz="3512" strike="noStrike" u="none">
                <a:solidFill>
                  <a:srgbClr val="1B2B4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</a:t>
            </a:r>
            <a:r>
              <a:rPr lang="en-US" b="true" sz="3512" strike="noStrike" u="none">
                <a:solidFill>
                  <a:srgbClr val="1B2B4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tory </a:t>
            </a:r>
            <a:r>
              <a:rPr lang="en-US" b="true" sz="3512" strike="noStrike" u="none">
                <a:solidFill>
                  <a:srgbClr val="1B2B4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forms.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8967484" y="3122475"/>
            <a:ext cx="7408101" cy="2499118"/>
            <a:chOff x="0" y="0"/>
            <a:chExt cx="10541000" cy="35560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0541000" cy="3556000"/>
            </a:xfrm>
            <a:custGeom>
              <a:avLst/>
              <a:gdLst/>
              <a:ahLst/>
              <a:cxnLst/>
              <a:rect r="r" b="b" t="t" l="l"/>
              <a:pathLst>
                <a:path h="3556000" w="10541000">
                  <a:moveTo>
                    <a:pt x="355600" y="0"/>
                  </a:moveTo>
                  <a:lnTo>
                    <a:pt x="10185400" y="0"/>
                  </a:lnTo>
                  <a:cubicBezTo>
                    <a:pt x="10381793" y="0"/>
                    <a:pt x="10541000" y="159208"/>
                    <a:pt x="10541000" y="355600"/>
                  </a:cubicBezTo>
                  <a:lnTo>
                    <a:pt x="10541000" y="3200400"/>
                  </a:lnTo>
                  <a:cubicBezTo>
                    <a:pt x="10541000" y="3396792"/>
                    <a:pt x="10381793" y="3556000"/>
                    <a:pt x="10185400" y="3556000"/>
                  </a:cubicBezTo>
                  <a:lnTo>
                    <a:pt x="355600" y="3556000"/>
                  </a:lnTo>
                  <a:cubicBezTo>
                    <a:pt x="159208" y="3556000"/>
                    <a:pt x="0" y="3396792"/>
                    <a:pt x="0" y="3200400"/>
                  </a:cubicBezTo>
                  <a:lnTo>
                    <a:pt x="0" y="355600"/>
                  </a:lnTo>
                  <a:cubicBezTo>
                    <a:pt x="0" y="159208"/>
                    <a:pt x="159208" y="0"/>
                    <a:pt x="355600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A4C3A2"/>
              </a:solidFill>
              <a:prstDash val="solid"/>
              <a:miter/>
            </a:ln>
          </p:spPr>
        </p:sp>
      </p:grpSp>
      <p:sp>
        <p:nvSpPr>
          <p:cNvPr name="TextBox 18" id="18"/>
          <p:cNvSpPr txBox="true"/>
          <p:nvPr/>
        </p:nvSpPr>
        <p:spPr>
          <a:xfrm rot="0">
            <a:off x="9235247" y="3338580"/>
            <a:ext cx="6872576" cy="1328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98"/>
              </a:lnSpc>
              <a:spcBef>
                <a:spcPct val="0"/>
              </a:spcBef>
            </a:pPr>
            <a:r>
              <a:rPr lang="en-US" sz="1686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“If I adm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it th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is, I’ll los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e re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spect.”</a:t>
            </a:r>
          </a:p>
          <a:p>
            <a:pPr algn="l" marL="0" indent="0" lvl="0">
              <a:lnSpc>
                <a:spcPts val="2698"/>
              </a:lnSpc>
              <a:spcBef>
                <a:spcPct val="0"/>
              </a:spcBef>
            </a:pP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“If I 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h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ave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l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i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mit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s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,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I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’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m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le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ss 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v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a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luable.”</a:t>
            </a:r>
          </a:p>
          <a:p>
            <a:pPr algn="l" marL="0" indent="0" lvl="0">
              <a:lnSpc>
                <a:spcPts val="2698"/>
              </a:lnSpc>
              <a:spcBef>
                <a:spcPct val="0"/>
              </a:spcBef>
            </a:pP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“If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I can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’t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ke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e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p up, I’m failing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.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”</a:t>
            </a:r>
          </a:p>
          <a:p>
            <a:pPr algn="l" marL="0" indent="0" lvl="0">
              <a:lnSpc>
                <a:spcPts val="2698"/>
              </a:lnSpc>
              <a:spcBef>
                <a:spcPct val="0"/>
              </a:spcBef>
            </a:pP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“If t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h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ey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s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ee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t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h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e 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t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ruth,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I 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wo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n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’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t 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b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e 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chos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en.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”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1023858" y="6799749"/>
            <a:ext cx="7408101" cy="2499118"/>
            <a:chOff x="0" y="0"/>
            <a:chExt cx="10541000" cy="35560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0541000" cy="3556000"/>
            </a:xfrm>
            <a:custGeom>
              <a:avLst/>
              <a:gdLst/>
              <a:ahLst/>
              <a:cxnLst/>
              <a:rect r="r" b="b" t="t" l="l"/>
              <a:pathLst>
                <a:path h="3556000" w="10541000">
                  <a:moveTo>
                    <a:pt x="355600" y="0"/>
                  </a:moveTo>
                  <a:lnTo>
                    <a:pt x="10185400" y="0"/>
                  </a:lnTo>
                  <a:cubicBezTo>
                    <a:pt x="10381793" y="0"/>
                    <a:pt x="10541000" y="159208"/>
                    <a:pt x="10541000" y="355600"/>
                  </a:cubicBezTo>
                  <a:lnTo>
                    <a:pt x="10541000" y="3200400"/>
                  </a:lnTo>
                  <a:cubicBezTo>
                    <a:pt x="10541000" y="3396792"/>
                    <a:pt x="10381793" y="3556000"/>
                    <a:pt x="10185400" y="3556000"/>
                  </a:cubicBezTo>
                  <a:lnTo>
                    <a:pt x="355600" y="3556000"/>
                  </a:lnTo>
                  <a:cubicBezTo>
                    <a:pt x="159208" y="3556000"/>
                    <a:pt x="0" y="3396792"/>
                    <a:pt x="0" y="3200400"/>
                  </a:cubicBezTo>
                  <a:lnTo>
                    <a:pt x="0" y="355600"/>
                  </a:lnTo>
                  <a:cubicBezTo>
                    <a:pt x="0" y="159208"/>
                    <a:pt x="159208" y="0"/>
                    <a:pt x="355600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3C6E71"/>
              </a:solidFill>
              <a:prstDash val="solid"/>
              <a:miter/>
            </a:ln>
          </p:spPr>
        </p:sp>
      </p:grpSp>
      <p:sp>
        <p:nvSpPr>
          <p:cNvPr name="TextBox 21" id="21"/>
          <p:cNvSpPr txBox="true"/>
          <p:nvPr/>
        </p:nvSpPr>
        <p:spPr>
          <a:xfrm rot="0">
            <a:off x="1291620" y="7130260"/>
            <a:ext cx="6872576" cy="20064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98"/>
              </a:lnSpc>
              <a:spcBef>
                <a:spcPct val="0"/>
              </a:spcBef>
            </a:pPr>
            <a:r>
              <a:rPr lang="en-US" sz="1686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“N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e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v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er s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h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o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w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weakness.”</a:t>
            </a:r>
          </a:p>
          <a:p>
            <a:pPr algn="l" marL="0" indent="0" lvl="0">
              <a:lnSpc>
                <a:spcPts val="2698"/>
              </a:lnSpc>
              <a:spcBef>
                <a:spcPct val="0"/>
              </a:spcBef>
            </a:pP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“Always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b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e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a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v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ailabl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e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.”</a:t>
            </a:r>
          </a:p>
          <a:p>
            <a:pPr algn="l" marL="0" indent="0" lvl="0">
              <a:lnSpc>
                <a:spcPts val="2698"/>
              </a:lnSpc>
              <a:spcBef>
                <a:spcPct val="0"/>
              </a:spcBef>
            </a:pP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“K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ee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p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proving your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se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l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f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.”</a:t>
            </a:r>
          </a:p>
          <a:p>
            <a:pPr algn="l" marL="0" indent="0" lvl="0">
              <a:lnSpc>
                <a:spcPts val="2698"/>
              </a:lnSpc>
              <a:spcBef>
                <a:spcPct val="0"/>
              </a:spcBef>
            </a:pP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“D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on’t need too much.”</a:t>
            </a:r>
          </a:p>
          <a:p>
            <a:pPr algn="l" marL="0" indent="0" lvl="0">
              <a:lnSpc>
                <a:spcPts val="2698"/>
              </a:lnSpc>
              <a:spcBef>
                <a:spcPct val="0"/>
              </a:spcBef>
            </a:pP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“Pe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rform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thr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ough i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t.”</a:t>
            </a:r>
          </a:p>
          <a:p>
            <a:pPr algn="l" marL="0" indent="0" lvl="0">
              <a:lnSpc>
                <a:spcPts val="2698"/>
              </a:lnSpc>
              <a:spcBef>
                <a:spcPct val="0"/>
              </a:spcBef>
            </a:pPr>
          </a:p>
        </p:txBody>
      </p:sp>
      <p:grpSp>
        <p:nvGrpSpPr>
          <p:cNvPr name="Group 22" id="22"/>
          <p:cNvGrpSpPr/>
          <p:nvPr/>
        </p:nvGrpSpPr>
        <p:grpSpPr>
          <a:xfrm rot="0">
            <a:off x="1023858" y="6169019"/>
            <a:ext cx="7408101" cy="535525"/>
            <a:chOff x="0" y="0"/>
            <a:chExt cx="10541000" cy="7620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0541000" cy="762000"/>
            </a:xfrm>
            <a:custGeom>
              <a:avLst/>
              <a:gdLst/>
              <a:ahLst/>
              <a:cxnLst/>
              <a:rect r="r" b="b" t="t" l="l"/>
              <a:pathLst>
                <a:path h="762000" w="10541000">
                  <a:moveTo>
                    <a:pt x="76200" y="0"/>
                  </a:moveTo>
                  <a:lnTo>
                    <a:pt x="10464800" y="0"/>
                  </a:lnTo>
                  <a:cubicBezTo>
                    <a:pt x="10506884" y="0"/>
                    <a:pt x="10541000" y="34116"/>
                    <a:pt x="10541000" y="76200"/>
                  </a:cubicBezTo>
                  <a:lnTo>
                    <a:pt x="10541000" y="685800"/>
                  </a:lnTo>
                  <a:cubicBezTo>
                    <a:pt x="10541000" y="727884"/>
                    <a:pt x="10506884" y="762000"/>
                    <a:pt x="10464800" y="762000"/>
                  </a:cubicBezTo>
                  <a:lnTo>
                    <a:pt x="76200" y="762000"/>
                  </a:lnTo>
                  <a:cubicBezTo>
                    <a:pt x="34116" y="762000"/>
                    <a:pt x="0" y="727884"/>
                    <a:pt x="0" y="685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3C6E71"/>
            </a:solidFill>
          </p:spPr>
        </p:sp>
      </p:grpSp>
      <p:sp>
        <p:nvSpPr>
          <p:cNvPr name="TextBox 24" id="24"/>
          <p:cNvSpPr txBox="true"/>
          <p:nvPr/>
        </p:nvSpPr>
        <p:spPr>
          <a:xfrm rot="0">
            <a:off x="887450" y="6198375"/>
            <a:ext cx="7408101" cy="4694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512"/>
              </a:lnSpc>
              <a:spcBef>
                <a:spcPct val="0"/>
              </a:spcBef>
            </a:pPr>
            <a:r>
              <a:rPr lang="en-US" b="true" sz="3512">
                <a:solidFill>
                  <a:srgbClr val="F4F1D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</a:t>
            </a:r>
            <a:r>
              <a:rPr lang="en-US" b="true" sz="3512" strike="noStrike" u="none">
                <a:solidFill>
                  <a:srgbClr val="F4F1D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s</a:t>
            </a:r>
            <a:r>
              <a:rPr lang="en-US" b="true" sz="3512" strike="noStrike" u="none">
                <a:solidFill>
                  <a:srgbClr val="F4F1D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tory</a:t>
            </a:r>
            <a:r>
              <a:rPr lang="en-US" b="true" sz="3512" strike="noStrike" u="none">
                <a:solidFill>
                  <a:srgbClr val="F4F1D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b="true" sz="3512" strike="noStrike" u="none">
                <a:solidFill>
                  <a:srgbClr val="F4F1D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</a:t>
            </a:r>
            <a:r>
              <a:rPr lang="en-US" b="true" sz="3512" strike="noStrike" u="none">
                <a:solidFill>
                  <a:srgbClr val="F4F1D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</a:t>
            </a:r>
            <a:r>
              <a:rPr lang="en-US" b="true" sz="3512" strike="noStrike" u="none">
                <a:solidFill>
                  <a:srgbClr val="F4F1D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come</a:t>
            </a:r>
            <a:r>
              <a:rPr lang="en-US" b="true" sz="3512" strike="noStrike" u="none">
                <a:solidFill>
                  <a:srgbClr val="F4F1D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</a:t>
            </a:r>
            <a:r>
              <a:rPr lang="en-US" b="true" sz="3512" strike="noStrike" u="none">
                <a:solidFill>
                  <a:srgbClr val="F4F1D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a rule</a:t>
            </a:r>
            <a:r>
              <a:rPr lang="en-US" b="true" sz="3512" strike="noStrike" u="none">
                <a:solidFill>
                  <a:srgbClr val="F4F1D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.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8896081" y="6169019"/>
            <a:ext cx="7408101" cy="535525"/>
            <a:chOff x="0" y="0"/>
            <a:chExt cx="10541000" cy="7620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0541000" cy="762000"/>
            </a:xfrm>
            <a:custGeom>
              <a:avLst/>
              <a:gdLst/>
              <a:ahLst/>
              <a:cxnLst/>
              <a:rect r="r" b="b" t="t" l="l"/>
              <a:pathLst>
                <a:path h="762000" w="10541000">
                  <a:moveTo>
                    <a:pt x="76200" y="0"/>
                  </a:moveTo>
                  <a:lnTo>
                    <a:pt x="10464800" y="0"/>
                  </a:lnTo>
                  <a:cubicBezTo>
                    <a:pt x="10506884" y="0"/>
                    <a:pt x="10541000" y="34116"/>
                    <a:pt x="10541000" y="76200"/>
                  </a:cubicBezTo>
                  <a:lnTo>
                    <a:pt x="10541000" y="685800"/>
                  </a:lnTo>
                  <a:cubicBezTo>
                    <a:pt x="10541000" y="727884"/>
                    <a:pt x="10506884" y="762000"/>
                    <a:pt x="10464800" y="762000"/>
                  </a:cubicBezTo>
                  <a:lnTo>
                    <a:pt x="76200" y="762000"/>
                  </a:lnTo>
                  <a:cubicBezTo>
                    <a:pt x="34116" y="762000"/>
                    <a:pt x="0" y="727884"/>
                    <a:pt x="0" y="685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A4C3A2"/>
            </a:solidFill>
          </p:spPr>
        </p:sp>
      </p:grpSp>
      <p:sp>
        <p:nvSpPr>
          <p:cNvPr name="TextBox 27" id="27"/>
          <p:cNvSpPr txBox="true"/>
          <p:nvPr/>
        </p:nvSpPr>
        <p:spPr>
          <a:xfrm rot="0">
            <a:off x="8967484" y="6175169"/>
            <a:ext cx="7408101" cy="4694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512"/>
              </a:lnSpc>
              <a:spcBef>
                <a:spcPct val="0"/>
              </a:spcBef>
            </a:pPr>
            <a:r>
              <a:rPr lang="en-US" b="true" sz="3512">
                <a:solidFill>
                  <a:srgbClr val="1B2B4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</a:t>
            </a:r>
            <a:r>
              <a:rPr lang="en-US" b="true" sz="3512" strike="noStrike" u="none">
                <a:solidFill>
                  <a:srgbClr val="1B2B4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rule becom</a:t>
            </a:r>
            <a:r>
              <a:rPr lang="en-US" b="true" sz="3512" strike="noStrike" u="none">
                <a:solidFill>
                  <a:srgbClr val="1B2B4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</a:t>
            </a:r>
            <a:r>
              <a:rPr lang="en-US" b="true" sz="3512" strike="noStrike" u="none">
                <a:solidFill>
                  <a:srgbClr val="1B2B4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</a:t>
            </a:r>
            <a:r>
              <a:rPr lang="en-US" b="true" sz="3512" strike="noStrike" u="none">
                <a:solidFill>
                  <a:srgbClr val="1B2B4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a lifestyle</a:t>
            </a:r>
            <a:r>
              <a:rPr lang="en-US" b="true" sz="3512" strike="noStrike" u="none">
                <a:solidFill>
                  <a:srgbClr val="1B2B4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.</a:t>
            </a:r>
          </a:p>
        </p:txBody>
      </p:sp>
      <p:grpSp>
        <p:nvGrpSpPr>
          <p:cNvPr name="Group 28" id="28"/>
          <p:cNvGrpSpPr/>
          <p:nvPr/>
        </p:nvGrpSpPr>
        <p:grpSpPr>
          <a:xfrm rot="0">
            <a:off x="8896081" y="6799749"/>
            <a:ext cx="7408101" cy="2499118"/>
            <a:chOff x="0" y="0"/>
            <a:chExt cx="10541000" cy="35560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0541000" cy="3556000"/>
            </a:xfrm>
            <a:custGeom>
              <a:avLst/>
              <a:gdLst/>
              <a:ahLst/>
              <a:cxnLst/>
              <a:rect r="r" b="b" t="t" l="l"/>
              <a:pathLst>
                <a:path h="3556000" w="10541000">
                  <a:moveTo>
                    <a:pt x="355600" y="0"/>
                  </a:moveTo>
                  <a:lnTo>
                    <a:pt x="10185400" y="0"/>
                  </a:lnTo>
                  <a:cubicBezTo>
                    <a:pt x="10381793" y="0"/>
                    <a:pt x="10541000" y="159208"/>
                    <a:pt x="10541000" y="355600"/>
                  </a:cubicBezTo>
                  <a:lnTo>
                    <a:pt x="10541000" y="3200400"/>
                  </a:lnTo>
                  <a:cubicBezTo>
                    <a:pt x="10541000" y="3396792"/>
                    <a:pt x="10381793" y="3556000"/>
                    <a:pt x="10185400" y="3556000"/>
                  </a:cubicBezTo>
                  <a:lnTo>
                    <a:pt x="355600" y="3556000"/>
                  </a:lnTo>
                  <a:cubicBezTo>
                    <a:pt x="159208" y="3556000"/>
                    <a:pt x="0" y="3396792"/>
                    <a:pt x="0" y="3200400"/>
                  </a:cubicBezTo>
                  <a:lnTo>
                    <a:pt x="0" y="355600"/>
                  </a:lnTo>
                  <a:cubicBezTo>
                    <a:pt x="0" y="159208"/>
                    <a:pt x="159208" y="0"/>
                    <a:pt x="355600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A4C3A2"/>
              </a:solidFill>
              <a:prstDash val="solid"/>
              <a:miter/>
            </a:ln>
          </p:spPr>
        </p:sp>
      </p:grpSp>
      <p:sp>
        <p:nvSpPr>
          <p:cNvPr name="TextBox 30" id="30"/>
          <p:cNvSpPr txBox="true"/>
          <p:nvPr/>
        </p:nvSpPr>
        <p:spPr>
          <a:xfrm rot="0">
            <a:off x="9163843" y="7227547"/>
            <a:ext cx="6872576" cy="1328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98"/>
              </a:lnSpc>
              <a:spcBef>
                <a:spcPct val="0"/>
              </a:spcBef>
            </a:pPr>
            <a:r>
              <a:rPr lang="en-US" sz="1686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And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now you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a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re not just responding to a moment.</a:t>
            </a:r>
          </a:p>
          <a:p>
            <a:pPr algn="l" marL="0" indent="0" lvl="0">
              <a:lnSpc>
                <a:spcPts val="2698"/>
              </a:lnSpc>
              <a:spcBef>
                <a:spcPct val="0"/>
              </a:spcBef>
            </a:pP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You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a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r</a:t>
            </a:r>
            <a:r>
              <a:rPr lang="en-US" sz="1686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e organizing your life around a belief you never stopped to question.</a:t>
            </a:r>
          </a:p>
          <a:p>
            <a:pPr algn="l" marL="0" indent="0" lvl="0">
              <a:lnSpc>
                <a:spcPts val="2698"/>
              </a:lnSpc>
              <a:spcBef>
                <a:spcPct val="0"/>
              </a:spcBef>
            </a:pPr>
          </a:p>
        </p:txBody>
      </p:sp>
      <p:sp>
        <p:nvSpPr>
          <p:cNvPr name="TextBox 31" id="31"/>
          <p:cNvSpPr txBox="true"/>
          <p:nvPr/>
        </p:nvSpPr>
        <p:spPr>
          <a:xfrm rot="0">
            <a:off x="4981575" y="9445917"/>
            <a:ext cx="7905750" cy="2025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599"/>
              </a:lnSpc>
              <a:spcBef>
                <a:spcPct val="0"/>
              </a:spcBef>
            </a:pPr>
            <a:r>
              <a:rPr lang="en-US" b="true" sz="1599">
                <a:solidFill>
                  <a:srgbClr val="1B2B4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We</a:t>
            </a:r>
            <a:r>
              <a:rPr lang="en-US" b="true" sz="1599" strike="noStrike" u="none">
                <a:solidFill>
                  <a:srgbClr val="1B2B4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don’t just tell stories. Sometimes </a:t>
            </a:r>
            <a:r>
              <a:rPr lang="en-US" b="true" sz="1599" strike="noStrike" u="none">
                <a:solidFill>
                  <a:srgbClr val="1B2B4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we st</a:t>
            </a:r>
            <a:r>
              <a:rPr lang="en-US" b="true" sz="1599" strike="noStrike" u="none">
                <a:solidFill>
                  <a:srgbClr val="1B2B4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</a:t>
            </a:r>
            <a:r>
              <a:rPr lang="en-US" b="true" sz="1599" strike="noStrike" u="none">
                <a:solidFill>
                  <a:srgbClr val="1B2B4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rt</a:t>
            </a:r>
            <a:r>
              <a:rPr lang="en-US" b="true" sz="1599" strike="noStrike" u="none">
                <a:solidFill>
                  <a:srgbClr val="1B2B4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li</a:t>
            </a:r>
            <a:r>
              <a:rPr lang="en-US" b="true" sz="1599" strike="noStrike" u="none">
                <a:solidFill>
                  <a:srgbClr val="1B2B4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ving in</a:t>
            </a:r>
            <a:r>
              <a:rPr lang="en-US" b="true" sz="1599" strike="noStrike" u="none">
                <a:solidFill>
                  <a:srgbClr val="1B2B4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</a:t>
            </a:r>
            <a:r>
              <a:rPr lang="en-US" b="true" sz="1599" strike="noStrike" u="none">
                <a:solidFill>
                  <a:srgbClr val="1B2B4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ide </a:t>
            </a:r>
            <a:r>
              <a:rPr lang="en-US" b="true" sz="1599" strike="noStrike" u="none">
                <a:solidFill>
                  <a:srgbClr val="1B2B4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</a:t>
            </a:r>
            <a:r>
              <a:rPr lang="en-US" b="true" sz="1599" strike="noStrike" u="none">
                <a:solidFill>
                  <a:srgbClr val="1B2B4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</a:t>
            </a:r>
            <a:r>
              <a:rPr lang="en-US" b="true" sz="1599" strike="noStrike" u="none">
                <a:solidFill>
                  <a:srgbClr val="1B2B4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</a:t>
            </a:r>
            <a:r>
              <a:rPr lang="en-US" b="true" sz="1599" strike="noStrike" u="none">
                <a:solidFill>
                  <a:srgbClr val="1B2B4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</a:t>
            </a:r>
            <a:r>
              <a:rPr lang="en-US" b="true" sz="1599" strike="noStrike" u="none">
                <a:solidFill>
                  <a:srgbClr val="1B2B4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7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80324" y="381000"/>
            <a:ext cx="17526000" cy="9525000"/>
            <a:chOff x="0" y="0"/>
            <a:chExt cx="23368000" cy="12700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68000" cy="12700000"/>
            </a:xfrm>
            <a:custGeom>
              <a:avLst/>
              <a:gdLst/>
              <a:ahLst/>
              <a:cxnLst/>
              <a:rect r="r" b="b" t="t" l="l"/>
              <a:pathLst>
                <a:path h="12700000" w="23368000">
                  <a:moveTo>
                    <a:pt x="1270000" y="0"/>
                  </a:moveTo>
                  <a:lnTo>
                    <a:pt x="22098000" y="0"/>
                  </a:lnTo>
                  <a:cubicBezTo>
                    <a:pt x="22799402" y="0"/>
                    <a:pt x="23368000" y="568598"/>
                    <a:pt x="23368000" y="1270000"/>
                  </a:cubicBezTo>
                  <a:lnTo>
                    <a:pt x="23368000" y="11430000"/>
                  </a:lnTo>
                  <a:cubicBezTo>
                    <a:pt x="23368000" y="12131401"/>
                    <a:pt x="22799402" y="12700000"/>
                    <a:pt x="22098000" y="12700000"/>
                  </a:cubicBezTo>
                  <a:lnTo>
                    <a:pt x="1270000" y="12700000"/>
                  </a:lnTo>
                  <a:cubicBezTo>
                    <a:pt x="568598" y="12700000"/>
                    <a:pt x="0" y="12131401"/>
                    <a:pt x="0" y="11430000"/>
                  </a:cubicBezTo>
                  <a:lnTo>
                    <a:pt x="0" y="1270000"/>
                  </a:lnTo>
                  <a:cubicBezTo>
                    <a:pt x="0" y="568598"/>
                    <a:pt x="568598" y="0"/>
                    <a:pt x="1270000" y="0"/>
                  </a:cubicBez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33565A"/>
              </a:solidFill>
              <a:prstDash val="solid"/>
              <a:miter/>
            </a:ln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2329803" y="0"/>
            <a:ext cx="9356080" cy="11918573"/>
          </a:xfrm>
          <a:custGeom>
            <a:avLst/>
            <a:gdLst/>
            <a:ahLst/>
            <a:cxnLst/>
            <a:rect r="r" b="b" t="t" l="l"/>
            <a:pathLst>
              <a:path h="11918573" w="9356080">
                <a:moveTo>
                  <a:pt x="0" y="0"/>
                </a:moveTo>
                <a:lnTo>
                  <a:pt x="9356080" y="0"/>
                </a:lnTo>
                <a:lnTo>
                  <a:pt x="9356080" y="11918573"/>
                </a:lnTo>
                <a:lnTo>
                  <a:pt x="0" y="119185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017080" y="4381500"/>
            <a:ext cx="14988160" cy="2934487"/>
            <a:chOff x="0" y="0"/>
            <a:chExt cx="19984213" cy="391264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9984213" cy="3912650"/>
            </a:xfrm>
            <a:custGeom>
              <a:avLst/>
              <a:gdLst/>
              <a:ahLst/>
              <a:cxnLst/>
              <a:rect r="r" b="b" t="t" l="l"/>
              <a:pathLst>
                <a:path h="3912650" w="19984213">
                  <a:moveTo>
                    <a:pt x="666140" y="0"/>
                  </a:moveTo>
                  <a:lnTo>
                    <a:pt x="19318072" y="0"/>
                  </a:lnTo>
                  <a:cubicBezTo>
                    <a:pt x="19685972" y="0"/>
                    <a:pt x="19984213" y="175175"/>
                    <a:pt x="19984213" y="391265"/>
                  </a:cubicBezTo>
                  <a:lnTo>
                    <a:pt x="19984213" y="3521384"/>
                  </a:lnTo>
                  <a:cubicBezTo>
                    <a:pt x="19984213" y="3737474"/>
                    <a:pt x="19685972" y="3912650"/>
                    <a:pt x="19318072" y="3912650"/>
                  </a:cubicBezTo>
                  <a:lnTo>
                    <a:pt x="666140" y="3912650"/>
                  </a:lnTo>
                  <a:cubicBezTo>
                    <a:pt x="298241" y="3912650"/>
                    <a:pt x="0" y="3737474"/>
                    <a:pt x="0" y="3521384"/>
                  </a:cubicBezTo>
                  <a:lnTo>
                    <a:pt x="0" y="391265"/>
                  </a:lnTo>
                  <a:cubicBezTo>
                    <a:pt x="0" y="175175"/>
                    <a:pt x="298241" y="0"/>
                    <a:pt x="666140" y="0"/>
                  </a:cubicBezTo>
                  <a:lnTo>
                    <a:pt x="0" y="0"/>
                  </a:lnTo>
                  <a:cubicBezTo>
                    <a:pt x="0" y="0"/>
                    <a:pt x="666140" y="0"/>
                    <a:pt x="666140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19050" cap="sq">
              <a:solidFill>
                <a:srgbClr val="000000">
                  <a:alpha val="84706"/>
                </a:srgbClr>
              </a:solidFill>
              <a:prstDash val="solid"/>
              <a:miter/>
            </a:ln>
          </p:spPr>
        </p:sp>
      </p:grpSp>
      <p:sp>
        <p:nvSpPr>
          <p:cNvPr name="TextBox 7" id="7"/>
          <p:cNvSpPr txBox="true"/>
          <p:nvPr/>
        </p:nvSpPr>
        <p:spPr>
          <a:xfrm rot="0">
            <a:off x="1143000" y="1733550"/>
            <a:ext cx="13335000" cy="923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400"/>
              </a:lnSpc>
              <a:spcBef>
                <a:spcPct val="0"/>
              </a:spcBef>
            </a:pPr>
            <a:r>
              <a:rPr lang="en-US" b="true" sz="6000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Bounda</a:t>
            </a:r>
            <a:r>
              <a:rPr lang="en-US" b="true" sz="60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ries, </a:t>
            </a:r>
            <a:r>
              <a:rPr lang="en-US" b="true" sz="60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Ref</a:t>
            </a:r>
            <a:r>
              <a:rPr lang="en-US" b="true" sz="60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ramed</a:t>
            </a:r>
          </a:p>
        </p:txBody>
      </p:sp>
      <p:sp>
        <p:nvSpPr>
          <p:cNvPr name="AutoShape 8" id="8"/>
          <p:cNvSpPr/>
          <p:nvPr/>
        </p:nvSpPr>
        <p:spPr>
          <a:xfrm flipV="true">
            <a:off x="480324" y="4000500"/>
            <a:ext cx="17426676" cy="95250"/>
          </a:xfrm>
          <a:prstGeom prst="line">
            <a:avLst/>
          </a:prstGeom>
          <a:ln cap="rnd" w="9525">
            <a:solidFill>
              <a:srgbClr val="33565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14697155" y="1091351"/>
            <a:ext cx="2310687" cy="2392212"/>
          </a:xfrm>
          <a:custGeom>
            <a:avLst/>
            <a:gdLst/>
            <a:ahLst/>
            <a:cxnLst/>
            <a:rect r="r" b="b" t="t" l="l"/>
            <a:pathLst>
              <a:path h="2392212" w="2310687">
                <a:moveTo>
                  <a:pt x="0" y="0"/>
                </a:moveTo>
                <a:lnTo>
                  <a:pt x="2310688" y="0"/>
                </a:lnTo>
                <a:lnTo>
                  <a:pt x="2310688" y="2392213"/>
                </a:lnTo>
                <a:lnTo>
                  <a:pt x="0" y="23922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64" t="0" r="-1764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1017080" y="2778427"/>
            <a:ext cx="14287500" cy="1025413"/>
            <a:chOff x="0" y="0"/>
            <a:chExt cx="19050000" cy="136721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9050000" cy="1367218"/>
            </a:xfrm>
            <a:custGeom>
              <a:avLst/>
              <a:gdLst/>
              <a:ahLst/>
              <a:cxnLst/>
              <a:rect r="r" b="b" t="t" l="l"/>
              <a:pathLst>
                <a:path h="1367218" w="19050000">
                  <a:moveTo>
                    <a:pt x="165100" y="0"/>
                  </a:moveTo>
                  <a:lnTo>
                    <a:pt x="18884900" y="0"/>
                  </a:lnTo>
                  <a:cubicBezTo>
                    <a:pt x="18976082" y="0"/>
                    <a:pt x="19050000" y="61212"/>
                    <a:pt x="19050000" y="136722"/>
                  </a:cubicBezTo>
                  <a:lnTo>
                    <a:pt x="19050000" y="1230496"/>
                  </a:lnTo>
                  <a:cubicBezTo>
                    <a:pt x="19050000" y="1306005"/>
                    <a:pt x="18976082" y="1367218"/>
                    <a:pt x="18884900" y="1367218"/>
                  </a:cubicBezTo>
                  <a:lnTo>
                    <a:pt x="165100" y="1367218"/>
                  </a:lnTo>
                  <a:cubicBezTo>
                    <a:pt x="73918" y="1367218"/>
                    <a:pt x="0" y="1306005"/>
                    <a:pt x="0" y="1230496"/>
                  </a:cubicBezTo>
                  <a:lnTo>
                    <a:pt x="0" y="136722"/>
                  </a:lnTo>
                  <a:cubicBezTo>
                    <a:pt x="0" y="61212"/>
                    <a:pt x="73918" y="0"/>
                    <a:pt x="165100" y="0"/>
                  </a:cubicBezTo>
                  <a:close/>
                </a:path>
              </a:pathLst>
            </a:custGeom>
            <a:solidFill>
              <a:srgbClr val="E8F0D8">
                <a:alpha val="69804"/>
              </a:srgbClr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143000" y="2596054"/>
            <a:ext cx="13811250" cy="1314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799"/>
              </a:lnSpc>
              <a:spcBef>
                <a:spcPct val="0"/>
              </a:spcBef>
            </a:pPr>
            <a:r>
              <a:rPr lang="en-US" b="true" sz="3999">
                <a:solidFill>
                  <a:srgbClr val="96B75B"/>
                </a:solidFill>
                <a:latin typeface="Agrandir Bold"/>
                <a:ea typeface="Agrandir Bold"/>
                <a:cs typeface="Agrandir Bold"/>
                <a:sym typeface="Agrandir Bold"/>
              </a:rPr>
              <a:t>Bou</a:t>
            </a:r>
            <a:r>
              <a:rPr lang="en-US" b="true" sz="3999">
                <a:solidFill>
                  <a:srgbClr val="96B75B"/>
                </a:solidFill>
                <a:latin typeface="Agrandir Bold"/>
                <a:ea typeface="Agrandir Bold"/>
                <a:cs typeface="Agrandir Bold"/>
                <a:sym typeface="Agrandir Bold"/>
              </a:rPr>
              <a:t>ndaries do not make us less committed. They help us stay honest, sustainable, and aligned.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98055" y="4319029"/>
            <a:ext cx="14626210" cy="29070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61341" indent="-280670" lvl="1">
              <a:lnSpc>
                <a:spcPts val="4680"/>
              </a:lnSpc>
              <a:spcBef>
                <a:spcPct val="0"/>
              </a:spcBef>
              <a:buFont typeface="Arial"/>
              <a:buChar char="•"/>
            </a:pPr>
            <a:r>
              <a:rPr lang="en-US" sz="2600">
                <a:solidFill>
                  <a:srgbClr val="33565A"/>
                </a:solidFill>
                <a:latin typeface="Open Sans 1"/>
                <a:ea typeface="Open Sans 1"/>
                <a:cs typeface="Open Sans 1"/>
                <a:sym typeface="Open Sans 1"/>
              </a:rPr>
              <a:t>“This is what I can</a:t>
            </a:r>
            <a:r>
              <a:rPr lang="en-US" sz="2600" strike="noStrike" u="none">
                <a:solidFill>
                  <a:srgbClr val="33565A"/>
                </a:solidFill>
                <a:latin typeface="Open Sans 1"/>
                <a:ea typeface="Open Sans 1"/>
                <a:cs typeface="Open Sans 1"/>
                <a:sym typeface="Open Sans 1"/>
              </a:rPr>
              <a:t> offer.”</a:t>
            </a:r>
          </a:p>
          <a:p>
            <a:pPr algn="l" marL="561341" indent="-280670" lvl="1">
              <a:lnSpc>
                <a:spcPts val="4680"/>
              </a:lnSpc>
              <a:spcBef>
                <a:spcPct val="0"/>
              </a:spcBef>
              <a:buFont typeface="Arial"/>
              <a:buChar char="•"/>
            </a:pPr>
            <a:r>
              <a:rPr lang="en-US" sz="2600" strike="noStrike" u="none">
                <a:solidFill>
                  <a:srgbClr val="33565A"/>
                </a:solidFill>
                <a:latin typeface="Open Sans 1"/>
                <a:ea typeface="Open Sans 1"/>
                <a:cs typeface="Open Sans 1"/>
                <a:sym typeface="Open Sans 1"/>
              </a:rPr>
              <a:t>“This is what I cannot carry.”</a:t>
            </a:r>
          </a:p>
          <a:p>
            <a:pPr algn="l" marL="561341" indent="-280670" lvl="1">
              <a:lnSpc>
                <a:spcPts val="4680"/>
              </a:lnSpc>
              <a:spcBef>
                <a:spcPct val="0"/>
              </a:spcBef>
              <a:buFont typeface="Arial"/>
              <a:buChar char="•"/>
            </a:pPr>
            <a:r>
              <a:rPr lang="en-US" sz="2600" strike="noStrike" u="none">
                <a:solidFill>
                  <a:srgbClr val="33565A"/>
                </a:solidFill>
                <a:latin typeface="Open Sans 1"/>
                <a:ea typeface="Open Sans 1"/>
                <a:cs typeface="Open Sans 1"/>
                <a:sym typeface="Open Sans 1"/>
              </a:rPr>
              <a:t>“This is what I need in order to show up well.”</a:t>
            </a:r>
          </a:p>
          <a:p>
            <a:pPr algn="l" marL="561341" indent="-280670" lvl="1">
              <a:lnSpc>
                <a:spcPts val="4680"/>
              </a:lnSpc>
              <a:spcBef>
                <a:spcPct val="0"/>
              </a:spcBef>
              <a:buFont typeface="Arial"/>
              <a:buChar char="•"/>
            </a:pPr>
            <a:r>
              <a:rPr lang="en-US" sz="2600" strike="noStrike" u="none">
                <a:solidFill>
                  <a:srgbClr val="33565A"/>
                </a:solidFill>
                <a:latin typeface="Open Sans 1"/>
                <a:ea typeface="Open Sans 1"/>
                <a:cs typeface="Open Sans 1"/>
                <a:sym typeface="Open Sans 1"/>
              </a:rPr>
              <a:t>“This is where my responsibility ends.”</a:t>
            </a:r>
          </a:p>
          <a:p>
            <a:pPr algn="l" marL="561341" indent="-280670" lvl="1">
              <a:lnSpc>
                <a:spcPts val="4680"/>
              </a:lnSpc>
              <a:spcBef>
                <a:spcPct val="0"/>
              </a:spcBef>
              <a:buFont typeface="Arial"/>
              <a:buChar char="•"/>
            </a:pPr>
            <a:r>
              <a:rPr lang="en-US" sz="2600" strike="noStrike" u="none">
                <a:solidFill>
                  <a:srgbClr val="33565A"/>
                </a:solidFill>
                <a:latin typeface="Open Sans 1"/>
                <a:ea typeface="Open Sans 1"/>
                <a:cs typeface="Open Sans 1"/>
                <a:sym typeface="Open Sans 1"/>
              </a:rPr>
              <a:t>“This is where I need to pause before responding.”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07" t="-1049" r="-1507" b="-1049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81000" y="381000"/>
            <a:ext cx="17526000" cy="9525000"/>
            <a:chOff x="0" y="0"/>
            <a:chExt cx="23368000" cy="12700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3368000" cy="12700000"/>
            </a:xfrm>
            <a:custGeom>
              <a:avLst/>
              <a:gdLst/>
              <a:ahLst/>
              <a:cxnLst/>
              <a:rect r="r" b="b" t="t" l="l"/>
              <a:pathLst>
                <a:path h="12700000" w="23368000">
                  <a:moveTo>
                    <a:pt x="1270000" y="0"/>
                  </a:moveTo>
                  <a:lnTo>
                    <a:pt x="22098000" y="0"/>
                  </a:lnTo>
                  <a:cubicBezTo>
                    <a:pt x="22799402" y="0"/>
                    <a:pt x="23368000" y="568598"/>
                    <a:pt x="23368000" y="1270000"/>
                  </a:cubicBezTo>
                  <a:lnTo>
                    <a:pt x="23368000" y="11430000"/>
                  </a:lnTo>
                  <a:cubicBezTo>
                    <a:pt x="23368000" y="12131401"/>
                    <a:pt x="22799402" y="12700000"/>
                    <a:pt x="22098000" y="12700000"/>
                  </a:cubicBezTo>
                  <a:lnTo>
                    <a:pt x="1270000" y="12700000"/>
                  </a:lnTo>
                  <a:cubicBezTo>
                    <a:pt x="568598" y="12700000"/>
                    <a:pt x="0" y="12131401"/>
                    <a:pt x="0" y="11430000"/>
                  </a:cubicBezTo>
                  <a:lnTo>
                    <a:pt x="0" y="1270000"/>
                  </a:lnTo>
                  <a:cubicBezTo>
                    <a:pt x="0" y="568598"/>
                    <a:pt x="568598" y="0"/>
                    <a:pt x="1270000" y="0"/>
                  </a:cubicBez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33565A"/>
              </a:solidFill>
              <a:prstDash val="solid"/>
              <a:miter/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1685676" y="-1871071"/>
            <a:ext cx="9356080" cy="11918573"/>
          </a:xfrm>
          <a:custGeom>
            <a:avLst/>
            <a:gdLst/>
            <a:ahLst/>
            <a:cxnLst/>
            <a:rect r="r" b="b" t="t" l="l"/>
            <a:pathLst>
              <a:path h="11918573" w="9356080">
                <a:moveTo>
                  <a:pt x="0" y="0"/>
                </a:moveTo>
                <a:lnTo>
                  <a:pt x="9356080" y="0"/>
                </a:lnTo>
                <a:lnTo>
                  <a:pt x="9356080" y="11918572"/>
                </a:lnTo>
                <a:lnTo>
                  <a:pt x="0" y="119185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2999"/>
            </a:blip>
            <a:stretch>
              <a:fillRect l="0" t="0" r="0" b="0"/>
            </a:stretch>
          </a:blipFill>
        </p:spPr>
      </p:sp>
      <p:pic>
        <p:nvPicPr>
          <p:cNvPr name="Picture 6" id="6"/>
          <p:cNvPicPr>
            <a:picLocks noChangeAspect="true"/>
          </p:cNvPicPr>
          <p:nvPr>
            <a:videoFile r:link="rId5"/>
          </p:nvPr>
        </p:nvPicPr>
        <p:blipFill>
          <a:blip r:embed="rId4"/>
          <a:stretch>
            <a:fillRect/>
          </a:stretch>
        </p:blipFill>
        <p:spPr>
          <a:xfrm rot="0">
            <a:off x="2053885" y="1288147"/>
            <a:ext cx="14180230" cy="797015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E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81000" y="381000"/>
            <a:ext cx="17526000" cy="9525000"/>
            <a:chOff x="0" y="0"/>
            <a:chExt cx="23368000" cy="12700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68000" cy="12700000"/>
            </a:xfrm>
            <a:custGeom>
              <a:avLst/>
              <a:gdLst/>
              <a:ahLst/>
              <a:cxnLst/>
              <a:rect r="r" b="b" t="t" l="l"/>
              <a:pathLst>
                <a:path h="12700000" w="23368000">
                  <a:moveTo>
                    <a:pt x="1270000" y="0"/>
                  </a:moveTo>
                  <a:lnTo>
                    <a:pt x="22098000" y="0"/>
                  </a:lnTo>
                  <a:cubicBezTo>
                    <a:pt x="22799402" y="0"/>
                    <a:pt x="23368000" y="568598"/>
                    <a:pt x="23368000" y="1270000"/>
                  </a:cubicBezTo>
                  <a:lnTo>
                    <a:pt x="23368000" y="11430000"/>
                  </a:lnTo>
                  <a:cubicBezTo>
                    <a:pt x="23368000" y="12131401"/>
                    <a:pt x="22799402" y="12700000"/>
                    <a:pt x="22098000" y="12700000"/>
                  </a:cubicBezTo>
                  <a:lnTo>
                    <a:pt x="1270000" y="12700000"/>
                  </a:lnTo>
                  <a:cubicBezTo>
                    <a:pt x="568598" y="12700000"/>
                    <a:pt x="0" y="12131401"/>
                    <a:pt x="0" y="11430000"/>
                  </a:cubicBezTo>
                  <a:lnTo>
                    <a:pt x="0" y="1270000"/>
                  </a:lnTo>
                  <a:cubicBezTo>
                    <a:pt x="0" y="568598"/>
                    <a:pt x="568598" y="0"/>
                    <a:pt x="1270000" y="0"/>
                  </a:cubicBez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33565A"/>
              </a:solidFill>
              <a:prstDash val="solid"/>
              <a:miter/>
            </a:ln>
          </p:spPr>
        </p:sp>
      </p:grpSp>
      <p:sp>
        <p:nvSpPr>
          <p:cNvPr name="Freeform 4" id="4"/>
          <p:cNvSpPr/>
          <p:nvPr/>
        </p:nvSpPr>
        <p:spPr>
          <a:xfrm flipH="false" flipV="false" rot="-863754">
            <a:off x="-4397627" y="316711"/>
            <a:ext cx="8795254" cy="11204145"/>
          </a:xfrm>
          <a:custGeom>
            <a:avLst/>
            <a:gdLst/>
            <a:ahLst/>
            <a:cxnLst/>
            <a:rect r="r" b="b" t="t" l="l"/>
            <a:pathLst>
              <a:path h="11204145" w="8795254">
                <a:moveTo>
                  <a:pt x="0" y="0"/>
                </a:moveTo>
                <a:lnTo>
                  <a:pt x="8795254" y="0"/>
                </a:lnTo>
                <a:lnTo>
                  <a:pt x="8795254" y="11204145"/>
                </a:lnTo>
                <a:lnTo>
                  <a:pt x="0" y="112041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3000"/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2571750" y="3095625"/>
            <a:ext cx="10287000" cy="1143000"/>
            <a:chOff x="0" y="0"/>
            <a:chExt cx="13716000" cy="15240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716000" cy="1524000"/>
            </a:xfrm>
            <a:custGeom>
              <a:avLst/>
              <a:gdLst/>
              <a:ahLst/>
              <a:cxnLst/>
              <a:rect r="r" b="b" t="t" l="l"/>
              <a:pathLst>
                <a:path h="1524000" w="13716000">
                  <a:moveTo>
                    <a:pt x="152400" y="0"/>
                  </a:moveTo>
                  <a:lnTo>
                    <a:pt x="13563600" y="0"/>
                  </a:lnTo>
                  <a:cubicBezTo>
                    <a:pt x="13647769" y="0"/>
                    <a:pt x="13716000" y="68232"/>
                    <a:pt x="13716000" y="152400"/>
                  </a:cubicBezTo>
                  <a:lnTo>
                    <a:pt x="13716000" y="1371600"/>
                  </a:lnTo>
                  <a:cubicBezTo>
                    <a:pt x="13716000" y="1455768"/>
                    <a:pt x="13647769" y="1524000"/>
                    <a:pt x="13563600" y="1524000"/>
                  </a:cubicBezTo>
                  <a:lnTo>
                    <a:pt x="152400" y="1524000"/>
                  </a:lnTo>
                  <a:cubicBezTo>
                    <a:pt x="68232" y="1524000"/>
                    <a:pt x="0" y="1455768"/>
                    <a:pt x="0" y="1371600"/>
                  </a:cubicBezTo>
                  <a:lnTo>
                    <a:pt x="0" y="152400"/>
                  </a:lnTo>
                  <a:cubicBezTo>
                    <a:pt x="0" y="68232"/>
                    <a:pt x="68232" y="0"/>
                    <a:pt x="152400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A4C3A2"/>
              </a:solidFill>
              <a:prstDash val="solid"/>
              <a:miter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2571750" y="4524375"/>
            <a:ext cx="10287000" cy="1143000"/>
            <a:chOff x="0" y="0"/>
            <a:chExt cx="13716000" cy="15240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3716000" cy="1524000"/>
            </a:xfrm>
            <a:custGeom>
              <a:avLst/>
              <a:gdLst/>
              <a:ahLst/>
              <a:cxnLst/>
              <a:rect r="r" b="b" t="t" l="l"/>
              <a:pathLst>
                <a:path h="1524000" w="13716000">
                  <a:moveTo>
                    <a:pt x="152400" y="0"/>
                  </a:moveTo>
                  <a:lnTo>
                    <a:pt x="13563600" y="0"/>
                  </a:lnTo>
                  <a:cubicBezTo>
                    <a:pt x="13647769" y="0"/>
                    <a:pt x="13716000" y="68232"/>
                    <a:pt x="13716000" y="152400"/>
                  </a:cubicBezTo>
                  <a:lnTo>
                    <a:pt x="13716000" y="1371600"/>
                  </a:lnTo>
                  <a:cubicBezTo>
                    <a:pt x="13716000" y="1455768"/>
                    <a:pt x="13647769" y="1524000"/>
                    <a:pt x="13563600" y="1524000"/>
                  </a:cubicBezTo>
                  <a:lnTo>
                    <a:pt x="152400" y="1524000"/>
                  </a:lnTo>
                  <a:cubicBezTo>
                    <a:pt x="68232" y="1524000"/>
                    <a:pt x="0" y="1455768"/>
                    <a:pt x="0" y="1371600"/>
                  </a:cubicBezTo>
                  <a:lnTo>
                    <a:pt x="0" y="152400"/>
                  </a:lnTo>
                  <a:cubicBezTo>
                    <a:pt x="0" y="68232"/>
                    <a:pt x="68232" y="0"/>
                    <a:pt x="152400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A4C3A2"/>
              </a:solidFill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2571750" y="5953125"/>
            <a:ext cx="10287000" cy="1143000"/>
            <a:chOff x="0" y="0"/>
            <a:chExt cx="13716000" cy="15240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3716000" cy="1524000"/>
            </a:xfrm>
            <a:custGeom>
              <a:avLst/>
              <a:gdLst/>
              <a:ahLst/>
              <a:cxnLst/>
              <a:rect r="r" b="b" t="t" l="l"/>
              <a:pathLst>
                <a:path h="1524000" w="13716000">
                  <a:moveTo>
                    <a:pt x="152400" y="0"/>
                  </a:moveTo>
                  <a:lnTo>
                    <a:pt x="13563600" y="0"/>
                  </a:lnTo>
                  <a:cubicBezTo>
                    <a:pt x="13647769" y="0"/>
                    <a:pt x="13716000" y="68232"/>
                    <a:pt x="13716000" y="152400"/>
                  </a:cubicBezTo>
                  <a:lnTo>
                    <a:pt x="13716000" y="1371600"/>
                  </a:lnTo>
                  <a:cubicBezTo>
                    <a:pt x="13716000" y="1455768"/>
                    <a:pt x="13647769" y="1524000"/>
                    <a:pt x="13563600" y="1524000"/>
                  </a:cubicBezTo>
                  <a:lnTo>
                    <a:pt x="152400" y="1524000"/>
                  </a:lnTo>
                  <a:cubicBezTo>
                    <a:pt x="68232" y="1524000"/>
                    <a:pt x="0" y="1455768"/>
                    <a:pt x="0" y="1371600"/>
                  </a:cubicBezTo>
                  <a:lnTo>
                    <a:pt x="0" y="152400"/>
                  </a:lnTo>
                  <a:cubicBezTo>
                    <a:pt x="0" y="68232"/>
                    <a:pt x="68232" y="0"/>
                    <a:pt x="152400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A4C3A2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2571750" y="7381875"/>
            <a:ext cx="10287000" cy="1143000"/>
            <a:chOff x="0" y="0"/>
            <a:chExt cx="13716000" cy="15240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3716000" cy="1524000"/>
            </a:xfrm>
            <a:custGeom>
              <a:avLst/>
              <a:gdLst/>
              <a:ahLst/>
              <a:cxnLst/>
              <a:rect r="r" b="b" t="t" l="l"/>
              <a:pathLst>
                <a:path h="1524000" w="13716000">
                  <a:moveTo>
                    <a:pt x="152400" y="0"/>
                  </a:moveTo>
                  <a:lnTo>
                    <a:pt x="13563600" y="0"/>
                  </a:lnTo>
                  <a:cubicBezTo>
                    <a:pt x="13647769" y="0"/>
                    <a:pt x="13716000" y="68232"/>
                    <a:pt x="13716000" y="152400"/>
                  </a:cubicBezTo>
                  <a:lnTo>
                    <a:pt x="13716000" y="1371600"/>
                  </a:lnTo>
                  <a:cubicBezTo>
                    <a:pt x="13716000" y="1455768"/>
                    <a:pt x="13647769" y="1524000"/>
                    <a:pt x="13563600" y="1524000"/>
                  </a:cubicBezTo>
                  <a:lnTo>
                    <a:pt x="152400" y="1524000"/>
                  </a:lnTo>
                  <a:cubicBezTo>
                    <a:pt x="68232" y="1524000"/>
                    <a:pt x="0" y="1455768"/>
                    <a:pt x="0" y="1371600"/>
                  </a:cubicBezTo>
                  <a:lnTo>
                    <a:pt x="0" y="152400"/>
                  </a:lnTo>
                  <a:cubicBezTo>
                    <a:pt x="0" y="68232"/>
                    <a:pt x="68232" y="0"/>
                    <a:pt x="152400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A4C3A2"/>
              </a:solidFill>
              <a:prstDash val="solid"/>
              <a:miter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2857500" y="3381375"/>
            <a:ext cx="666750" cy="666750"/>
            <a:chOff x="0" y="0"/>
            <a:chExt cx="889000" cy="8890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89000" cy="889000"/>
            </a:xfrm>
            <a:custGeom>
              <a:avLst/>
              <a:gdLst/>
              <a:ahLst/>
              <a:cxnLst/>
              <a:rect r="r" b="b" t="t" l="l"/>
              <a:pathLst>
                <a:path h="889000" w="889000">
                  <a:moveTo>
                    <a:pt x="444500" y="0"/>
                  </a:moveTo>
                  <a:cubicBezTo>
                    <a:pt x="199009" y="0"/>
                    <a:pt x="0" y="199009"/>
                    <a:pt x="0" y="444500"/>
                  </a:cubicBezTo>
                  <a:cubicBezTo>
                    <a:pt x="0" y="689991"/>
                    <a:pt x="199009" y="889000"/>
                    <a:pt x="444500" y="889000"/>
                  </a:cubicBezTo>
                  <a:cubicBezTo>
                    <a:pt x="689991" y="889000"/>
                    <a:pt x="889000" y="689991"/>
                    <a:pt x="889000" y="444500"/>
                  </a:cubicBezTo>
                  <a:cubicBezTo>
                    <a:pt x="889000" y="199009"/>
                    <a:pt x="689991" y="0"/>
                    <a:pt x="444500" y="0"/>
                  </a:cubicBezTo>
                  <a:close/>
                </a:path>
              </a:pathLst>
            </a:custGeom>
            <a:solidFill>
              <a:srgbClr val="A4C3A2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57150"/>
              <a:ext cx="889000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897"/>
                </a:lnSpc>
                <a:spcBef>
                  <a:spcPct val="0"/>
                </a:spcBef>
              </a:pPr>
              <a:r>
                <a:rPr lang="en-US" sz="2783" strike="noStrike" u="none">
                  <a:solidFill>
                    <a:srgbClr val="1B2B44"/>
                  </a:solidFill>
                  <a:latin typeface="Montserrat"/>
                  <a:ea typeface="Montserrat"/>
                  <a:cs typeface="Montserrat"/>
                  <a:sym typeface="Montserrat"/>
                </a:rPr>
                <a:t>1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2857500" y="4810125"/>
            <a:ext cx="666750" cy="666750"/>
            <a:chOff x="0" y="0"/>
            <a:chExt cx="889000" cy="8890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89000" cy="889000"/>
            </a:xfrm>
            <a:custGeom>
              <a:avLst/>
              <a:gdLst/>
              <a:ahLst/>
              <a:cxnLst/>
              <a:rect r="r" b="b" t="t" l="l"/>
              <a:pathLst>
                <a:path h="889000" w="889000">
                  <a:moveTo>
                    <a:pt x="444500" y="0"/>
                  </a:moveTo>
                  <a:cubicBezTo>
                    <a:pt x="199009" y="0"/>
                    <a:pt x="0" y="199009"/>
                    <a:pt x="0" y="444500"/>
                  </a:cubicBezTo>
                  <a:cubicBezTo>
                    <a:pt x="0" y="689991"/>
                    <a:pt x="199009" y="889000"/>
                    <a:pt x="444500" y="889000"/>
                  </a:cubicBezTo>
                  <a:cubicBezTo>
                    <a:pt x="689991" y="889000"/>
                    <a:pt x="889000" y="689991"/>
                    <a:pt x="889000" y="444500"/>
                  </a:cubicBezTo>
                  <a:cubicBezTo>
                    <a:pt x="889000" y="199009"/>
                    <a:pt x="689991" y="0"/>
                    <a:pt x="444500" y="0"/>
                  </a:cubicBezTo>
                  <a:close/>
                </a:path>
              </a:pathLst>
            </a:custGeom>
            <a:solidFill>
              <a:srgbClr val="A4C3A2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57150"/>
              <a:ext cx="889000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897"/>
                </a:lnSpc>
                <a:spcBef>
                  <a:spcPct val="0"/>
                </a:spcBef>
              </a:pPr>
              <a:r>
                <a:rPr lang="en-US" sz="2783" strike="noStrike" u="none">
                  <a:solidFill>
                    <a:srgbClr val="1B2B44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857500" y="6238875"/>
            <a:ext cx="666750" cy="666750"/>
            <a:chOff x="0" y="0"/>
            <a:chExt cx="889000" cy="8890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89000" cy="889000"/>
            </a:xfrm>
            <a:custGeom>
              <a:avLst/>
              <a:gdLst/>
              <a:ahLst/>
              <a:cxnLst/>
              <a:rect r="r" b="b" t="t" l="l"/>
              <a:pathLst>
                <a:path h="889000" w="889000">
                  <a:moveTo>
                    <a:pt x="444500" y="0"/>
                  </a:moveTo>
                  <a:cubicBezTo>
                    <a:pt x="199009" y="0"/>
                    <a:pt x="0" y="199009"/>
                    <a:pt x="0" y="444500"/>
                  </a:cubicBezTo>
                  <a:cubicBezTo>
                    <a:pt x="0" y="689991"/>
                    <a:pt x="199009" y="889000"/>
                    <a:pt x="444500" y="889000"/>
                  </a:cubicBezTo>
                  <a:cubicBezTo>
                    <a:pt x="689991" y="889000"/>
                    <a:pt x="889000" y="689991"/>
                    <a:pt x="889000" y="444500"/>
                  </a:cubicBezTo>
                  <a:cubicBezTo>
                    <a:pt x="889000" y="199009"/>
                    <a:pt x="689991" y="0"/>
                    <a:pt x="444500" y="0"/>
                  </a:cubicBezTo>
                  <a:close/>
                </a:path>
              </a:pathLst>
            </a:custGeom>
            <a:solidFill>
              <a:srgbClr val="A4C3A2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57150"/>
              <a:ext cx="889000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897"/>
                </a:lnSpc>
                <a:spcBef>
                  <a:spcPct val="0"/>
                </a:spcBef>
              </a:pPr>
              <a:r>
                <a:rPr lang="en-US" sz="2783" strike="noStrike" u="none">
                  <a:solidFill>
                    <a:srgbClr val="1B2B44"/>
                  </a:solidFill>
                  <a:latin typeface="Montserrat"/>
                  <a:ea typeface="Montserrat"/>
                  <a:cs typeface="Montserrat"/>
                  <a:sym typeface="Montserrat"/>
                </a:rPr>
                <a:t>3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857500" y="7667625"/>
            <a:ext cx="666750" cy="666750"/>
            <a:chOff x="0" y="0"/>
            <a:chExt cx="889000" cy="8890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89000" cy="889000"/>
            </a:xfrm>
            <a:custGeom>
              <a:avLst/>
              <a:gdLst/>
              <a:ahLst/>
              <a:cxnLst/>
              <a:rect r="r" b="b" t="t" l="l"/>
              <a:pathLst>
                <a:path h="889000" w="889000">
                  <a:moveTo>
                    <a:pt x="444500" y="0"/>
                  </a:moveTo>
                  <a:cubicBezTo>
                    <a:pt x="199009" y="0"/>
                    <a:pt x="0" y="199009"/>
                    <a:pt x="0" y="444500"/>
                  </a:cubicBezTo>
                  <a:cubicBezTo>
                    <a:pt x="0" y="689991"/>
                    <a:pt x="199009" y="889000"/>
                    <a:pt x="444500" y="889000"/>
                  </a:cubicBezTo>
                  <a:cubicBezTo>
                    <a:pt x="689991" y="889000"/>
                    <a:pt x="889000" y="689991"/>
                    <a:pt x="889000" y="444500"/>
                  </a:cubicBezTo>
                  <a:cubicBezTo>
                    <a:pt x="889000" y="199009"/>
                    <a:pt x="689991" y="0"/>
                    <a:pt x="444500" y="0"/>
                  </a:cubicBezTo>
                  <a:close/>
                </a:path>
              </a:pathLst>
            </a:custGeom>
            <a:solidFill>
              <a:srgbClr val="A4C3A2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57150"/>
              <a:ext cx="889000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897"/>
                </a:lnSpc>
                <a:spcBef>
                  <a:spcPct val="0"/>
                </a:spcBef>
              </a:pPr>
              <a:r>
                <a:rPr lang="en-US" sz="2783" strike="noStrike" u="none">
                  <a:solidFill>
                    <a:srgbClr val="1B2B44"/>
                  </a:solidFill>
                  <a:latin typeface="Montserrat"/>
                  <a:ea typeface="Montserrat"/>
                  <a:cs typeface="Montserrat"/>
                  <a:sym typeface="Montserrat"/>
                </a:rPr>
                <a:t>4</a:t>
              </a:r>
            </a:p>
          </p:txBody>
        </p:sp>
      </p:grpSp>
      <p:sp>
        <p:nvSpPr>
          <p:cNvPr name="TextBox 25" id="25"/>
          <p:cNvSpPr txBox="true"/>
          <p:nvPr/>
        </p:nvSpPr>
        <p:spPr>
          <a:xfrm rot="0">
            <a:off x="1461336" y="1372343"/>
            <a:ext cx="15240000" cy="98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000"/>
              </a:lnSpc>
              <a:spcBef>
                <a:spcPct val="0"/>
              </a:spcBef>
            </a:pPr>
            <a:r>
              <a:rPr lang="en-US" b="true" sz="60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Putting Metacognition in Real Time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2413836" y="2362943"/>
            <a:ext cx="13335000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599"/>
              </a:lnSpc>
              <a:spcBef>
                <a:spcPct val="0"/>
              </a:spcBef>
            </a:pPr>
            <a:r>
              <a:rPr lang="en-US" sz="2999" strike="noStrike" u="none">
                <a:solidFill>
                  <a:srgbClr val="A4C3A2"/>
                </a:solidFill>
                <a:latin typeface="Open Sans 2"/>
                <a:ea typeface="Open Sans 2"/>
                <a:cs typeface="Open Sans 2"/>
                <a:sym typeface="Open Sans 2"/>
              </a:rPr>
              <a:t>A Repeating Loop for Catching Patterns Before They Become Decisions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3905250" y="3280410"/>
            <a:ext cx="8572500" cy="481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600">
                <a:solidFill>
                  <a:srgbClr val="1B2B4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Notice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3905250" y="3714750"/>
            <a:ext cx="8572500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39"/>
              </a:lnSpc>
              <a:spcBef>
                <a:spcPct val="0"/>
              </a:spcBef>
            </a:pPr>
            <a:r>
              <a:rPr lang="en-US" sz="2199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Wha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t 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am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I feel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i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n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g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, 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a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s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s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uming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, o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r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re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a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cti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n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g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t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o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?</a:t>
            </a:r>
          </a:p>
          <a:p>
            <a:pPr algn="l" marL="0" indent="0" lvl="0">
              <a:lnSpc>
                <a:spcPts val="2639"/>
              </a:lnSpc>
              <a:spcBef>
                <a:spcPct val="0"/>
              </a:spcBef>
            </a:pPr>
          </a:p>
        </p:txBody>
      </p:sp>
      <p:sp>
        <p:nvSpPr>
          <p:cNvPr name="TextBox 29" id="29"/>
          <p:cNvSpPr txBox="true"/>
          <p:nvPr/>
        </p:nvSpPr>
        <p:spPr>
          <a:xfrm rot="0">
            <a:off x="3905250" y="4769168"/>
            <a:ext cx="8572500" cy="481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600">
                <a:solidFill>
                  <a:srgbClr val="1B2B4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Nam</a:t>
            </a:r>
            <a:r>
              <a:rPr lang="en-US" b="true" sz="3600" strike="noStrike" u="none">
                <a:solidFill>
                  <a:srgbClr val="1B2B4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e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3905250" y="5191125"/>
            <a:ext cx="8572500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39"/>
              </a:lnSpc>
              <a:spcBef>
                <a:spcPct val="0"/>
              </a:spcBef>
            </a:pPr>
            <a:r>
              <a:rPr lang="en-US" sz="2199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W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h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at l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e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ns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or s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t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or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y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m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i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gh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t b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e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sh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a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pi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n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g thi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s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?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3905250" y="6137910"/>
            <a:ext cx="8572500" cy="481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600">
                <a:solidFill>
                  <a:srgbClr val="1B2B4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Choose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3905250" y="6619875"/>
            <a:ext cx="8572500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39"/>
              </a:lnSpc>
              <a:spcBef>
                <a:spcPct val="0"/>
              </a:spcBef>
            </a:pPr>
            <a:r>
              <a:rPr lang="en-US" sz="2199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Wh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a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t respons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e 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r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e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fl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e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c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t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s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clar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ity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in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stead o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f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au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topilot?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3905250" y="7629525"/>
            <a:ext cx="8572500" cy="481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600" strike="noStrike" u="none">
                <a:solidFill>
                  <a:srgbClr val="1B2B4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Check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3905250" y="8048625"/>
            <a:ext cx="8572500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39"/>
              </a:lnSpc>
              <a:spcBef>
                <a:spcPct val="0"/>
              </a:spcBef>
            </a:pPr>
            <a:r>
              <a:rPr lang="en-US" sz="2199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Did t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h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is r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e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sponse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al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i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g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n 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with my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values,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capac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it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y,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and 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boun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d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ary</a:t>
            </a:r>
            <a:r>
              <a:rPr lang="en-US" sz="2199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?</a:t>
            </a:r>
          </a:p>
          <a:p>
            <a:pPr algn="l" marL="0" indent="0" lvl="0">
              <a:lnSpc>
                <a:spcPts val="2639"/>
              </a:lnSpc>
              <a:spcBef>
                <a:spcPct val="0"/>
              </a:spcBef>
            </a:pPr>
          </a:p>
        </p:txBody>
      </p:sp>
      <p:sp>
        <p:nvSpPr>
          <p:cNvPr name="TextBox 35" id="35"/>
          <p:cNvSpPr txBox="true"/>
          <p:nvPr/>
        </p:nvSpPr>
        <p:spPr>
          <a:xfrm rot="0">
            <a:off x="3366336" y="8858250"/>
            <a:ext cx="11430000" cy="3517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99"/>
              </a:lnSpc>
              <a:spcBef>
                <a:spcPct val="0"/>
              </a:spcBef>
            </a:pPr>
            <a:r>
              <a:rPr lang="en-US" sz="2599" strike="noStrike" u="none">
                <a:solidFill>
                  <a:srgbClr val="1B2B44"/>
                </a:solidFill>
                <a:latin typeface="Poppins"/>
                <a:ea typeface="Poppins"/>
                <a:cs typeface="Poppins"/>
                <a:sym typeface="Poppins"/>
              </a:rPr>
              <a:t>This loop repeats — building awareness one cycle at a time.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7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81000" y="381000"/>
            <a:ext cx="17526000" cy="9525000"/>
            <a:chOff x="0" y="0"/>
            <a:chExt cx="23368000" cy="12700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68000" cy="12700000"/>
            </a:xfrm>
            <a:custGeom>
              <a:avLst/>
              <a:gdLst/>
              <a:ahLst/>
              <a:cxnLst/>
              <a:rect r="r" b="b" t="t" l="l"/>
              <a:pathLst>
                <a:path h="12700000" w="23368000">
                  <a:moveTo>
                    <a:pt x="1270000" y="0"/>
                  </a:moveTo>
                  <a:lnTo>
                    <a:pt x="22098000" y="0"/>
                  </a:lnTo>
                  <a:cubicBezTo>
                    <a:pt x="22799402" y="0"/>
                    <a:pt x="23368000" y="568598"/>
                    <a:pt x="23368000" y="1270000"/>
                  </a:cubicBezTo>
                  <a:lnTo>
                    <a:pt x="23368000" y="11430000"/>
                  </a:lnTo>
                  <a:cubicBezTo>
                    <a:pt x="23368000" y="12131401"/>
                    <a:pt x="22799402" y="12700000"/>
                    <a:pt x="22098000" y="12700000"/>
                  </a:cubicBezTo>
                  <a:lnTo>
                    <a:pt x="1270000" y="12700000"/>
                  </a:lnTo>
                  <a:cubicBezTo>
                    <a:pt x="568598" y="12700000"/>
                    <a:pt x="0" y="12131401"/>
                    <a:pt x="0" y="11430000"/>
                  </a:cubicBezTo>
                  <a:lnTo>
                    <a:pt x="0" y="1270000"/>
                  </a:lnTo>
                  <a:cubicBezTo>
                    <a:pt x="0" y="568598"/>
                    <a:pt x="568598" y="0"/>
                    <a:pt x="1270000" y="0"/>
                  </a:cubicBez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33565A"/>
              </a:solidFill>
              <a:prstDash val="solid"/>
              <a:miter/>
            </a:ln>
          </p:spPr>
        </p:sp>
      </p:grpSp>
      <p:sp>
        <p:nvSpPr>
          <p:cNvPr name="TextBox 4" id="4"/>
          <p:cNvSpPr txBox="true"/>
          <p:nvPr/>
        </p:nvSpPr>
        <p:spPr>
          <a:xfrm rot="0">
            <a:off x="1123950" y="1419225"/>
            <a:ext cx="16192500" cy="10462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897"/>
              </a:lnSpc>
              <a:spcBef>
                <a:spcPct val="0"/>
              </a:spcBef>
            </a:pPr>
            <a:r>
              <a:rPr lang="en-US" b="true" sz="6050" spc="-151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Regulation of Your Thinking: Adjust the Lens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-863754">
            <a:off x="-3744397" y="553442"/>
            <a:ext cx="8795254" cy="11204145"/>
          </a:xfrm>
          <a:custGeom>
            <a:avLst/>
            <a:gdLst/>
            <a:ahLst/>
            <a:cxnLst/>
            <a:rect r="r" b="b" t="t" l="l"/>
            <a:pathLst>
              <a:path h="11204145" w="8795254">
                <a:moveTo>
                  <a:pt x="0" y="0"/>
                </a:moveTo>
                <a:lnTo>
                  <a:pt x="8795253" y="0"/>
                </a:lnTo>
                <a:lnTo>
                  <a:pt x="8795253" y="11204145"/>
                </a:lnTo>
                <a:lnTo>
                  <a:pt x="0" y="112041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0000"/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3811250" y="3238500"/>
            <a:ext cx="3810000" cy="3810000"/>
          </a:xfrm>
          <a:custGeom>
            <a:avLst/>
            <a:gdLst/>
            <a:ahLst/>
            <a:cxnLst/>
            <a:rect r="r" b="b" t="t" l="l"/>
            <a:pathLst>
              <a:path h="3810000" w="3810000">
                <a:moveTo>
                  <a:pt x="0" y="0"/>
                </a:moveTo>
                <a:lnTo>
                  <a:pt x="3810000" y="0"/>
                </a:lnTo>
                <a:lnTo>
                  <a:pt x="3810000" y="3810000"/>
                </a:lnTo>
                <a:lnTo>
                  <a:pt x="0" y="381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266825" y="3314700"/>
            <a:ext cx="381000" cy="381000"/>
            <a:chOff x="0" y="0"/>
            <a:chExt cx="508000" cy="5080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08000" cy="508000"/>
            </a:xfrm>
            <a:custGeom>
              <a:avLst/>
              <a:gdLst/>
              <a:ahLst/>
              <a:cxnLst/>
              <a:rect r="r" b="b" t="t" l="l"/>
              <a:pathLst>
                <a:path h="508000" w="508000">
                  <a:moveTo>
                    <a:pt x="254000" y="0"/>
                  </a:moveTo>
                  <a:cubicBezTo>
                    <a:pt x="113720" y="0"/>
                    <a:pt x="0" y="113720"/>
                    <a:pt x="0" y="254000"/>
                  </a:cubicBezTo>
                  <a:cubicBezTo>
                    <a:pt x="0" y="394280"/>
                    <a:pt x="113720" y="508000"/>
                    <a:pt x="254000" y="508000"/>
                  </a:cubicBezTo>
                  <a:cubicBezTo>
                    <a:pt x="394280" y="508000"/>
                    <a:pt x="508000" y="394280"/>
                    <a:pt x="508000" y="254000"/>
                  </a:cubicBezTo>
                  <a:cubicBezTo>
                    <a:pt x="508000" y="113720"/>
                    <a:pt x="394280" y="0"/>
                    <a:pt x="254000" y="0"/>
                  </a:cubicBezTo>
                  <a:close/>
                </a:path>
              </a:pathLst>
            </a:custGeom>
            <a:solidFill>
              <a:srgbClr val="3C6E71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28575"/>
              <a:ext cx="508000" cy="5365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022"/>
                </a:lnSpc>
                <a:spcBef>
                  <a:spcPct val="0"/>
                </a:spcBef>
              </a:pPr>
              <a:r>
                <a:rPr lang="en-US" sz="1444" strike="noStrike" u="none">
                  <a:solidFill>
                    <a:srgbClr val="FFFFFF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1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123950" y="2686050"/>
            <a:ext cx="12411075" cy="1647825"/>
            <a:chOff x="0" y="0"/>
            <a:chExt cx="16548100" cy="21971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6548100" cy="2197100"/>
            </a:xfrm>
            <a:custGeom>
              <a:avLst/>
              <a:gdLst/>
              <a:ahLst/>
              <a:cxnLst/>
              <a:rect r="r" b="b" t="t" l="l"/>
              <a:pathLst>
                <a:path h="2197100" w="16548100">
                  <a:moveTo>
                    <a:pt x="219710" y="0"/>
                  </a:moveTo>
                  <a:lnTo>
                    <a:pt x="16328389" y="0"/>
                  </a:lnTo>
                  <a:cubicBezTo>
                    <a:pt x="16386660" y="0"/>
                    <a:pt x="16442545" y="23148"/>
                    <a:pt x="16483749" y="64351"/>
                  </a:cubicBezTo>
                  <a:cubicBezTo>
                    <a:pt x="16524953" y="105555"/>
                    <a:pt x="16548100" y="161439"/>
                    <a:pt x="16548100" y="219710"/>
                  </a:cubicBezTo>
                  <a:lnTo>
                    <a:pt x="16548100" y="1977390"/>
                  </a:lnTo>
                  <a:cubicBezTo>
                    <a:pt x="16548100" y="2035661"/>
                    <a:pt x="16524953" y="2091545"/>
                    <a:pt x="16483749" y="2132749"/>
                  </a:cubicBezTo>
                  <a:cubicBezTo>
                    <a:pt x="16442545" y="2173952"/>
                    <a:pt x="16386660" y="2197100"/>
                    <a:pt x="16328389" y="2197100"/>
                  </a:cubicBezTo>
                  <a:lnTo>
                    <a:pt x="219710" y="2197100"/>
                  </a:lnTo>
                  <a:cubicBezTo>
                    <a:pt x="161439" y="2197100"/>
                    <a:pt x="105555" y="2173952"/>
                    <a:pt x="64352" y="2132749"/>
                  </a:cubicBezTo>
                  <a:cubicBezTo>
                    <a:pt x="23148" y="2091545"/>
                    <a:pt x="0" y="2035661"/>
                    <a:pt x="0" y="1977390"/>
                  </a:cubicBezTo>
                  <a:lnTo>
                    <a:pt x="0" y="219710"/>
                  </a:lnTo>
                  <a:cubicBezTo>
                    <a:pt x="0" y="98368"/>
                    <a:pt x="98368" y="0"/>
                    <a:pt x="219710" y="0"/>
                  </a:cubicBezTo>
                  <a:close/>
                </a:path>
              </a:pathLst>
            </a:custGeom>
            <a:solidFill>
              <a:srgbClr val="F8FAF4"/>
            </a:solidFill>
            <a:ln w="9525" cap="sq">
              <a:solidFill>
                <a:srgbClr val="D4E4C8"/>
              </a:solidFill>
              <a:prstDash val="solid"/>
              <a:miter/>
            </a:ln>
          </p:spPr>
        </p:sp>
      </p:grpSp>
      <p:sp>
        <p:nvSpPr>
          <p:cNvPr name="TextBox 12" id="12"/>
          <p:cNvSpPr txBox="true"/>
          <p:nvPr/>
        </p:nvSpPr>
        <p:spPr>
          <a:xfrm rot="0">
            <a:off x="1790700" y="2997835"/>
            <a:ext cx="11553825" cy="941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66"/>
              </a:lnSpc>
              <a:spcBef>
                <a:spcPct val="0"/>
              </a:spcBef>
            </a:pPr>
            <a:r>
              <a:rPr lang="en-US" b="true" sz="2690" strike="noStrike" u="none">
                <a:solidFill>
                  <a:srgbClr val="1B2B44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Slow down before responding.</a:t>
            </a:r>
          </a:p>
          <a:p>
            <a:pPr algn="l" marL="0" indent="0" lvl="0">
              <a:lnSpc>
                <a:spcPts val="3766"/>
              </a:lnSpc>
              <a:spcBef>
                <a:spcPct val="0"/>
              </a:spcBef>
            </a:pPr>
            <a:r>
              <a:rPr lang="en-US" sz="2690" strike="noStrike" u="none">
                <a:solidFill>
                  <a:srgbClr val="1B2B44"/>
                </a:solidFill>
                <a:latin typeface="Open Sans 1"/>
                <a:ea typeface="Open Sans 1"/>
                <a:cs typeface="Open Sans 1"/>
                <a:sym typeface="Open Sans 1"/>
              </a:rPr>
              <a:t>Create enough space to notice what your lens is doing.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266825" y="5076825"/>
            <a:ext cx="381000" cy="381000"/>
            <a:chOff x="0" y="0"/>
            <a:chExt cx="508000" cy="5080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508000" cy="508000"/>
            </a:xfrm>
            <a:custGeom>
              <a:avLst/>
              <a:gdLst/>
              <a:ahLst/>
              <a:cxnLst/>
              <a:rect r="r" b="b" t="t" l="l"/>
              <a:pathLst>
                <a:path h="508000" w="508000">
                  <a:moveTo>
                    <a:pt x="254000" y="0"/>
                  </a:moveTo>
                  <a:cubicBezTo>
                    <a:pt x="113720" y="0"/>
                    <a:pt x="0" y="113720"/>
                    <a:pt x="0" y="254000"/>
                  </a:cubicBezTo>
                  <a:cubicBezTo>
                    <a:pt x="0" y="394280"/>
                    <a:pt x="113720" y="508000"/>
                    <a:pt x="254000" y="508000"/>
                  </a:cubicBezTo>
                  <a:cubicBezTo>
                    <a:pt x="394280" y="508000"/>
                    <a:pt x="508000" y="394280"/>
                    <a:pt x="508000" y="254000"/>
                  </a:cubicBezTo>
                  <a:cubicBezTo>
                    <a:pt x="508000" y="113720"/>
                    <a:pt x="394280" y="0"/>
                    <a:pt x="254000" y="0"/>
                  </a:cubicBezTo>
                  <a:close/>
                </a:path>
              </a:pathLst>
            </a:custGeom>
            <a:solidFill>
              <a:srgbClr val="3C6E71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28575"/>
              <a:ext cx="508000" cy="5365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022"/>
                </a:lnSpc>
                <a:spcBef>
                  <a:spcPct val="0"/>
                </a:spcBef>
              </a:pPr>
              <a:r>
                <a:rPr lang="en-US" sz="1444" strike="noStrike" u="none">
                  <a:solidFill>
                    <a:srgbClr val="FFFFFF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2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123950" y="4448175"/>
            <a:ext cx="12411075" cy="1647825"/>
            <a:chOff x="0" y="0"/>
            <a:chExt cx="16548100" cy="21971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6548100" cy="2197100"/>
            </a:xfrm>
            <a:custGeom>
              <a:avLst/>
              <a:gdLst/>
              <a:ahLst/>
              <a:cxnLst/>
              <a:rect r="r" b="b" t="t" l="l"/>
              <a:pathLst>
                <a:path h="2197100" w="16548100">
                  <a:moveTo>
                    <a:pt x="219710" y="0"/>
                  </a:moveTo>
                  <a:lnTo>
                    <a:pt x="16328389" y="0"/>
                  </a:lnTo>
                  <a:cubicBezTo>
                    <a:pt x="16386660" y="0"/>
                    <a:pt x="16442545" y="23148"/>
                    <a:pt x="16483749" y="64351"/>
                  </a:cubicBezTo>
                  <a:cubicBezTo>
                    <a:pt x="16524953" y="105555"/>
                    <a:pt x="16548100" y="161439"/>
                    <a:pt x="16548100" y="219710"/>
                  </a:cubicBezTo>
                  <a:lnTo>
                    <a:pt x="16548100" y="1977390"/>
                  </a:lnTo>
                  <a:cubicBezTo>
                    <a:pt x="16548100" y="2035661"/>
                    <a:pt x="16524953" y="2091545"/>
                    <a:pt x="16483749" y="2132749"/>
                  </a:cubicBezTo>
                  <a:cubicBezTo>
                    <a:pt x="16442545" y="2173952"/>
                    <a:pt x="16386660" y="2197100"/>
                    <a:pt x="16328389" y="2197100"/>
                  </a:cubicBezTo>
                  <a:lnTo>
                    <a:pt x="219710" y="2197100"/>
                  </a:lnTo>
                  <a:cubicBezTo>
                    <a:pt x="161439" y="2197100"/>
                    <a:pt x="105555" y="2173952"/>
                    <a:pt x="64352" y="2132749"/>
                  </a:cubicBezTo>
                  <a:cubicBezTo>
                    <a:pt x="23148" y="2091545"/>
                    <a:pt x="0" y="2035661"/>
                    <a:pt x="0" y="1977390"/>
                  </a:cubicBezTo>
                  <a:lnTo>
                    <a:pt x="0" y="219710"/>
                  </a:lnTo>
                  <a:cubicBezTo>
                    <a:pt x="0" y="98368"/>
                    <a:pt x="98368" y="0"/>
                    <a:pt x="219710" y="0"/>
                  </a:cubicBezTo>
                  <a:close/>
                </a:path>
              </a:pathLst>
            </a:custGeom>
            <a:solidFill>
              <a:srgbClr val="F8FAF4"/>
            </a:solidFill>
            <a:ln w="9525" cap="sq">
              <a:solidFill>
                <a:srgbClr val="D4E4C8"/>
              </a:solidFill>
              <a:prstDash val="solid"/>
              <a:miter/>
            </a:ln>
          </p:spPr>
        </p:sp>
      </p:grpSp>
      <p:sp>
        <p:nvSpPr>
          <p:cNvPr name="TextBox 18" id="18"/>
          <p:cNvSpPr txBox="true"/>
          <p:nvPr/>
        </p:nvSpPr>
        <p:spPr>
          <a:xfrm rot="0">
            <a:off x="1790700" y="4759960"/>
            <a:ext cx="11553825" cy="9413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67"/>
              </a:lnSpc>
              <a:spcBef>
                <a:spcPct val="0"/>
              </a:spcBef>
            </a:pPr>
            <a:r>
              <a:rPr lang="en-US" b="true" sz="2690" strike="noStrike" u="none">
                <a:solidFill>
                  <a:srgbClr val="1B2B44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Separate what happened from the story you're telling yourself.</a:t>
            </a:r>
          </a:p>
          <a:p>
            <a:pPr algn="l" marL="0" indent="0" lvl="0">
              <a:lnSpc>
                <a:spcPts val="3767"/>
              </a:lnSpc>
              <a:spcBef>
                <a:spcPct val="0"/>
              </a:spcBef>
            </a:pPr>
            <a:r>
              <a:rPr lang="en-US" sz="2690" strike="noStrike" u="none">
                <a:solidFill>
                  <a:srgbClr val="1B2B44"/>
                </a:solidFill>
                <a:latin typeface="Open Sans 1"/>
                <a:ea typeface="Open Sans 1"/>
                <a:cs typeface="Open Sans 1"/>
                <a:sym typeface="Open Sans 1"/>
              </a:rPr>
              <a:t>Ask: What do I know for sure? What am I assuming?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1266825" y="6838950"/>
            <a:ext cx="381000" cy="381000"/>
            <a:chOff x="0" y="0"/>
            <a:chExt cx="508000" cy="5080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508000" cy="508000"/>
            </a:xfrm>
            <a:custGeom>
              <a:avLst/>
              <a:gdLst/>
              <a:ahLst/>
              <a:cxnLst/>
              <a:rect r="r" b="b" t="t" l="l"/>
              <a:pathLst>
                <a:path h="508000" w="508000">
                  <a:moveTo>
                    <a:pt x="254000" y="0"/>
                  </a:moveTo>
                  <a:cubicBezTo>
                    <a:pt x="113720" y="0"/>
                    <a:pt x="0" y="113720"/>
                    <a:pt x="0" y="254000"/>
                  </a:cubicBezTo>
                  <a:cubicBezTo>
                    <a:pt x="0" y="394280"/>
                    <a:pt x="113720" y="508000"/>
                    <a:pt x="254000" y="508000"/>
                  </a:cubicBezTo>
                  <a:cubicBezTo>
                    <a:pt x="394280" y="508000"/>
                    <a:pt x="508000" y="394280"/>
                    <a:pt x="508000" y="254000"/>
                  </a:cubicBezTo>
                  <a:cubicBezTo>
                    <a:pt x="508000" y="113720"/>
                    <a:pt x="394280" y="0"/>
                    <a:pt x="254000" y="0"/>
                  </a:cubicBezTo>
                  <a:close/>
                </a:path>
              </a:pathLst>
            </a:custGeom>
            <a:solidFill>
              <a:srgbClr val="3C6E71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28575"/>
              <a:ext cx="508000" cy="5365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022"/>
                </a:lnSpc>
                <a:spcBef>
                  <a:spcPct val="0"/>
                </a:spcBef>
              </a:pPr>
              <a:r>
                <a:rPr lang="en-US" sz="1444" strike="noStrike" u="none">
                  <a:solidFill>
                    <a:srgbClr val="FFFFFF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3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123950" y="6210300"/>
            <a:ext cx="12411075" cy="1647825"/>
            <a:chOff x="0" y="0"/>
            <a:chExt cx="16548100" cy="21971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6548100" cy="2197100"/>
            </a:xfrm>
            <a:custGeom>
              <a:avLst/>
              <a:gdLst/>
              <a:ahLst/>
              <a:cxnLst/>
              <a:rect r="r" b="b" t="t" l="l"/>
              <a:pathLst>
                <a:path h="2197100" w="16548100">
                  <a:moveTo>
                    <a:pt x="219710" y="0"/>
                  </a:moveTo>
                  <a:lnTo>
                    <a:pt x="16328389" y="0"/>
                  </a:lnTo>
                  <a:cubicBezTo>
                    <a:pt x="16386660" y="0"/>
                    <a:pt x="16442545" y="23148"/>
                    <a:pt x="16483749" y="64351"/>
                  </a:cubicBezTo>
                  <a:cubicBezTo>
                    <a:pt x="16524953" y="105555"/>
                    <a:pt x="16548100" y="161439"/>
                    <a:pt x="16548100" y="219710"/>
                  </a:cubicBezTo>
                  <a:lnTo>
                    <a:pt x="16548100" y="1977390"/>
                  </a:lnTo>
                  <a:cubicBezTo>
                    <a:pt x="16548100" y="2035661"/>
                    <a:pt x="16524953" y="2091545"/>
                    <a:pt x="16483749" y="2132749"/>
                  </a:cubicBezTo>
                  <a:cubicBezTo>
                    <a:pt x="16442545" y="2173952"/>
                    <a:pt x="16386660" y="2197100"/>
                    <a:pt x="16328389" y="2197100"/>
                  </a:cubicBezTo>
                  <a:lnTo>
                    <a:pt x="219710" y="2197100"/>
                  </a:lnTo>
                  <a:cubicBezTo>
                    <a:pt x="161439" y="2197100"/>
                    <a:pt x="105555" y="2173952"/>
                    <a:pt x="64352" y="2132749"/>
                  </a:cubicBezTo>
                  <a:cubicBezTo>
                    <a:pt x="23148" y="2091545"/>
                    <a:pt x="0" y="2035661"/>
                    <a:pt x="0" y="1977390"/>
                  </a:cubicBezTo>
                  <a:lnTo>
                    <a:pt x="0" y="219710"/>
                  </a:lnTo>
                  <a:cubicBezTo>
                    <a:pt x="0" y="98368"/>
                    <a:pt x="98368" y="0"/>
                    <a:pt x="219710" y="0"/>
                  </a:cubicBezTo>
                  <a:close/>
                </a:path>
              </a:pathLst>
            </a:custGeom>
            <a:solidFill>
              <a:srgbClr val="F8FAF4"/>
            </a:solidFill>
            <a:ln w="9525" cap="sq">
              <a:solidFill>
                <a:srgbClr val="D4E4C8"/>
              </a:solidFill>
              <a:prstDash val="solid"/>
              <a:miter/>
            </a:ln>
          </p:spPr>
        </p:sp>
      </p:grpSp>
      <p:sp>
        <p:nvSpPr>
          <p:cNvPr name="TextBox 24" id="24"/>
          <p:cNvSpPr txBox="true"/>
          <p:nvPr/>
        </p:nvSpPr>
        <p:spPr>
          <a:xfrm rot="0">
            <a:off x="1790700" y="6288723"/>
            <a:ext cx="11553825" cy="14175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67"/>
              </a:lnSpc>
              <a:spcBef>
                <a:spcPct val="0"/>
              </a:spcBef>
            </a:pPr>
            <a:r>
              <a:rPr lang="en-US" b="true" sz="2690" strike="noStrike" u="none">
                <a:solidFill>
                  <a:srgbClr val="1B2B44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Reframe with clarity.</a:t>
            </a:r>
          </a:p>
          <a:p>
            <a:pPr algn="l" marL="0" indent="0" lvl="0">
              <a:lnSpc>
                <a:spcPts val="3767"/>
              </a:lnSpc>
              <a:spcBef>
                <a:spcPct val="0"/>
              </a:spcBef>
            </a:pPr>
            <a:r>
              <a:rPr lang="en-US" sz="2690" strike="noStrike" u="none">
                <a:solidFill>
                  <a:srgbClr val="1B2B44"/>
                </a:solidFill>
                <a:latin typeface="Open Sans 1"/>
                <a:ea typeface="Open Sans 1"/>
                <a:cs typeface="Open Sans 1"/>
                <a:sym typeface="Open Sans 1"/>
              </a:rPr>
              <a:t>Seek more information, adjust the meaning, or choose a more effective response.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1266825" y="8601075"/>
            <a:ext cx="381000" cy="381000"/>
            <a:chOff x="0" y="0"/>
            <a:chExt cx="508000" cy="5080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508000" cy="508000"/>
            </a:xfrm>
            <a:custGeom>
              <a:avLst/>
              <a:gdLst/>
              <a:ahLst/>
              <a:cxnLst/>
              <a:rect r="r" b="b" t="t" l="l"/>
              <a:pathLst>
                <a:path h="508000" w="508000">
                  <a:moveTo>
                    <a:pt x="254000" y="0"/>
                  </a:moveTo>
                  <a:cubicBezTo>
                    <a:pt x="113720" y="0"/>
                    <a:pt x="0" y="113720"/>
                    <a:pt x="0" y="254000"/>
                  </a:cubicBezTo>
                  <a:cubicBezTo>
                    <a:pt x="0" y="394280"/>
                    <a:pt x="113720" y="508000"/>
                    <a:pt x="254000" y="508000"/>
                  </a:cubicBezTo>
                  <a:cubicBezTo>
                    <a:pt x="394280" y="508000"/>
                    <a:pt x="508000" y="394280"/>
                    <a:pt x="508000" y="254000"/>
                  </a:cubicBezTo>
                  <a:cubicBezTo>
                    <a:pt x="508000" y="113720"/>
                    <a:pt x="394280" y="0"/>
                    <a:pt x="254000" y="0"/>
                  </a:cubicBezTo>
                  <a:close/>
                </a:path>
              </a:pathLst>
            </a:custGeom>
            <a:solidFill>
              <a:srgbClr val="3C6E71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28575"/>
              <a:ext cx="508000" cy="5365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022"/>
                </a:lnSpc>
                <a:spcBef>
                  <a:spcPct val="0"/>
                </a:spcBef>
              </a:pPr>
              <a:r>
                <a:rPr lang="en-US" sz="1444" strike="noStrike" u="none">
                  <a:solidFill>
                    <a:srgbClr val="FFFFFF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4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123950" y="7972425"/>
            <a:ext cx="12411075" cy="1647825"/>
            <a:chOff x="0" y="0"/>
            <a:chExt cx="16548100" cy="21971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6548100" cy="2197100"/>
            </a:xfrm>
            <a:custGeom>
              <a:avLst/>
              <a:gdLst/>
              <a:ahLst/>
              <a:cxnLst/>
              <a:rect r="r" b="b" t="t" l="l"/>
              <a:pathLst>
                <a:path h="2197100" w="16548100">
                  <a:moveTo>
                    <a:pt x="219710" y="0"/>
                  </a:moveTo>
                  <a:lnTo>
                    <a:pt x="16328389" y="0"/>
                  </a:lnTo>
                  <a:cubicBezTo>
                    <a:pt x="16386660" y="0"/>
                    <a:pt x="16442545" y="23148"/>
                    <a:pt x="16483749" y="64351"/>
                  </a:cubicBezTo>
                  <a:cubicBezTo>
                    <a:pt x="16524953" y="105555"/>
                    <a:pt x="16548100" y="161439"/>
                    <a:pt x="16548100" y="219710"/>
                  </a:cubicBezTo>
                  <a:lnTo>
                    <a:pt x="16548100" y="1977390"/>
                  </a:lnTo>
                  <a:cubicBezTo>
                    <a:pt x="16548100" y="2035661"/>
                    <a:pt x="16524953" y="2091545"/>
                    <a:pt x="16483749" y="2132749"/>
                  </a:cubicBezTo>
                  <a:cubicBezTo>
                    <a:pt x="16442545" y="2173952"/>
                    <a:pt x="16386660" y="2197100"/>
                    <a:pt x="16328389" y="2197100"/>
                  </a:cubicBezTo>
                  <a:lnTo>
                    <a:pt x="219710" y="2197100"/>
                  </a:lnTo>
                  <a:cubicBezTo>
                    <a:pt x="161439" y="2197100"/>
                    <a:pt x="105555" y="2173952"/>
                    <a:pt x="64352" y="2132749"/>
                  </a:cubicBezTo>
                  <a:cubicBezTo>
                    <a:pt x="23148" y="2091545"/>
                    <a:pt x="0" y="2035661"/>
                    <a:pt x="0" y="1977390"/>
                  </a:cubicBezTo>
                  <a:lnTo>
                    <a:pt x="0" y="219710"/>
                  </a:lnTo>
                  <a:cubicBezTo>
                    <a:pt x="0" y="98368"/>
                    <a:pt x="98368" y="0"/>
                    <a:pt x="219710" y="0"/>
                  </a:cubicBezTo>
                  <a:close/>
                </a:path>
              </a:pathLst>
            </a:custGeom>
            <a:solidFill>
              <a:srgbClr val="F8FAF4"/>
            </a:solidFill>
            <a:ln w="9525" cap="sq">
              <a:solidFill>
                <a:srgbClr val="D4E4C8"/>
              </a:solidFill>
              <a:prstDash val="solid"/>
              <a:miter/>
            </a:ln>
          </p:spPr>
        </p:sp>
      </p:grpSp>
      <p:sp>
        <p:nvSpPr>
          <p:cNvPr name="TextBox 30" id="30"/>
          <p:cNvSpPr txBox="true"/>
          <p:nvPr/>
        </p:nvSpPr>
        <p:spPr>
          <a:xfrm rot="0">
            <a:off x="1790700" y="8284210"/>
            <a:ext cx="11553825" cy="941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66"/>
              </a:lnSpc>
              <a:spcBef>
                <a:spcPct val="0"/>
              </a:spcBef>
            </a:pPr>
            <a:r>
              <a:rPr lang="en-US" b="true" sz="2690" strike="noStrike" u="none">
                <a:solidFill>
                  <a:srgbClr val="1B2B44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Choose your next step intentionally.</a:t>
            </a:r>
          </a:p>
          <a:p>
            <a:pPr algn="l" marL="0" indent="0" lvl="0">
              <a:lnSpc>
                <a:spcPts val="3766"/>
              </a:lnSpc>
              <a:spcBef>
                <a:spcPct val="0"/>
              </a:spcBef>
            </a:pPr>
            <a:r>
              <a:rPr lang="en-US" sz="2690" strike="noStrike" u="none">
                <a:solidFill>
                  <a:srgbClr val="1B2B44"/>
                </a:solidFill>
                <a:latin typeface="Open Sans 1"/>
                <a:ea typeface="Open Sans 1"/>
                <a:cs typeface="Open Sans 1"/>
                <a:sym typeface="Open Sans 1"/>
              </a:rPr>
              <a:t>Respond from alignment, not autopilot.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>
  <p:cSld>
    <p:bg>
      <p:bgPr>
        <a:solidFill>
          <a:srgbClr val="F4F1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81000" y="571500"/>
            <a:ext cx="17526000" cy="9525000"/>
            <a:chOff x="0" y="0"/>
            <a:chExt cx="23368000" cy="12700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68000" cy="12700000"/>
            </a:xfrm>
            <a:custGeom>
              <a:avLst/>
              <a:gdLst/>
              <a:ahLst/>
              <a:cxnLst/>
              <a:rect r="r" b="b" t="t" l="l"/>
              <a:pathLst>
                <a:path h="12700000" w="23368000">
                  <a:moveTo>
                    <a:pt x="1270000" y="0"/>
                  </a:moveTo>
                  <a:lnTo>
                    <a:pt x="22098000" y="0"/>
                  </a:lnTo>
                  <a:cubicBezTo>
                    <a:pt x="22799402" y="0"/>
                    <a:pt x="23368000" y="568598"/>
                    <a:pt x="23368000" y="1270000"/>
                  </a:cubicBezTo>
                  <a:lnTo>
                    <a:pt x="23368000" y="11430000"/>
                  </a:lnTo>
                  <a:cubicBezTo>
                    <a:pt x="23368000" y="12131401"/>
                    <a:pt x="22799402" y="12700000"/>
                    <a:pt x="22098000" y="12700000"/>
                  </a:cubicBezTo>
                  <a:lnTo>
                    <a:pt x="1270000" y="12700000"/>
                  </a:lnTo>
                  <a:cubicBezTo>
                    <a:pt x="568598" y="12700000"/>
                    <a:pt x="0" y="12131401"/>
                    <a:pt x="0" y="11430000"/>
                  </a:cubicBezTo>
                  <a:lnTo>
                    <a:pt x="0" y="1270000"/>
                  </a:lnTo>
                  <a:cubicBezTo>
                    <a:pt x="0" y="568598"/>
                    <a:pt x="568598" y="0"/>
                    <a:pt x="1270000" y="0"/>
                  </a:cubicBez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33565A"/>
              </a:solidFill>
              <a:prstDash val="solid"/>
              <a:miter/>
            </a:ln>
          </p:spPr>
        </p:sp>
      </p:grpSp>
      <p:sp>
        <p:nvSpPr>
          <p:cNvPr name="TextBox 4" id="4"/>
          <p:cNvSpPr txBox="true"/>
          <p:nvPr/>
        </p:nvSpPr>
        <p:spPr>
          <a:xfrm rot="0">
            <a:off x="1609725" y="2104318"/>
            <a:ext cx="15240000" cy="98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000"/>
              </a:lnSpc>
              <a:spcBef>
                <a:spcPct val="0"/>
              </a:spcBef>
            </a:pPr>
            <a:r>
              <a:rPr lang="en-US" b="true" sz="6000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Rewr</a:t>
            </a:r>
            <a:r>
              <a:rPr lang="en-US" b="true" sz="60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it</a:t>
            </a:r>
            <a:r>
              <a:rPr lang="en-US" b="true" sz="60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ing</a:t>
            </a:r>
            <a:r>
              <a:rPr lang="en-US" b="true" sz="60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 </a:t>
            </a:r>
            <a:r>
              <a:rPr lang="en-US" b="true" sz="60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th</a:t>
            </a:r>
            <a:r>
              <a:rPr lang="en-US" b="true" sz="60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e </a:t>
            </a:r>
            <a:r>
              <a:rPr lang="en-US" b="true" sz="60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S</a:t>
            </a:r>
            <a:r>
              <a:rPr lang="en-US" b="true" sz="60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t</a:t>
            </a:r>
            <a:r>
              <a:rPr lang="en-US" b="true" sz="60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ory</a:t>
            </a:r>
            <a:r>
              <a:rPr lang="en-US" b="true" sz="60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 </a:t>
            </a:r>
            <a:r>
              <a:rPr lang="en-US" b="true" sz="60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W</a:t>
            </a:r>
            <a:r>
              <a:rPr lang="en-US" b="true" sz="60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ith</a:t>
            </a:r>
            <a:r>
              <a:rPr lang="en-US" b="true" sz="60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 Cla</a:t>
            </a:r>
            <a:r>
              <a:rPr lang="en-US" b="true" sz="60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ri</a:t>
            </a:r>
            <a:r>
              <a:rPr lang="en-US" b="true" sz="60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ty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038225" y="3380668"/>
            <a:ext cx="7953375" cy="523875"/>
            <a:chOff x="0" y="0"/>
            <a:chExt cx="10604500" cy="6985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604500" cy="698500"/>
            </a:xfrm>
            <a:custGeom>
              <a:avLst/>
              <a:gdLst/>
              <a:ahLst/>
              <a:cxnLst/>
              <a:rect r="r" b="b" t="t" l="l"/>
              <a:pathLst>
                <a:path h="698500" w="10604500">
                  <a:moveTo>
                    <a:pt x="69850" y="0"/>
                  </a:moveTo>
                  <a:lnTo>
                    <a:pt x="10534650" y="0"/>
                  </a:lnTo>
                  <a:cubicBezTo>
                    <a:pt x="10573227" y="0"/>
                    <a:pt x="10604500" y="31273"/>
                    <a:pt x="10604500" y="69850"/>
                  </a:cubicBezTo>
                  <a:lnTo>
                    <a:pt x="10604500" y="628650"/>
                  </a:lnTo>
                  <a:cubicBezTo>
                    <a:pt x="10604500" y="667227"/>
                    <a:pt x="10573227" y="698500"/>
                    <a:pt x="10534650" y="698500"/>
                  </a:cubicBezTo>
                  <a:lnTo>
                    <a:pt x="69850" y="698500"/>
                  </a:lnTo>
                  <a:cubicBezTo>
                    <a:pt x="31273" y="698500"/>
                    <a:pt x="0" y="667227"/>
                    <a:pt x="0" y="628650"/>
                  </a:cubicBezTo>
                  <a:lnTo>
                    <a:pt x="0" y="69850"/>
                  </a:lnTo>
                  <a:cubicBezTo>
                    <a:pt x="0" y="31273"/>
                    <a:pt x="31273" y="0"/>
                    <a:pt x="69850" y="0"/>
                  </a:cubicBezTo>
                  <a:close/>
                </a:path>
              </a:pathLst>
            </a:custGeom>
            <a:solidFill>
              <a:srgbClr val="3C6E71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1028700" y="3437818"/>
            <a:ext cx="7953375" cy="4591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50"/>
              </a:lnSpc>
              <a:spcBef>
                <a:spcPct val="0"/>
              </a:spcBef>
            </a:pPr>
            <a:r>
              <a:rPr lang="en-US" b="true" sz="3450">
                <a:solidFill>
                  <a:srgbClr val="F4F1D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</a:t>
            </a:r>
            <a:r>
              <a:rPr lang="en-US" b="true" sz="3450" strike="noStrike" u="none">
                <a:solidFill>
                  <a:srgbClr val="F4F1D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he Clarified Signal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038225" y="4142668"/>
            <a:ext cx="7953375" cy="1905000"/>
            <a:chOff x="0" y="0"/>
            <a:chExt cx="10604500" cy="25400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604500" cy="2540000"/>
            </a:xfrm>
            <a:custGeom>
              <a:avLst/>
              <a:gdLst/>
              <a:ahLst/>
              <a:cxnLst/>
              <a:rect r="r" b="b" t="t" l="l"/>
              <a:pathLst>
                <a:path h="2540000" w="10604500">
                  <a:moveTo>
                    <a:pt x="304800" y="0"/>
                  </a:moveTo>
                  <a:lnTo>
                    <a:pt x="10299700" y="0"/>
                  </a:lnTo>
                  <a:cubicBezTo>
                    <a:pt x="10468036" y="0"/>
                    <a:pt x="10604500" y="113720"/>
                    <a:pt x="10604500" y="254000"/>
                  </a:cubicBezTo>
                  <a:lnTo>
                    <a:pt x="10604500" y="2286000"/>
                  </a:lnTo>
                  <a:cubicBezTo>
                    <a:pt x="10604500" y="2426280"/>
                    <a:pt x="10468036" y="2540000"/>
                    <a:pt x="10299700" y="2540000"/>
                  </a:cubicBezTo>
                  <a:lnTo>
                    <a:pt x="304800" y="2540000"/>
                  </a:lnTo>
                  <a:cubicBezTo>
                    <a:pt x="136464" y="2540000"/>
                    <a:pt x="0" y="2426280"/>
                    <a:pt x="0" y="2286000"/>
                  </a:cubicBezTo>
                  <a:lnTo>
                    <a:pt x="0" y="254000"/>
                  </a:lnTo>
                  <a:cubicBezTo>
                    <a:pt x="0" y="113720"/>
                    <a:pt x="136464" y="0"/>
                    <a:pt x="304800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3C6E71"/>
              </a:solidFill>
              <a:prstDash val="solid"/>
              <a:miter/>
            </a:ln>
          </p:spPr>
        </p:sp>
      </p:grpSp>
      <p:sp>
        <p:nvSpPr>
          <p:cNvPr name="TextBox 10" id="10"/>
          <p:cNvSpPr txBox="true"/>
          <p:nvPr/>
        </p:nvSpPr>
        <p:spPr>
          <a:xfrm rot="0">
            <a:off x="1314450" y="4176959"/>
            <a:ext cx="7381875" cy="1870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60"/>
              </a:lnSpc>
              <a:spcBef>
                <a:spcPct val="0"/>
              </a:spcBef>
            </a:pP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Owning your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limi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t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s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wi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t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h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c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on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fide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n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c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e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:</a:t>
            </a:r>
          </a:p>
          <a:p>
            <a:pPr algn="l" marL="367031" indent="-183515" lvl="1">
              <a:lnSpc>
                <a:spcPts val="3060"/>
              </a:lnSpc>
              <a:spcBef>
                <a:spcPct val="0"/>
              </a:spcBef>
              <a:buFont typeface="Arial"/>
              <a:buChar char="•"/>
            </a:pP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“I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kn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o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w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w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h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at I do well.”</a:t>
            </a:r>
          </a:p>
          <a:p>
            <a:pPr algn="l" marL="367031" indent="-183515" lvl="1">
              <a:lnSpc>
                <a:spcPts val="3060"/>
              </a:lnSpc>
              <a:spcBef>
                <a:spcPct val="0"/>
              </a:spcBef>
              <a:buFont typeface="Arial"/>
              <a:buChar char="•"/>
            </a:pP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“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I 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k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n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ow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wh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at 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is b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e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y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o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nd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my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ca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p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a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ci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t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y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.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”</a:t>
            </a:r>
          </a:p>
          <a:p>
            <a:pPr algn="l" marL="367031" indent="-183515" lvl="1">
              <a:lnSpc>
                <a:spcPts val="3060"/>
              </a:lnSpc>
              <a:spcBef>
                <a:spcPct val="0"/>
              </a:spcBef>
              <a:buFont typeface="Arial"/>
              <a:buChar char="•"/>
            </a:pP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“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I 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c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a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n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b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e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ho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n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es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t 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wi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t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h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o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ut s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h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rink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ing 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my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v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al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u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e.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”</a:t>
            </a:r>
          </a:p>
          <a:p>
            <a:pPr algn="l" marL="0" indent="0" lvl="0">
              <a:lnSpc>
                <a:spcPts val="3060"/>
              </a:lnSpc>
              <a:spcBef>
                <a:spcPct val="0"/>
              </a:spcBef>
            </a:pPr>
          </a:p>
        </p:txBody>
      </p:sp>
      <p:grpSp>
        <p:nvGrpSpPr>
          <p:cNvPr name="Group 11" id="11"/>
          <p:cNvGrpSpPr/>
          <p:nvPr/>
        </p:nvGrpSpPr>
        <p:grpSpPr>
          <a:xfrm rot="0">
            <a:off x="9467850" y="3380668"/>
            <a:ext cx="7953375" cy="523875"/>
            <a:chOff x="0" y="0"/>
            <a:chExt cx="10604500" cy="6985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0604500" cy="698500"/>
            </a:xfrm>
            <a:custGeom>
              <a:avLst/>
              <a:gdLst/>
              <a:ahLst/>
              <a:cxnLst/>
              <a:rect r="r" b="b" t="t" l="l"/>
              <a:pathLst>
                <a:path h="698500" w="10604500">
                  <a:moveTo>
                    <a:pt x="69850" y="0"/>
                  </a:moveTo>
                  <a:lnTo>
                    <a:pt x="10534650" y="0"/>
                  </a:lnTo>
                  <a:cubicBezTo>
                    <a:pt x="10573227" y="0"/>
                    <a:pt x="10604500" y="31273"/>
                    <a:pt x="10604500" y="69850"/>
                  </a:cubicBezTo>
                  <a:lnTo>
                    <a:pt x="10604500" y="628650"/>
                  </a:lnTo>
                  <a:cubicBezTo>
                    <a:pt x="10604500" y="667227"/>
                    <a:pt x="10573227" y="698500"/>
                    <a:pt x="10534650" y="698500"/>
                  </a:cubicBezTo>
                  <a:lnTo>
                    <a:pt x="69850" y="698500"/>
                  </a:lnTo>
                  <a:cubicBezTo>
                    <a:pt x="31273" y="698500"/>
                    <a:pt x="0" y="667227"/>
                    <a:pt x="0" y="628650"/>
                  </a:cubicBezTo>
                  <a:lnTo>
                    <a:pt x="0" y="69850"/>
                  </a:lnTo>
                  <a:cubicBezTo>
                    <a:pt x="0" y="31273"/>
                    <a:pt x="31273" y="0"/>
                    <a:pt x="69850" y="0"/>
                  </a:cubicBezTo>
                  <a:close/>
                </a:path>
              </a:pathLst>
            </a:custGeom>
            <a:solidFill>
              <a:srgbClr val="A4C3A2"/>
            </a:solid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9458325" y="3437818"/>
            <a:ext cx="7953375" cy="4591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50"/>
              </a:lnSpc>
              <a:spcBef>
                <a:spcPct val="0"/>
              </a:spcBef>
            </a:pPr>
            <a:r>
              <a:rPr lang="en-US" b="true" sz="3450" strike="noStrike" u="none">
                <a:solidFill>
                  <a:srgbClr val="1B2B4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 </a:t>
            </a:r>
            <a:r>
              <a:rPr lang="en-US" b="true" sz="3450" strike="noStrike" u="none">
                <a:solidFill>
                  <a:srgbClr val="1B2B4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Story We</a:t>
            </a:r>
            <a:r>
              <a:rPr lang="en-US" b="true" sz="3450" strike="noStrike" u="none">
                <a:solidFill>
                  <a:srgbClr val="1B2B4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b="true" sz="3450" strike="noStrike" u="none">
                <a:solidFill>
                  <a:srgbClr val="1B2B4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Choos</a:t>
            </a:r>
            <a:r>
              <a:rPr lang="en-US" b="true" sz="3450" strike="noStrike" u="none">
                <a:solidFill>
                  <a:srgbClr val="1B2B4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9467850" y="4142668"/>
            <a:ext cx="7953375" cy="1905000"/>
            <a:chOff x="0" y="0"/>
            <a:chExt cx="10604500" cy="25400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0604500" cy="2540000"/>
            </a:xfrm>
            <a:custGeom>
              <a:avLst/>
              <a:gdLst/>
              <a:ahLst/>
              <a:cxnLst/>
              <a:rect r="r" b="b" t="t" l="l"/>
              <a:pathLst>
                <a:path h="2540000" w="10604500">
                  <a:moveTo>
                    <a:pt x="304800" y="0"/>
                  </a:moveTo>
                  <a:lnTo>
                    <a:pt x="10299700" y="0"/>
                  </a:lnTo>
                  <a:cubicBezTo>
                    <a:pt x="10468036" y="0"/>
                    <a:pt x="10604500" y="113720"/>
                    <a:pt x="10604500" y="254000"/>
                  </a:cubicBezTo>
                  <a:lnTo>
                    <a:pt x="10604500" y="2286000"/>
                  </a:lnTo>
                  <a:cubicBezTo>
                    <a:pt x="10604500" y="2426280"/>
                    <a:pt x="10468036" y="2540000"/>
                    <a:pt x="10299700" y="2540000"/>
                  </a:cubicBezTo>
                  <a:lnTo>
                    <a:pt x="304800" y="2540000"/>
                  </a:lnTo>
                  <a:cubicBezTo>
                    <a:pt x="136464" y="2540000"/>
                    <a:pt x="0" y="2426280"/>
                    <a:pt x="0" y="2286000"/>
                  </a:cubicBezTo>
                  <a:lnTo>
                    <a:pt x="0" y="254000"/>
                  </a:lnTo>
                  <a:cubicBezTo>
                    <a:pt x="0" y="113720"/>
                    <a:pt x="136464" y="0"/>
                    <a:pt x="304800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A4C3A2"/>
              </a:solidFill>
              <a:prstDash val="solid"/>
              <a:miter/>
            </a:ln>
          </p:spPr>
        </p:sp>
      </p:grpSp>
      <p:sp>
        <p:nvSpPr>
          <p:cNvPr name="TextBox 16" id="16"/>
          <p:cNvSpPr txBox="true"/>
          <p:nvPr/>
        </p:nvSpPr>
        <p:spPr>
          <a:xfrm rot="0">
            <a:off x="9753600" y="4190293"/>
            <a:ext cx="7381875" cy="1870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60"/>
              </a:lnSpc>
              <a:spcBef>
                <a:spcPct val="0"/>
              </a:spcBef>
            </a:pPr>
            <a:r>
              <a:rPr lang="en-US" sz="1700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Redefining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h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one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s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ty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as 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str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e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ngth:</a:t>
            </a:r>
          </a:p>
          <a:p>
            <a:pPr algn="l" marL="367031" indent="-183515" lvl="1">
              <a:lnSpc>
                <a:spcPts val="3060"/>
              </a:lnSpc>
              <a:spcBef>
                <a:spcPct val="0"/>
              </a:spcBef>
              <a:buFont typeface="Arial"/>
              <a:buChar char="•"/>
            </a:pP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“This is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w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ho 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I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a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m.”</a:t>
            </a:r>
          </a:p>
          <a:p>
            <a:pPr algn="l" marL="367031" indent="-183515" lvl="1">
              <a:lnSpc>
                <a:spcPts val="3060"/>
              </a:lnSpc>
              <a:spcBef>
                <a:spcPct val="0"/>
              </a:spcBef>
              <a:buFont typeface="Arial"/>
              <a:buChar char="•"/>
            </a:pP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“This 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i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s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wh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a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t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I c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a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n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offer.”</a:t>
            </a:r>
          </a:p>
          <a:p>
            <a:pPr algn="l" marL="367031" indent="-183515" lvl="1">
              <a:lnSpc>
                <a:spcPts val="3060"/>
              </a:lnSpc>
              <a:spcBef>
                <a:spcPct val="0"/>
              </a:spcBef>
              <a:buFont typeface="Arial"/>
              <a:buChar char="•"/>
            </a:pP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“Th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i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s 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i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s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what I canno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t 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keep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per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f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o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r</a:t>
            </a:r>
            <a:r>
              <a:rPr lang="en-US" sz="1700" strike="noStrike" u="none">
                <a:solidFill>
                  <a:srgbClr val="1B2B44"/>
                </a:solidFill>
                <a:latin typeface="Open Sans 2"/>
                <a:ea typeface="Open Sans 2"/>
                <a:cs typeface="Open Sans 2"/>
                <a:sym typeface="Open Sans 2"/>
              </a:rPr>
              <a:t>ming.”</a:t>
            </a:r>
          </a:p>
          <a:p>
            <a:pPr algn="l" marL="0" indent="0" lvl="0">
              <a:lnSpc>
                <a:spcPts val="3060"/>
              </a:lnSpc>
              <a:spcBef>
                <a:spcPct val="0"/>
              </a:spcBef>
            </a:pPr>
          </a:p>
        </p:txBody>
      </p:sp>
      <p:grpSp>
        <p:nvGrpSpPr>
          <p:cNvPr name="Group 17" id="17"/>
          <p:cNvGrpSpPr/>
          <p:nvPr/>
        </p:nvGrpSpPr>
        <p:grpSpPr>
          <a:xfrm rot="0">
            <a:off x="3343865" y="6679999"/>
            <a:ext cx="11430000" cy="971550"/>
            <a:chOff x="0" y="0"/>
            <a:chExt cx="15240000" cy="12954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5240000" cy="1295400"/>
            </a:xfrm>
            <a:custGeom>
              <a:avLst/>
              <a:gdLst/>
              <a:ahLst/>
              <a:cxnLst/>
              <a:rect r="r" b="b" t="t" l="l"/>
              <a:pathLst>
                <a:path h="1295400" w="15240000">
                  <a:moveTo>
                    <a:pt x="69850" y="0"/>
                  </a:moveTo>
                  <a:lnTo>
                    <a:pt x="15170150" y="0"/>
                  </a:lnTo>
                  <a:cubicBezTo>
                    <a:pt x="15208727" y="0"/>
                    <a:pt x="15240000" y="57997"/>
                    <a:pt x="15240000" y="129540"/>
                  </a:cubicBezTo>
                  <a:lnTo>
                    <a:pt x="15240000" y="1165860"/>
                  </a:lnTo>
                  <a:cubicBezTo>
                    <a:pt x="15240000" y="1237403"/>
                    <a:pt x="15208727" y="1295400"/>
                    <a:pt x="15170150" y="1295400"/>
                  </a:cubicBezTo>
                  <a:lnTo>
                    <a:pt x="69850" y="1295400"/>
                  </a:lnTo>
                  <a:cubicBezTo>
                    <a:pt x="31273" y="1295400"/>
                    <a:pt x="0" y="1237403"/>
                    <a:pt x="0" y="1165860"/>
                  </a:cubicBezTo>
                  <a:lnTo>
                    <a:pt x="0" y="129540"/>
                  </a:lnTo>
                  <a:cubicBezTo>
                    <a:pt x="0" y="57997"/>
                    <a:pt x="31273" y="0"/>
                    <a:pt x="69850" y="0"/>
                  </a:cubicBezTo>
                  <a:close/>
                </a:path>
              </a:pathLst>
            </a:custGeom>
            <a:solidFill>
              <a:srgbClr val="1B2B44"/>
            </a:solidFill>
          </p:spPr>
        </p:sp>
      </p:grpSp>
      <p:sp>
        <p:nvSpPr>
          <p:cNvPr name="TextBox 19" id="19"/>
          <p:cNvSpPr txBox="true"/>
          <p:nvPr/>
        </p:nvSpPr>
        <p:spPr>
          <a:xfrm rot="0">
            <a:off x="3343865" y="6746674"/>
            <a:ext cx="11430000" cy="897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50"/>
              </a:lnSpc>
              <a:spcBef>
                <a:spcPct val="0"/>
              </a:spcBef>
            </a:pPr>
            <a:r>
              <a:rPr lang="en-US" b="true" sz="3450">
                <a:solidFill>
                  <a:srgbClr val="F4F1D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Hon</a:t>
            </a:r>
            <a:r>
              <a:rPr lang="en-US" b="true" sz="3450" strike="noStrike" u="none">
                <a:solidFill>
                  <a:srgbClr val="F4F1D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</a:t>
            </a:r>
            <a:r>
              <a:rPr lang="en-US" b="true" sz="3450" strike="noStrike" u="none">
                <a:solidFill>
                  <a:srgbClr val="F4F1D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sty</a:t>
            </a:r>
            <a:r>
              <a:rPr lang="en-US" b="true" sz="3450" strike="noStrike" u="none">
                <a:solidFill>
                  <a:srgbClr val="F4F1D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b="true" sz="3450" strike="noStrike" u="none">
                <a:solidFill>
                  <a:srgbClr val="F4F1D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abou</a:t>
            </a:r>
            <a:r>
              <a:rPr lang="en-US" b="true" sz="3450" strike="noStrike" u="none">
                <a:solidFill>
                  <a:srgbClr val="F4F1D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 </a:t>
            </a:r>
            <a:r>
              <a:rPr lang="en-US" b="true" sz="3450" strike="noStrike" u="none">
                <a:solidFill>
                  <a:srgbClr val="F4F1D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</a:t>
            </a:r>
            <a:r>
              <a:rPr lang="en-US" b="true" sz="3450" strike="noStrike" u="none">
                <a:solidFill>
                  <a:srgbClr val="F4F1D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imits </a:t>
            </a:r>
            <a:r>
              <a:rPr lang="en-US" b="true" sz="3450" strike="noStrike" u="none">
                <a:solidFill>
                  <a:srgbClr val="F4F1D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is not we</a:t>
            </a:r>
            <a:r>
              <a:rPr lang="en-US" b="true" sz="3450" strike="noStrike" u="none">
                <a:solidFill>
                  <a:srgbClr val="F4F1D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</a:t>
            </a:r>
            <a:r>
              <a:rPr lang="en-US" b="true" sz="3450" strike="noStrike" u="none">
                <a:solidFill>
                  <a:srgbClr val="F4F1D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knes</a:t>
            </a:r>
            <a:r>
              <a:rPr lang="en-US" b="true" sz="3450" strike="noStrike" u="none">
                <a:solidFill>
                  <a:srgbClr val="F4F1D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 </a:t>
            </a:r>
            <a:r>
              <a:rPr lang="en-US" b="true" sz="3450" strike="noStrike" u="none">
                <a:solidFill>
                  <a:srgbClr val="F4F1D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—</a:t>
            </a:r>
            <a:r>
              <a:rPr lang="en-US" b="true" sz="3450" strike="noStrike" u="none">
                <a:solidFill>
                  <a:srgbClr val="F4F1D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</a:p>
          <a:p>
            <a:pPr algn="ctr" marL="0" indent="0" lvl="0">
              <a:lnSpc>
                <a:spcPts val="3450"/>
              </a:lnSpc>
              <a:spcBef>
                <a:spcPct val="0"/>
              </a:spcBef>
            </a:pPr>
            <a:r>
              <a:rPr lang="en-US" b="true" sz="3450" strike="noStrike" u="none">
                <a:solidFill>
                  <a:srgbClr val="F4F1D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it is leadership.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571500" y="8953500"/>
            <a:ext cx="1143000" cy="1143000"/>
            <a:chOff x="0" y="0"/>
            <a:chExt cx="1524000" cy="15240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524000" cy="1524000"/>
            </a:xfrm>
            <a:custGeom>
              <a:avLst/>
              <a:gdLst/>
              <a:ahLst/>
              <a:cxnLst/>
              <a:rect r="r" b="b" t="t" l="l"/>
              <a:pathLst>
                <a:path h="1524000" w="1524000">
                  <a:moveTo>
                    <a:pt x="762000" y="0"/>
                  </a:moveTo>
                  <a:cubicBezTo>
                    <a:pt x="341159" y="0"/>
                    <a:pt x="0" y="341159"/>
                    <a:pt x="0" y="762000"/>
                  </a:cubicBezTo>
                  <a:cubicBezTo>
                    <a:pt x="0" y="1182841"/>
                    <a:pt x="341159" y="1524000"/>
                    <a:pt x="762000" y="1524000"/>
                  </a:cubicBezTo>
                  <a:cubicBezTo>
                    <a:pt x="1182841" y="1524000"/>
                    <a:pt x="1524000" y="1182841"/>
                    <a:pt x="1524000" y="762000"/>
                  </a:cubicBezTo>
                  <a:cubicBezTo>
                    <a:pt x="1524000" y="341159"/>
                    <a:pt x="1182841" y="0"/>
                    <a:pt x="762000" y="0"/>
                  </a:cubicBezTo>
                  <a:close/>
                </a:path>
              </a:pathLst>
            </a:custGeom>
            <a:solidFill>
              <a:srgbClr val="A4C3A2">
                <a:alpha val="19608"/>
              </a:srgbClr>
            </a:solidFill>
          </p:spPr>
        </p:sp>
      </p:grp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>
  <p:cSld>
    <p:bg>
      <p:bgPr>
        <a:solidFill>
          <a:srgbClr val="F4F1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81000" y="381000"/>
            <a:ext cx="17526000" cy="9525000"/>
            <a:chOff x="0" y="0"/>
            <a:chExt cx="23368000" cy="12700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68000" cy="12700000"/>
            </a:xfrm>
            <a:custGeom>
              <a:avLst/>
              <a:gdLst/>
              <a:ahLst/>
              <a:cxnLst/>
              <a:rect r="r" b="b" t="t" l="l"/>
              <a:pathLst>
                <a:path h="12700000" w="23368000">
                  <a:moveTo>
                    <a:pt x="1270000" y="0"/>
                  </a:moveTo>
                  <a:lnTo>
                    <a:pt x="22098000" y="0"/>
                  </a:lnTo>
                  <a:cubicBezTo>
                    <a:pt x="22799402" y="0"/>
                    <a:pt x="23368000" y="568598"/>
                    <a:pt x="23368000" y="1270000"/>
                  </a:cubicBezTo>
                  <a:lnTo>
                    <a:pt x="23368000" y="11430000"/>
                  </a:lnTo>
                  <a:cubicBezTo>
                    <a:pt x="23368000" y="12131401"/>
                    <a:pt x="22799402" y="12700000"/>
                    <a:pt x="22098000" y="12700000"/>
                  </a:cubicBezTo>
                  <a:lnTo>
                    <a:pt x="1270000" y="12700000"/>
                  </a:lnTo>
                  <a:cubicBezTo>
                    <a:pt x="568598" y="12700000"/>
                    <a:pt x="0" y="12131401"/>
                    <a:pt x="0" y="11430000"/>
                  </a:cubicBezTo>
                  <a:lnTo>
                    <a:pt x="0" y="1270000"/>
                  </a:lnTo>
                  <a:cubicBezTo>
                    <a:pt x="0" y="568598"/>
                    <a:pt x="568598" y="0"/>
                    <a:pt x="1270000" y="0"/>
                  </a:cubicBez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33565A"/>
              </a:solidFill>
              <a:prstDash val="solid"/>
              <a:miter/>
            </a:ln>
          </p:spPr>
        </p:sp>
      </p:grpSp>
      <p:sp>
        <p:nvSpPr>
          <p:cNvPr name="TextBox 4" id="4"/>
          <p:cNvSpPr txBox="true"/>
          <p:nvPr/>
        </p:nvSpPr>
        <p:spPr>
          <a:xfrm rot="0">
            <a:off x="12287250" y="5867400"/>
            <a:ext cx="4000500" cy="567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99"/>
              </a:lnSpc>
              <a:spcBef>
                <a:spcPct val="0"/>
              </a:spcBef>
            </a:pPr>
            <a:r>
              <a:rPr lang="en-US" sz="1599" strike="noStrike" u="none">
                <a:solidFill>
                  <a:srgbClr val="555555"/>
                </a:solidFill>
                <a:latin typeface="Open Sans 2"/>
                <a:ea typeface="Open Sans 2"/>
                <a:cs typeface="Open Sans 2"/>
                <a:sym typeface="Open Sans 2"/>
              </a:rPr>
              <a:t>Where you end and others begin.</a:t>
            </a:r>
          </a:p>
          <a:p>
            <a:pPr algn="ctr" marL="0" indent="0" lvl="0">
              <a:lnSpc>
                <a:spcPts val="2399"/>
              </a:lnSpc>
              <a:spcBef>
                <a:spcPct val="0"/>
              </a:spcBef>
            </a:pPr>
            <a:r>
              <a:rPr lang="en-US" sz="1599" strike="noStrike" u="none">
                <a:solidFill>
                  <a:srgbClr val="555555"/>
                </a:solidFill>
                <a:latin typeface="Open Sans 2"/>
                <a:ea typeface="Open Sans 2"/>
                <a:cs typeface="Open Sans 2"/>
                <a:sym typeface="Open Sans 2"/>
              </a:rPr>
              <a:t>Clarity without guilt.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143750" y="5867400"/>
            <a:ext cx="4000500" cy="567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99"/>
              </a:lnSpc>
              <a:spcBef>
                <a:spcPct val="0"/>
              </a:spcBef>
            </a:pPr>
            <a:r>
              <a:rPr lang="en-US" sz="1599" strike="noStrike" u="none">
                <a:solidFill>
                  <a:srgbClr val="555555"/>
                </a:solidFill>
                <a:latin typeface="Open Sans 2"/>
                <a:ea typeface="Open Sans 2"/>
                <a:cs typeface="Open Sans 2"/>
                <a:sym typeface="Open Sans 2"/>
              </a:rPr>
              <a:t>Thinking about your thinking.</a:t>
            </a:r>
          </a:p>
          <a:p>
            <a:pPr algn="ctr" marL="0" indent="0" lvl="0">
              <a:lnSpc>
                <a:spcPts val="2399"/>
              </a:lnSpc>
              <a:spcBef>
                <a:spcPct val="0"/>
              </a:spcBef>
            </a:pPr>
            <a:r>
              <a:rPr lang="en-US" sz="1599" strike="noStrike" u="none">
                <a:solidFill>
                  <a:srgbClr val="555555"/>
                </a:solidFill>
                <a:latin typeface="Open Sans 2"/>
                <a:ea typeface="Open Sans 2"/>
                <a:cs typeface="Open Sans 2"/>
                <a:sym typeface="Open Sans 2"/>
              </a:rPr>
              <a:t>Noticing before reacting.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2001500" y="3238500"/>
            <a:ext cx="4572000" cy="4572000"/>
            <a:chOff x="0" y="0"/>
            <a:chExt cx="6096000" cy="6096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096000" cy="6096000"/>
            </a:xfrm>
            <a:custGeom>
              <a:avLst/>
              <a:gdLst/>
              <a:ahLst/>
              <a:cxnLst/>
              <a:rect r="r" b="b" t="t" l="l"/>
              <a:pathLst>
                <a:path h="6096000" w="6096000">
                  <a:moveTo>
                    <a:pt x="609600" y="0"/>
                  </a:moveTo>
                  <a:lnTo>
                    <a:pt x="5486400" y="0"/>
                  </a:lnTo>
                  <a:cubicBezTo>
                    <a:pt x="5823073" y="0"/>
                    <a:pt x="6096000" y="272927"/>
                    <a:pt x="6096000" y="609600"/>
                  </a:cubicBezTo>
                  <a:lnTo>
                    <a:pt x="6096000" y="5486400"/>
                  </a:lnTo>
                  <a:cubicBezTo>
                    <a:pt x="6096000" y="5823073"/>
                    <a:pt x="5823073" y="6096000"/>
                    <a:pt x="5486400" y="6096000"/>
                  </a:cubicBezTo>
                  <a:lnTo>
                    <a:pt x="609600" y="6096000"/>
                  </a:lnTo>
                  <a:cubicBezTo>
                    <a:pt x="272927" y="6096000"/>
                    <a:pt x="0" y="5823073"/>
                    <a:pt x="0" y="5486400"/>
                  </a:cubicBezTo>
                  <a:lnTo>
                    <a:pt x="0" y="609600"/>
                  </a:lnTo>
                  <a:cubicBezTo>
                    <a:pt x="0" y="272927"/>
                    <a:pt x="272927" y="0"/>
                    <a:pt x="609600" y="0"/>
                  </a:cubicBezTo>
                  <a:close/>
                </a:path>
              </a:pathLst>
            </a:custGeom>
            <a:solidFill>
              <a:srgbClr val="EAE8E0">
                <a:alpha val="60000"/>
              </a:srgbClr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6858000" y="3238500"/>
            <a:ext cx="4572000" cy="4572000"/>
            <a:chOff x="0" y="0"/>
            <a:chExt cx="6096000" cy="60960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096000" cy="6096000"/>
            </a:xfrm>
            <a:custGeom>
              <a:avLst/>
              <a:gdLst/>
              <a:ahLst/>
              <a:cxnLst/>
              <a:rect r="r" b="b" t="t" l="l"/>
              <a:pathLst>
                <a:path h="6096000" w="6096000">
                  <a:moveTo>
                    <a:pt x="609600" y="0"/>
                  </a:moveTo>
                  <a:lnTo>
                    <a:pt x="5486400" y="0"/>
                  </a:lnTo>
                  <a:cubicBezTo>
                    <a:pt x="5823073" y="0"/>
                    <a:pt x="6096000" y="272927"/>
                    <a:pt x="6096000" y="609600"/>
                  </a:cubicBezTo>
                  <a:lnTo>
                    <a:pt x="6096000" y="5486400"/>
                  </a:lnTo>
                  <a:cubicBezTo>
                    <a:pt x="6096000" y="5823073"/>
                    <a:pt x="5823073" y="6096000"/>
                    <a:pt x="5486400" y="6096000"/>
                  </a:cubicBezTo>
                  <a:lnTo>
                    <a:pt x="609600" y="6096000"/>
                  </a:lnTo>
                  <a:cubicBezTo>
                    <a:pt x="272927" y="6096000"/>
                    <a:pt x="0" y="5823073"/>
                    <a:pt x="0" y="5486400"/>
                  </a:cubicBezTo>
                  <a:lnTo>
                    <a:pt x="0" y="609600"/>
                  </a:lnTo>
                  <a:cubicBezTo>
                    <a:pt x="0" y="272927"/>
                    <a:pt x="272927" y="0"/>
                    <a:pt x="609600" y="0"/>
                  </a:cubicBezTo>
                  <a:close/>
                </a:path>
              </a:pathLst>
            </a:custGeom>
            <a:solidFill>
              <a:srgbClr val="EAE8E0">
                <a:alpha val="60000"/>
              </a:srgbClr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762125" y="3326130"/>
            <a:ext cx="4572000" cy="4572000"/>
            <a:chOff x="0" y="0"/>
            <a:chExt cx="6096000" cy="60960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096000" cy="6096000"/>
            </a:xfrm>
            <a:custGeom>
              <a:avLst/>
              <a:gdLst/>
              <a:ahLst/>
              <a:cxnLst/>
              <a:rect r="r" b="b" t="t" l="l"/>
              <a:pathLst>
                <a:path h="6096000" w="6096000">
                  <a:moveTo>
                    <a:pt x="609600" y="0"/>
                  </a:moveTo>
                  <a:lnTo>
                    <a:pt x="5486400" y="0"/>
                  </a:lnTo>
                  <a:cubicBezTo>
                    <a:pt x="5823073" y="0"/>
                    <a:pt x="6096000" y="272927"/>
                    <a:pt x="6096000" y="609600"/>
                  </a:cubicBezTo>
                  <a:lnTo>
                    <a:pt x="6096000" y="5486400"/>
                  </a:lnTo>
                  <a:cubicBezTo>
                    <a:pt x="6096000" y="5823073"/>
                    <a:pt x="5823073" y="6096000"/>
                    <a:pt x="5486400" y="6096000"/>
                  </a:cubicBezTo>
                  <a:lnTo>
                    <a:pt x="609600" y="6096000"/>
                  </a:lnTo>
                  <a:cubicBezTo>
                    <a:pt x="272927" y="6096000"/>
                    <a:pt x="0" y="5823073"/>
                    <a:pt x="0" y="5486400"/>
                  </a:cubicBezTo>
                  <a:lnTo>
                    <a:pt x="0" y="609600"/>
                  </a:lnTo>
                  <a:cubicBezTo>
                    <a:pt x="0" y="272927"/>
                    <a:pt x="272927" y="0"/>
                    <a:pt x="609600" y="0"/>
                  </a:cubicBezTo>
                  <a:close/>
                </a:path>
              </a:pathLst>
            </a:custGeom>
            <a:solidFill>
              <a:srgbClr val="EAE8E0">
                <a:alpha val="60000"/>
              </a:srgbClr>
            </a:solidFill>
          </p:spPr>
        </p:sp>
      </p:grpSp>
      <p:sp>
        <p:nvSpPr>
          <p:cNvPr name="AutoShape 12" id="12"/>
          <p:cNvSpPr/>
          <p:nvPr/>
        </p:nvSpPr>
        <p:spPr>
          <a:xfrm>
            <a:off x="6286500" y="2190750"/>
            <a:ext cx="5715000" cy="0"/>
          </a:xfrm>
          <a:prstGeom prst="line">
            <a:avLst/>
          </a:prstGeom>
          <a:ln cap="rnd" w="9525">
            <a:solidFill>
              <a:srgbClr val="3C6E71">
                <a:alpha val="40000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3" id="13"/>
          <p:cNvSpPr txBox="true"/>
          <p:nvPr/>
        </p:nvSpPr>
        <p:spPr>
          <a:xfrm rot="0">
            <a:off x="2476500" y="657225"/>
            <a:ext cx="13335000" cy="8641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547"/>
              </a:lnSpc>
              <a:spcBef>
                <a:spcPct val="0"/>
              </a:spcBef>
            </a:pPr>
            <a:r>
              <a:rPr lang="en-US" b="true" sz="5043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Uniting Everything Together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476500" y="1619250"/>
            <a:ext cx="13335000" cy="390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120"/>
              </a:lnSpc>
              <a:spcBef>
                <a:spcPct val="0"/>
              </a:spcBef>
            </a:pPr>
            <a:r>
              <a:rPr lang="en-US" sz="2600" strike="noStrike" u="none">
                <a:solidFill>
                  <a:srgbClr val="3C6E71"/>
                </a:solidFill>
                <a:latin typeface="Montserrat"/>
                <a:ea typeface="Montserrat"/>
                <a:cs typeface="Montserrat"/>
                <a:sym typeface="Montserrat"/>
              </a:rPr>
              <a:t>Lens  →  Story  →  Response  →  Boundary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1714500" y="2571750"/>
            <a:ext cx="4572000" cy="419100"/>
            <a:chOff x="0" y="0"/>
            <a:chExt cx="6096000" cy="558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096000" cy="558800"/>
            </a:xfrm>
            <a:custGeom>
              <a:avLst/>
              <a:gdLst/>
              <a:ahLst/>
              <a:cxnLst/>
              <a:rect r="r" b="b" t="t" l="l"/>
              <a:pathLst>
                <a:path h="558800" w="6096000">
                  <a:moveTo>
                    <a:pt x="5816600" y="0"/>
                  </a:moveTo>
                  <a:cubicBezTo>
                    <a:pt x="5970908" y="0"/>
                    <a:pt x="6096000" y="125092"/>
                    <a:pt x="6096000" y="279400"/>
                  </a:cubicBezTo>
                  <a:cubicBezTo>
                    <a:pt x="6096000" y="433708"/>
                    <a:pt x="5970908" y="558800"/>
                    <a:pt x="5816600" y="558800"/>
                  </a:cubicBezTo>
                  <a:lnTo>
                    <a:pt x="279400" y="558800"/>
                  </a:lnTo>
                  <a:cubicBezTo>
                    <a:pt x="125092" y="558800"/>
                    <a:pt x="0" y="433708"/>
                    <a:pt x="0" y="279400"/>
                  </a:cubicBezTo>
                  <a:cubicBezTo>
                    <a:pt x="0" y="125092"/>
                    <a:pt x="125092" y="0"/>
                    <a:pt x="279400" y="0"/>
                  </a:cubicBezTo>
                  <a:close/>
                </a:path>
              </a:pathLst>
            </a:custGeom>
            <a:solidFill>
              <a:srgbClr val="8B3A3A"/>
            </a:solid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1714500" y="2619375"/>
            <a:ext cx="4572000" cy="3657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72"/>
              </a:lnSpc>
              <a:spcBef>
                <a:spcPct val="0"/>
              </a:spcBef>
            </a:pPr>
            <a:r>
              <a:rPr lang="en-US" b="true" sz="2772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MENTAL MODELS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6858000" y="2571750"/>
            <a:ext cx="4572000" cy="419100"/>
            <a:chOff x="0" y="0"/>
            <a:chExt cx="6096000" cy="558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6096000" cy="558800"/>
            </a:xfrm>
            <a:custGeom>
              <a:avLst/>
              <a:gdLst/>
              <a:ahLst/>
              <a:cxnLst/>
              <a:rect r="r" b="b" t="t" l="l"/>
              <a:pathLst>
                <a:path h="558800" w="6096000">
                  <a:moveTo>
                    <a:pt x="5816600" y="0"/>
                  </a:moveTo>
                  <a:cubicBezTo>
                    <a:pt x="5970908" y="0"/>
                    <a:pt x="6096000" y="125092"/>
                    <a:pt x="6096000" y="279400"/>
                  </a:cubicBezTo>
                  <a:cubicBezTo>
                    <a:pt x="6096000" y="433708"/>
                    <a:pt x="5970908" y="558800"/>
                    <a:pt x="5816600" y="558800"/>
                  </a:cubicBezTo>
                  <a:lnTo>
                    <a:pt x="279400" y="558800"/>
                  </a:lnTo>
                  <a:cubicBezTo>
                    <a:pt x="125092" y="558800"/>
                    <a:pt x="0" y="433708"/>
                    <a:pt x="0" y="279400"/>
                  </a:cubicBezTo>
                  <a:cubicBezTo>
                    <a:pt x="0" y="125092"/>
                    <a:pt x="125092" y="0"/>
                    <a:pt x="279400" y="0"/>
                  </a:cubicBezTo>
                  <a:close/>
                </a:path>
              </a:pathLst>
            </a:custGeom>
            <a:solidFill>
              <a:srgbClr val="3C6E71"/>
            </a:solid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6858000" y="2619375"/>
            <a:ext cx="4572000" cy="3657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72"/>
              </a:lnSpc>
              <a:spcBef>
                <a:spcPct val="0"/>
              </a:spcBef>
            </a:pPr>
            <a:r>
              <a:rPr lang="en-US" b="true" sz="2772" strike="noStrike" u="non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 AWARENESS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12001500" y="2571750"/>
            <a:ext cx="4572000" cy="419100"/>
            <a:chOff x="0" y="0"/>
            <a:chExt cx="6096000" cy="5588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6096000" cy="558800"/>
            </a:xfrm>
            <a:custGeom>
              <a:avLst/>
              <a:gdLst/>
              <a:ahLst/>
              <a:cxnLst/>
              <a:rect r="r" b="b" t="t" l="l"/>
              <a:pathLst>
                <a:path h="558800" w="6096000">
                  <a:moveTo>
                    <a:pt x="5816600" y="0"/>
                  </a:moveTo>
                  <a:cubicBezTo>
                    <a:pt x="5970908" y="0"/>
                    <a:pt x="6096000" y="125092"/>
                    <a:pt x="6096000" y="279400"/>
                  </a:cubicBezTo>
                  <a:cubicBezTo>
                    <a:pt x="6096000" y="433708"/>
                    <a:pt x="5970908" y="558800"/>
                    <a:pt x="5816600" y="558800"/>
                  </a:cubicBezTo>
                  <a:lnTo>
                    <a:pt x="279400" y="558800"/>
                  </a:lnTo>
                  <a:cubicBezTo>
                    <a:pt x="125092" y="558800"/>
                    <a:pt x="0" y="433708"/>
                    <a:pt x="0" y="279400"/>
                  </a:cubicBezTo>
                  <a:cubicBezTo>
                    <a:pt x="0" y="125092"/>
                    <a:pt x="125092" y="0"/>
                    <a:pt x="279400" y="0"/>
                  </a:cubicBezTo>
                  <a:close/>
                </a:path>
              </a:pathLst>
            </a:custGeom>
            <a:solidFill>
              <a:srgbClr val="2D5016"/>
            </a:solidFill>
          </p:spPr>
        </p:sp>
      </p:grpSp>
      <p:sp>
        <p:nvSpPr>
          <p:cNvPr name="TextBox 23" id="23"/>
          <p:cNvSpPr txBox="true"/>
          <p:nvPr/>
        </p:nvSpPr>
        <p:spPr>
          <a:xfrm rot="0">
            <a:off x="12001500" y="2619375"/>
            <a:ext cx="4572000" cy="3657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72"/>
              </a:lnSpc>
              <a:spcBef>
                <a:spcPct val="0"/>
              </a:spcBef>
            </a:pPr>
            <a:r>
              <a:rPr lang="en-US" b="true" sz="2772" strike="noStrike" u="non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 CHOICE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714500" y="4238942"/>
            <a:ext cx="4572000" cy="318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400" strike="noStrike" u="none">
                <a:solidFill>
                  <a:srgbClr val="8B3A3A"/>
                </a:solidFill>
                <a:latin typeface="Montserrat"/>
                <a:ea typeface="Montserrat"/>
                <a:cs typeface="Montserrat"/>
                <a:sym typeface="Montserrat"/>
              </a:rPr>
              <a:t>LENS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714500" y="4778375"/>
            <a:ext cx="4572000" cy="269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000"/>
              </a:lnSpc>
              <a:spcBef>
                <a:spcPct val="0"/>
              </a:spcBef>
            </a:pPr>
            <a:r>
              <a:rPr lang="en-US" sz="2000" strike="noStrike" u="none">
                <a:solidFill>
                  <a:srgbClr val="999999"/>
                </a:solidFill>
                <a:latin typeface="Open Sans 2"/>
                <a:ea typeface="Open Sans 2"/>
                <a:cs typeface="Open Sans 2"/>
                <a:sym typeface="Open Sans 2"/>
              </a:rPr>
              <a:t>↓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714500" y="5476875"/>
            <a:ext cx="4572000" cy="318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400">
                <a:solidFill>
                  <a:srgbClr val="8B3A3A"/>
                </a:solidFill>
                <a:latin typeface="Montserrat"/>
                <a:ea typeface="Montserrat"/>
                <a:cs typeface="Montserrat"/>
                <a:sym typeface="Montserrat"/>
              </a:rPr>
              <a:t>SIGNAL  </a:t>
            </a:r>
            <a:r>
              <a:rPr lang="en-US" sz="2400" strike="noStrike" u="none">
                <a:solidFill>
                  <a:srgbClr val="8B3A3A"/>
                </a:solidFill>
                <a:latin typeface="Montserrat"/>
                <a:ea typeface="Montserrat"/>
                <a:cs typeface="Montserrat"/>
                <a:sym typeface="Montserrat"/>
              </a:rPr>
              <a:t>STORY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6858000" y="4229100"/>
            <a:ext cx="4572000" cy="356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99"/>
              </a:lnSpc>
              <a:spcBef>
                <a:spcPct val="0"/>
              </a:spcBef>
            </a:pPr>
            <a:r>
              <a:rPr lang="en-US" b="true" sz="2799" strike="noStrike" u="none">
                <a:solidFill>
                  <a:srgbClr val="3C6E7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METACOGNITION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7048500" y="5000625"/>
            <a:ext cx="4191000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strike="noStrike" u="none">
                <a:solidFill>
                  <a:srgbClr val="3C6E71"/>
                </a:solidFill>
                <a:latin typeface="Open Sans 2"/>
                <a:ea typeface="Open Sans 2"/>
                <a:cs typeface="Open Sans 2"/>
                <a:sym typeface="Open Sans 2"/>
              </a:rPr>
              <a:t>creates the pause</a:t>
            </a:r>
          </a:p>
        </p:txBody>
      </p:sp>
      <p:grpSp>
        <p:nvGrpSpPr>
          <p:cNvPr name="Group 29" id="29"/>
          <p:cNvGrpSpPr/>
          <p:nvPr/>
        </p:nvGrpSpPr>
        <p:grpSpPr>
          <a:xfrm rot="0">
            <a:off x="14287500" y="8372475"/>
            <a:ext cx="571500" cy="571500"/>
            <a:chOff x="0" y="0"/>
            <a:chExt cx="762000" cy="7620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762000" cy="762000"/>
            </a:xfrm>
            <a:custGeom>
              <a:avLst/>
              <a:gdLst/>
              <a:ahLst/>
              <a:cxnLst/>
              <a:rect r="r" b="b" t="t" l="l"/>
              <a:pathLst>
                <a:path h="762000" w="762000">
                  <a:moveTo>
                    <a:pt x="381000" y="0"/>
                  </a:moveTo>
                  <a:cubicBezTo>
                    <a:pt x="170580" y="0"/>
                    <a:pt x="0" y="170580"/>
                    <a:pt x="0" y="381000"/>
                  </a:cubicBezTo>
                  <a:cubicBezTo>
                    <a:pt x="0" y="591420"/>
                    <a:pt x="170580" y="762000"/>
                    <a:pt x="381000" y="762000"/>
                  </a:cubicBezTo>
                  <a:cubicBezTo>
                    <a:pt x="591420" y="762000"/>
                    <a:pt x="762000" y="591420"/>
                    <a:pt x="762000" y="381000"/>
                  </a:cubicBezTo>
                  <a:cubicBezTo>
                    <a:pt x="762000" y="170580"/>
                    <a:pt x="591420" y="0"/>
                    <a:pt x="381000" y="0"/>
                  </a:cubicBezTo>
                  <a:close/>
                </a:path>
              </a:pathLst>
            </a:custGeom>
            <a:solidFill>
              <a:srgbClr val="3C6E71">
                <a:alpha val="14902"/>
              </a:srgbClr>
            </a:solidFill>
          </p:spPr>
        </p:sp>
      </p:grpSp>
      <p:sp>
        <p:nvSpPr>
          <p:cNvPr name="TextBox 31" id="31"/>
          <p:cNvSpPr txBox="true"/>
          <p:nvPr/>
        </p:nvSpPr>
        <p:spPr>
          <a:xfrm rot="0">
            <a:off x="12001500" y="4229100"/>
            <a:ext cx="4572000" cy="356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99"/>
              </a:lnSpc>
              <a:spcBef>
                <a:spcPct val="0"/>
              </a:spcBef>
            </a:pPr>
            <a:r>
              <a:rPr lang="en-US" b="true" sz="2799" strike="noStrike" u="none">
                <a:solidFill>
                  <a:srgbClr val="2D501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BOUNDARIES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2192000" y="5000625"/>
            <a:ext cx="4191000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strike="noStrike" u="none">
                <a:solidFill>
                  <a:srgbClr val="2D5016"/>
                </a:solidFill>
                <a:latin typeface="Open Sans 2"/>
                <a:ea typeface="Open Sans 2"/>
                <a:cs typeface="Open Sans 2"/>
                <a:sym typeface="Open Sans 2"/>
              </a:rPr>
              <a:t>become the aligned action</a:t>
            </a:r>
          </a:p>
        </p:txBody>
      </p:sp>
      <p:grpSp>
        <p:nvGrpSpPr>
          <p:cNvPr name="Group 33" id="33"/>
          <p:cNvGrpSpPr/>
          <p:nvPr/>
        </p:nvGrpSpPr>
        <p:grpSpPr>
          <a:xfrm rot="0">
            <a:off x="2476500" y="8448675"/>
            <a:ext cx="571500" cy="571500"/>
            <a:chOff x="0" y="0"/>
            <a:chExt cx="762000" cy="76200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762000" cy="762000"/>
            </a:xfrm>
            <a:custGeom>
              <a:avLst/>
              <a:gdLst/>
              <a:ahLst/>
              <a:cxnLst/>
              <a:rect r="r" b="b" t="t" l="l"/>
              <a:pathLst>
                <a:path h="762000" w="762000">
                  <a:moveTo>
                    <a:pt x="381000" y="0"/>
                  </a:moveTo>
                  <a:cubicBezTo>
                    <a:pt x="170580" y="0"/>
                    <a:pt x="0" y="170580"/>
                    <a:pt x="0" y="381000"/>
                  </a:cubicBezTo>
                  <a:cubicBezTo>
                    <a:pt x="0" y="591420"/>
                    <a:pt x="170580" y="762000"/>
                    <a:pt x="381000" y="762000"/>
                  </a:cubicBezTo>
                  <a:cubicBezTo>
                    <a:pt x="591420" y="762000"/>
                    <a:pt x="762000" y="591420"/>
                    <a:pt x="762000" y="381000"/>
                  </a:cubicBezTo>
                  <a:cubicBezTo>
                    <a:pt x="762000" y="170580"/>
                    <a:pt x="591420" y="0"/>
                    <a:pt x="381000" y="0"/>
                  </a:cubicBezTo>
                  <a:close/>
                </a:path>
              </a:pathLst>
            </a:custGeom>
            <a:solidFill>
              <a:srgbClr val="2D5016">
                <a:alpha val="14902"/>
              </a:srgbClr>
            </a:solidFill>
          </p:spPr>
        </p:sp>
      </p:grpSp>
      <p:sp>
        <p:nvSpPr>
          <p:cNvPr name="AutoShape 35" id="35"/>
          <p:cNvSpPr/>
          <p:nvPr/>
        </p:nvSpPr>
        <p:spPr>
          <a:xfrm>
            <a:off x="6334125" y="2781300"/>
            <a:ext cx="476250" cy="0"/>
          </a:xfrm>
          <a:prstGeom prst="line">
            <a:avLst/>
          </a:prstGeom>
          <a:ln cap="rnd" w="19050">
            <a:solidFill>
              <a:srgbClr val="888888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36" id="36"/>
          <p:cNvSpPr/>
          <p:nvPr/>
        </p:nvSpPr>
        <p:spPr>
          <a:xfrm>
            <a:off x="11477625" y="2781300"/>
            <a:ext cx="476250" cy="0"/>
          </a:xfrm>
          <a:prstGeom prst="line">
            <a:avLst/>
          </a:prstGeom>
          <a:ln cap="rnd" w="19050">
            <a:solidFill>
              <a:srgbClr val="888888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TextBox 37" id="37"/>
          <p:cNvSpPr txBox="true"/>
          <p:nvPr/>
        </p:nvSpPr>
        <p:spPr>
          <a:xfrm rot="0">
            <a:off x="5334000" y="8215312"/>
            <a:ext cx="7620000" cy="390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99"/>
              </a:lnSpc>
              <a:spcBef>
                <a:spcPct val="0"/>
              </a:spcBef>
            </a:pPr>
            <a:r>
              <a:rPr lang="en-US" b="true" sz="2499" strike="noStrike" u="none">
                <a:solidFill>
                  <a:srgbClr val="3C6E71"/>
                </a:solidFill>
                <a:latin typeface="Poppins Bold"/>
                <a:ea typeface="Poppins Bold"/>
                <a:cs typeface="Poppins Bold"/>
                <a:sym typeface="Poppins Bold"/>
              </a:rPr>
              <a:t>Stronger people build stronger cultures.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81000" y="381000"/>
            <a:ext cx="17526000" cy="9525000"/>
            <a:chOff x="0" y="0"/>
            <a:chExt cx="23368000" cy="12700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68000" cy="12700000"/>
            </a:xfrm>
            <a:custGeom>
              <a:avLst/>
              <a:gdLst/>
              <a:ahLst/>
              <a:cxnLst/>
              <a:rect r="r" b="b" t="t" l="l"/>
              <a:pathLst>
                <a:path h="12700000" w="23368000">
                  <a:moveTo>
                    <a:pt x="1270000" y="0"/>
                  </a:moveTo>
                  <a:lnTo>
                    <a:pt x="22098000" y="0"/>
                  </a:lnTo>
                  <a:cubicBezTo>
                    <a:pt x="22799402" y="0"/>
                    <a:pt x="23368000" y="568598"/>
                    <a:pt x="23368000" y="1270000"/>
                  </a:cubicBezTo>
                  <a:lnTo>
                    <a:pt x="23368000" y="11430000"/>
                  </a:lnTo>
                  <a:cubicBezTo>
                    <a:pt x="23368000" y="12131401"/>
                    <a:pt x="22799402" y="12700000"/>
                    <a:pt x="22098000" y="12700000"/>
                  </a:cubicBezTo>
                  <a:lnTo>
                    <a:pt x="1270000" y="12700000"/>
                  </a:lnTo>
                  <a:cubicBezTo>
                    <a:pt x="568598" y="12700000"/>
                    <a:pt x="0" y="12131401"/>
                    <a:pt x="0" y="11430000"/>
                  </a:cubicBezTo>
                  <a:lnTo>
                    <a:pt x="0" y="1270000"/>
                  </a:lnTo>
                  <a:cubicBezTo>
                    <a:pt x="0" y="568598"/>
                    <a:pt x="568598" y="0"/>
                    <a:pt x="1270000" y="0"/>
                  </a:cubicBez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33565A"/>
              </a:solidFill>
              <a:prstDash val="solid"/>
              <a:miter/>
            </a:ln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2819422" y="1333777"/>
            <a:ext cx="5378389" cy="7607339"/>
          </a:xfrm>
          <a:custGeom>
            <a:avLst/>
            <a:gdLst/>
            <a:ahLst/>
            <a:cxnLst/>
            <a:rect r="r" b="b" t="t" l="l"/>
            <a:pathLst>
              <a:path h="7607339" w="5378389">
                <a:moveTo>
                  <a:pt x="0" y="0"/>
                </a:moveTo>
                <a:lnTo>
                  <a:pt x="5378389" y="0"/>
                </a:lnTo>
                <a:lnTo>
                  <a:pt x="5378389" y="7607339"/>
                </a:lnTo>
                <a:lnTo>
                  <a:pt x="0" y="76073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917307" y="1433101"/>
            <a:ext cx="5378389" cy="7607339"/>
          </a:xfrm>
          <a:custGeom>
            <a:avLst/>
            <a:gdLst/>
            <a:ahLst/>
            <a:cxnLst/>
            <a:rect r="r" b="b" t="t" l="l"/>
            <a:pathLst>
              <a:path h="7607339" w="5378389">
                <a:moveTo>
                  <a:pt x="0" y="0"/>
                </a:moveTo>
                <a:lnTo>
                  <a:pt x="5378389" y="0"/>
                </a:lnTo>
                <a:lnTo>
                  <a:pt x="5378389" y="7607339"/>
                </a:lnTo>
                <a:lnTo>
                  <a:pt x="0" y="76073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7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81000" y="381000"/>
            <a:ext cx="17526000" cy="9525000"/>
            <a:chOff x="0" y="0"/>
            <a:chExt cx="23368000" cy="12700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68000" cy="12700000"/>
            </a:xfrm>
            <a:custGeom>
              <a:avLst/>
              <a:gdLst/>
              <a:ahLst/>
              <a:cxnLst/>
              <a:rect r="r" b="b" t="t" l="l"/>
              <a:pathLst>
                <a:path h="12700000" w="23368000">
                  <a:moveTo>
                    <a:pt x="1270000" y="0"/>
                  </a:moveTo>
                  <a:lnTo>
                    <a:pt x="22098000" y="0"/>
                  </a:lnTo>
                  <a:cubicBezTo>
                    <a:pt x="22799402" y="0"/>
                    <a:pt x="23368000" y="568598"/>
                    <a:pt x="23368000" y="1270000"/>
                  </a:cubicBezTo>
                  <a:lnTo>
                    <a:pt x="23368000" y="11430000"/>
                  </a:lnTo>
                  <a:cubicBezTo>
                    <a:pt x="23368000" y="12131401"/>
                    <a:pt x="22799402" y="12700000"/>
                    <a:pt x="22098000" y="12700000"/>
                  </a:cubicBezTo>
                  <a:lnTo>
                    <a:pt x="1270000" y="12700000"/>
                  </a:lnTo>
                  <a:cubicBezTo>
                    <a:pt x="568598" y="12700000"/>
                    <a:pt x="0" y="12131401"/>
                    <a:pt x="0" y="11430000"/>
                  </a:cubicBezTo>
                  <a:lnTo>
                    <a:pt x="0" y="1270000"/>
                  </a:lnTo>
                  <a:cubicBezTo>
                    <a:pt x="0" y="568598"/>
                    <a:pt x="568598" y="0"/>
                    <a:pt x="1270000" y="0"/>
                  </a:cubicBez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33565A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1714500" y="2381250"/>
            <a:ext cx="7143750" cy="6858000"/>
            <a:chOff x="0" y="0"/>
            <a:chExt cx="9525000" cy="9144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9525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9525000">
                  <a:moveTo>
                    <a:pt x="914400" y="0"/>
                  </a:moveTo>
                  <a:lnTo>
                    <a:pt x="8610600" y="0"/>
                  </a:lnTo>
                  <a:cubicBezTo>
                    <a:pt x="9115609" y="0"/>
                    <a:pt x="9525000" y="409391"/>
                    <a:pt x="9525000" y="914400"/>
                  </a:cubicBezTo>
                  <a:lnTo>
                    <a:pt x="9525000" y="8229600"/>
                  </a:lnTo>
                  <a:cubicBezTo>
                    <a:pt x="9525000" y="8734609"/>
                    <a:pt x="9115609" y="9144000"/>
                    <a:pt x="8610600" y="9144000"/>
                  </a:cubicBezTo>
                  <a:lnTo>
                    <a:pt x="914400" y="9144000"/>
                  </a:lnTo>
                  <a:cubicBezTo>
                    <a:pt x="409391" y="9144000"/>
                    <a:pt x="0" y="8734609"/>
                    <a:pt x="0" y="8229600"/>
                  </a:cubicBezTo>
                  <a:lnTo>
                    <a:pt x="0" y="914400"/>
                  </a:lnTo>
                  <a:cubicBezTo>
                    <a:pt x="0" y="409391"/>
                    <a:pt x="409391" y="0"/>
                    <a:pt x="914400" y="0"/>
                  </a:cubicBezTo>
                  <a:close/>
                </a:path>
              </a:pathLst>
            </a:custGeom>
            <a:solidFill>
              <a:srgbClr val="E8E4E0">
                <a:alpha val="40000"/>
              </a:srgbClr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9525000" y="2381250"/>
            <a:ext cx="7143750" cy="6858000"/>
            <a:chOff x="0" y="0"/>
            <a:chExt cx="9525000" cy="9144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9525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9525000">
                  <a:moveTo>
                    <a:pt x="914400" y="0"/>
                  </a:moveTo>
                  <a:lnTo>
                    <a:pt x="8610600" y="0"/>
                  </a:lnTo>
                  <a:cubicBezTo>
                    <a:pt x="9115609" y="0"/>
                    <a:pt x="9525000" y="409391"/>
                    <a:pt x="9525000" y="914400"/>
                  </a:cubicBezTo>
                  <a:lnTo>
                    <a:pt x="9525000" y="8229600"/>
                  </a:lnTo>
                  <a:cubicBezTo>
                    <a:pt x="9525000" y="8734609"/>
                    <a:pt x="9115609" y="9144000"/>
                    <a:pt x="8610600" y="9144000"/>
                  </a:cubicBezTo>
                  <a:lnTo>
                    <a:pt x="914400" y="9144000"/>
                  </a:lnTo>
                  <a:cubicBezTo>
                    <a:pt x="409391" y="9144000"/>
                    <a:pt x="0" y="8734609"/>
                    <a:pt x="0" y="8229600"/>
                  </a:cubicBezTo>
                  <a:lnTo>
                    <a:pt x="0" y="914400"/>
                  </a:lnTo>
                  <a:cubicBezTo>
                    <a:pt x="0" y="409391"/>
                    <a:pt x="409391" y="0"/>
                    <a:pt x="914400" y="0"/>
                  </a:cubicBezTo>
                  <a:close/>
                </a:path>
              </a:pathLst>
            </a:custGeom>
            <a:solidFill>
              <a:srgbClr val="E4EBE2">
                <a:alpha val="29804"/>
              </a:srgbClr>
            </a:solid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3952875" y="2667000"/>
            <a:ext cx="2667000" cy="3405645"/>
          </a:xfrm>
          <a:custGeom>
            <a:avLst/>
            <a:gdLst/>
            <a:ahLst/>
            <a:cxnLst/>
            <a:rect r="r" b="b" t="t" l="l"/>
            <a:pathLst>
              <a:path h="3405645" w="2667000">
                <a:moveTo>
                  <a:pt x="0" y="0"/>
                </a:moveTo>
                <a:lnTo>
                  <a:pt x="2667000" y="0"/>
                </a:lnTo>
                <a:lnTo>
                  <a:pt x="2667000" y="3405645"/>
                </a:lnTo>
                <a:lnTo>
                  <a:pt x="0" y="34056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322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668125" y="2667000"/>
            <a:ext cx="2667000" cy="3450701"/>
          </a:xfrm>
          <a:custGeom>
            <a:avLst/>
            <a:gdLst/>
            <a:ahLst/>
            <a:cxnLst/>
            <a:rect r="r" b="b" t="t" l="l"/>
            <a:pathLst>
              <a:path h="3450701" w="2667000">
                <a:moveTo>
                  <a:pt x="0" y="0"/>
                </a:moveTo>
                <a:lnTo>
                  <a:pt x="2667000" y="0"/>
                </a:lnTo>
                <a:lnTo>
                  <a:pt x="2667000" y="3450701"/>
                </a:lnTo>
                <a:lnTo>
                  <a:pt x="0" y="34507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12388682" y="7486799"/>
            <a:ext cx="1225886" cy="1225886"/>
          </a:xfrm>
          <a:prstGeom prst="rect">
            <a:avLst/>
          </a:prstGeom>
        </p:spPr>
      </p:pic>
      <p:sp>
        <p:nvSpPr>
          <p:cNvPr name="TextBox 11" id="11"/>
          <p:cNvSpPr txBox="true"/>
          <p:nvPr/>
        </p:nvSpPr>
        <p:spPr>
          <a:xfrm rot="0">
            <a:off x="2476500" y="847725"/>
            <a:ext cx="13335000" cy="1095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200"/>
              </a:lnSpc>
              <a:spcBef>
                <a:spcPct val="0"/>
              </a:spcBef>
            </a:pPr>
            <a:r>
              <a:rPr lang="en-US" sz="6000" strike="noStrike" u="none">
                <a:solidFill>
                  <a:srgbClr val="103E37"/>
                </a:solidFill>
                <a:latin typeface="Agrandir"/>
                <a:ea typeface="Agrandir"/>
                <a:cs typeface="Agrandir"/>
                <a:sym typeface="Agrandir"/>
              </a:rPr>
              <a:t>Continue the Work Beyond Today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906000" y="6276975"/>
            <a:ext cx="6572250" cy="352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79"/>
              </a:lnSpc>
              <a:spcBef>
                <a:spcPct val="0"/>
              </a:spcBef>
            </a:pPr>
            <a:r>
              <a:rPr lang="en-US" b="true" sz="2400" strike="noStrike" u="none">
                <a:solidFill>
                  <a:srgbClr val="103E3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Boundaries Journal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219325" y="6276975"/>
            <a:ext cx="6572250" cy="352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79"/>
              </a:lnSpc>
              <a:spcBef>
                <a:spcPct val="0"/>
              </a:spcBef>
            </a:pPr>
            <a:r>
              <a:rPr lang="en-US" b="true" sz="2400" strike="noStrike" u="none">
                <a:solidFill>
                  <a:srgbClr val="103E3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Faith-Based Boundaries Journal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906000" y="6800850"/>
            <a:ext cx="6381750" cy="5403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239"/>
              </a:lnSpc>
              <a:spcBef>
                <a:spcPct val="0"/>
              </a:spcBef>
            </a:pPr>
            <a:r>
              <a:rPr lang="en-US" b="true" sz="1599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For reflection, self-understanding,</a:t>
            </a:r>
          </a:p>
          <a:p>
            <a:pPr algn="ctr" marL="0" indent="0" lvl="0">
              <a:lnSpc>
                <a:spcPts val="2239"/>
              </a:lnSpc>
              <a:spcBef>
                <a:spcPct val="0"/>
              </a:spcBef>
            </a:pPr>
            <a:r>
              <a:rPr lang="en-US" b="true" sz="1599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and practical boundary work.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314575" y="6791325"/>
            <a:ext cx="6381750" cy="5403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239"/>
              </a:lnSpc>
              <a:spcBef>
                <a:spcPct val="0"/>
              </a:spcBef>
            </a:pPr>
            <a:r>
              <a:rPr lang="en-US" b="true" sz="1599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For those who want to explore boundaries</a:t>
            </a:r>
          </a:p>
          <a:p>
            <a:pPr algn="ctr" marL="0" indent="0" lvl="0">
              <a:lnSpc>
                <a:spcPts val="2239"/>
              </a:lnSpc>
              <a:spcBef>
                <a:spcPct val="0"/>
              </a:spcBef>
            </a:pPr>
            <a:r>
              <a:rPr lang="en-US" b="true" sz="1599" strike="noStrike" u="none">
                <a:solidFill>
                  <a:srgbClr val="3C6E7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through reflection, scripture, and spiritual grounding.</a:t>
            </a:r>
          </a:p>
        </p:txBody>
      </p:sp>
      <p:sp>
        <p:nvSpPr>
          <p:cNvPr name="Freeform 16" id="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4714875" y="7524750"/>
            <a:ext cx="1143000" cy="1143000"/>
          </a:xfrm>
          <a:custGeom>
            <a:avLst/>
            <a:gdLst/>
            <a:ahLst/>
            <a:cxnLst/>
            <a:rect r="r" b="b" t="t" l="l"/>
            <a:pathLst>
              <a:path h="1143000" w="1143000">
                <a:moveTo>
                  <a:pt x="0" y="0"/>
                </a:moveTo>
                <a:lnTo>
                  <a:pt x="1143000" y="0"/>
                </a:lnTo>
                <a:lnTo>
                  <a:pt x="1143000" y="1143000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2780958" y="8739188"/>
            <a:ext cx="4762500" cy="238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944"/>
              </a:lnSpc>
              <a:spcBef>
                <a:spcPct val="0"/>
              </a:spcBef>
            </a:pPr>
            <a:r>
              <a:rPr lang="en-US" sz="1620" strike="noStrike" u="none">
                <a:solidFill>
                  <a:srgbClr val="5A8A6A"/>
                </a:solidFill>
                <a:latin typeface="Open Sans 2"/>
                <a:ea typeface="Open Sans 2"/>
                <a:cs typeface="Open Sans 2"/>
                <a:sym typeface="Open Sans 2"/>
              </a:rPr>
              <a:t>strong-culture.com/shop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476500" y="1924050"/>
            <a:ext cx="13335000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31"/>
              </a:lnSpc>
              <a:spcBef>
                <a:spcPct val="0"/>
              </a:spcBef>
            </a:pPr>
            <a:r>
              <a:rPr lang="en-US" sz="2109" strike="noStrike" u="none">
                <a:solidFill>
                  <a:srgbClr val="3C6E71"/>
                </a:solidFill>
                <a:latin typeface="Poppins"/>
                <a:ea typeface="Poppins"/>
                <a:cs typeface="Poppins"/>
                <a:sym typeface="Poppins"/>
              </a:rPr>
              <a:t>A boundary is not a barrier; it is a form of clarity that you can actively implement.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507535" y="8739188"/>
            <a:ext cx="4762500" cy="238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944"/>
              </a:lnSpc>
              <a:spcBef>
                <a:spcPct val="0"/>
              </a:spcBef>
            </a:pPr>
            <a:r>
              <a:rPr lang="en-US" sz="1620" strike="noStrike" u="none">
                <a:solidFill>
                  <a:srgbClr val="5A8A6A"/>
                </a:solidFill>
                <a:latin typeface="Open Sans 2"/>
                <a:ea typeface="Open Sans 2"/>
                <a:cs typeface="Open Sans 2"/>
                <a:sym typeface="Open Sans 2"/>
              </a:rPr>
              <a:t>strong-culture.com/shop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1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81000" y="381000"/>
            <a:ext cx="17526000" cy="9525000"/>
            <a:chOff x="0" y="0"/>
            <a:chExt cx="23368000" cy="12700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68000" cy="12700000"/>
            </a:xfrm>
            <a:custGeom>
              <a:avLst/>
              <a:gdLst/>
              <a:ahLst/>
              <a:cxnLst/>
              <a:rect r="r" b="b" t="t" l="l"/>
              <a:pathLst>
                <a:path h="12700000" w="23368000">
                  <a:moveTo>
                    <a:pt x="1270000" y="0"/>
                  </a:moveTo>
                  <a:lnTo>
                    <a:pt x="22098000" y="0"/>
                  </a:lnTo>
                  <a:cubicBezTo>
                    <a:pt x="22799402" y="0"/>
                    <a:pt x="23368000" y="568598"/>
                    <a:pt x="23368000" y="1270000"/>
                  </a:cubicBezTo>
                  <a:lnTo>
                    <a:pt x="23368000" y="11430000"/>
                  </a:lnTo>
                  <a:cubicBezTo>
                    <a:pt x="23368000" y="12131401"/>
                    <a:pt x="22799402" y="12700000"/>
                    <a:pt x="22098000" y="12700000"/>
                  </a:cubicBezTo>
                  <a:lnTo>
                    <a:pt x="1270000" y="12700000"/>
                  </a:lnTo>
                  <a:cubicBezTo>
                    <a:pt x="568598" y="12700000"/>
                    <a:pt x="0" y="12131401"/>
                    <a:pt x="0" y="11430000"/>
                  </a:cubicBezTo>
                  <a:lnTo>
                    <a:pt x="0" y="1270000"/>
                  </a:lnTo>
                  <a:cubicBezTo>
                    <a:pt x="0" y="568598"/>
                    <a:pt x="568598" y="0"/>
                    <a:pt x="1270000" y="0"/>
                  </a:cubicBez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33565A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2476500" y="1247775"/>
            <a:ext cx="13335000" cy="5160729"/>
            <a:chOff x="0" y="0"/>
            <a:chExt cx="17780000" cy="6880972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-142875"/>
              <a:ext cx="17780000" cy="165414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247"/>
                </a:lnSpc>
                <a:spcBef>
                  <a:spcPct val="0"/>
                </a:spcBef>
              </a:pPr>
              <a:r>
                <a:rPr lang="en-US" sz="7497" strike="noStrike" u="none">
                  <a:solidFill>
                    <a:srgbClr val="103E37"/>
                  </a:solidFill>
                  <a:latin typeface="Agrandir"/>
                  <a:ea typeface="Agrandir"/>
                  <a:cs typeface="Agrandir"/>
                  <a:sym typeface="Agrandir"/>
                </a:rPr>
                <a:t>Thank You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1270000" y="2101850"/>
              <a:ext cx="15240000" cy="6423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22"/>
                </a:lnSpc>
                <a:spcBef>
                  <a:spcPct val="0"/>
                </a:spcBef>
              </a:pPr>
              <a:r>
                <a:rPr lang="en-US" sz="2940" strike="noStrike" u="none">
                  <a:solidFill>
                    <a:srgbClr val="3C6E71"/>
                  </a:solidFill>
                  <a:latin typeface="Poppins"/>
                  <a:ea typeface="Poppins"/>
                  <a:cs typeface="Poppins"/>
                  <a:sym typeface="Poppins"/>
                </a:rPr>
                <a:t>Wherever you are in your journey, you belong here.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1905000" y="3206750"/>
              <a:ext cx="13970000" cy="12701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046"/>
                </a:lnSpc>
                <a:spcBef>
                  <a:spcPct val="0"/>
                </a:spcBef>
              </a:pPr>
              <a:r>
                <a:rPr lang="en-US" sz="2529" strike="noStrike" u="none">
                  <a:solidFill>
                    <a:srgbClr val="555555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Every story, every pace, every starting point matters.</a:t>
              </a:r>
            </a:p>
            <a:p>
              <a:pPr algn="ctr" marL="0" indent="0" lvl="0">
                <a:lnSpc>
                  <a:spcPts val="4046"/>
                </a:lnSpc>
                <a:spcBef>
                  <a:spcPct val="0"/>
                </a:spcBef>
              </a:pPr>
              <a:r>
                <a:rPr lang="en-US" sz="2529" strike="noStrike" u="none">
                  <a:solidFill>
                    <a:srgbClr val="555555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Your presence today made this space stronger.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2540000" y="4953000"/>
              <a:ext cx="12700000" cy="4953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7"/>
                </a:lnSpc>
                <a:spcBef>
                  <a:spcPct val="0"/>
                </a:spcBef>
              </a:pPr>
              <a:r>
                <a:rPr lang="en-US" b="true" sz="2497" strike="noStrike" u="none">
                  <a:solidFill>
                    <a:srgbClr val="3C6E71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Stronger people build stronger cultures.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2540000" y="5902325"/>
              <a:ext cx="12700000" cy="9786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71"/>
                </a:lnSpc>
                <a:spcBef>
                  <a:spcPct val="0"/>
                </a:spcBef>
              </a:pPr>
              <a:r>
                <a:rPr lang="en-US" sz="2047" strike="noStrike" u="none">
                  <a:solidFill>
                    <a:srgbClr val="5A8A6A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Laura Newman  |  Strong Culture, LLC</a:t>
              </a:r>
            </a:p>
            <a:p>
              <a:pPr algn="ctr" marL="0" indent="0" lvl="0">
                <a:lnSpc>
                  <a:spcPts val="3071"/>
                </a:lnSpc>
                <a:spcBef>
                  <a:spcPct val="0"/>
                </a:spcBef>
              </a:pPr>
              <a:r>
                <a:rPr lang="en-US" sz="2047" strike="noStrike" u="none">
                  <a:solidFill>
                    <a:srgbClr val="5A8A6A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connect@strongculturecollc.com  |  @strong_culture_</a:t>
              </a: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762000" y="3333750"/>
            <a:ext cx="2095500" cy="4237224"/>
          </a:xfrm>
          <a:custGeom>
            <a:avLst/>
            <a:gdLst/>
            <a:ahLst/>
            <a:cxnLst/>
            <a:rect r="r" b="b" t="t" l="l"/>
            <a:pathLst>
              <a:path h="4237224" w="2095500">
                <a:moveTo>
                  <a:pt x="0" y="0"/>
                </a:moveTo>
                <a:lnTo>
                  <a:pt x="2095500" y="0"/>
                </a:lnTo>
                <a:lnTo>
                  <a:pt x="2095500" y="4237224"/>
                </a:lnTo>
                <a:lnTo>
                  <a:pt x="0" y="42372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11" id="11"/>
          <p:cNvSpPr/>
          <p:nvPr/>
        </p:nvSpPr>
        <p:spPr>
          <a:xfrm>
            <a:off x="7715250" y="2476500"/>
            <a:ext cx="2857500" cy="0"/>
          </a:xfrm>
          <a:prstGeom prst="line">
            <a:avLst/>
          </a:prstGeom>
          <a:ln cap="rnd" w="9525">
            <a:solidFill>
              <a:srgbClr val="3C6E7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2" id="12"/>
          <p:cNvSpPr/>
          <p:nvPr/>
        </p:nvSpPr>
        <p:spPr>
          <a:xfrm flipH="false" flipV="false" rot="0">
            <a:off x="15430500" y="3333750"/>
            <a:ext cx="2095500" cy="4237224"/>
          </a:xfrm>
          <a:custGeom>
            <a:avLst/>
            <a:gdLst/>
            <a:ahLst/>
            <a:cxnLst/>
            <a:rect r="r" b="b" t="t" l="l"/>
            <a:pathLst>
              <a:path h="4237224" w="2095500">
                <a:moveTo>
                  <a:pt x="0" y="0"/>
                </a:moveTo>
                <a:lnTo>
                  <a:pt x="2095500" y="0"/>
                </a:lnTo>
                <a:lnTo>
                  <a:pt x="2095500" y="4237224"/>
                </a:lnTo>
                <a:lnTo>
                  <a:pt x="0" y="42372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13" id="13"/>
          <p:cNvSpPr/>
          <p:nvPr/>
        </p:nvSpPr>
        <p:spPr>
          <a:xfrm>
            <a:off x="7715250" y="6667500"/>
            <a:ext cx="2857500" cy="0"/>
          </a:xfrm>
          <a:prstGeom prst="line">
            <a:avLst/>
          </a:prstGeom>
          <a:ln cap="rnd" w="9525">
            <a:solidFill>
              <a:srgbClr val="96B75B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3666" r="0" b="-1366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81000" y="381000"/>
            <a:ext cx="17526000" cy="9525000"/>
            <a:chOff x="0" y="0"/>
            <a:chExt cx="23368000" cy="12700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3368000" cy="12700000"/>
            </a:xfrm>
            <a:custGeom>
              <a:avLst/>
              <a:gdLst/>
              <a:ahLst/>
              <a:cxnLst/>
              <a:rect r="r" b="b" t="t" l="l"/>
              <a:pathLst>
                <a:path h="12700000" w="23368000">
                  <a:moveTo>
                    <a:pt x="1270000" y="0"/>
                  </a:moveTo>
                  <a:lnTo>
                    <a:pt x="22098000" y="0"/>
                  </a:lnTo>
                  <a:cubicBezTo>
                    <a:pt x="22799402" y="0"/>
                    <a:pt x="23368000" y="568598"/>
                    <a:pt x="23368000" y="1270000"/>
                  </a:cubicBezTo>
                  <a:lnTo>
                    <a:pt x="23368000" y="11430000"/>
                  </a:lnTo>
                  <a:cubicBezTo>
                    <a:pt x="23368000" y="12131401"/>
                    <a:pt x="22799402" y="12700000"/>
                    <a:pt x="22098000" y="12700000"/>
                  </a:cubicBezTo>
                  <a:lnTo>
                    <a:pt x="1270000" y="12700000"/>
                  </a:lnTo>
                  <a:cubicBezTo>
                    <a:pt x="568598" y="12700000"/>
                    <a:pt x="0" y="12131401"/>
                    <a:pt x="0" y="11430000"/>
                  </a:cubicBezTo>
                  <a:lnTo>
                    <a:pt x="0" y="1270000"/>
                  </a:lnTo>
                  <a:cubicBezTo>
                    <a:pt x="0" y="568598"/>
                    <a:pt x="568598" y="0"/>
                    <a:pt x="1270000" y="0"/>
                  </a:cubicBez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33565A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1196076" y="3332209"/>
            <a:ext cx="15067902" cy="4122022"/>
            <a:chOff x="0" y="0"/>
            <a:chExt cx="20090535" cy="549602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0090535" cy="5496029"/>
            </a:xfrm>
            <a:custGeom>
              <a:avLst/>
              <a:gdLst/>
              <a:ahLst/>
              <a:cxnLst/>
              <a:rect r="r" b="b" t="t" l="l"/>
              <a:pathLst>
                <a:path h="5496029" w="20090535">
                  <a:moveTo>
                    <a:pt x="669685" y="0"/>
                  </a:moveTo>
                  <a:lnTo>
                    <a:pt x="19420850" y="0"/>
                  </a:lnTo>
                  <a:cubicBezTo>
                    <a:pt x="19790708" y="0"/>
                    <a:pt x="20090535" y="246066"/>
                    <a:pt x="20090535" y="549603"/>
                  </a:cubicBezTo>
                  <a:lnTo>
                    <a:pt x="20090535" y="4946426"/>
                  </a:lnTo>
                  <a:cubicBezTo>
                    <a:pt x="20090535" y="5249964"/>
                    <a:pt x="19790708" y="5496029"/>
                    <a:pt x="19420850" y="5496029"/>
                  </a:cubicBezTo>
                  <a:lnTo>
                    <a:pt x="669685" y="5496029"/>
                  </a:lnTo>
                  <a:cubicBezTo>
                    <a:pt x="299828" y="5496029"/>
                    <a:pt x="0" y="5249964"/>
                    <a:pt x="0" y="4946426"/>
                  </a:cubicBezTo>
                  <a:lnTo>
                    <a:pt x="0" y="549603"/>
                  </a:lnTo>
                  <a:cubicBezTo>
                    <a:pt x="0" y="246066"/>
                    <a:pt x="299828" y="0"/>
                    <a:pt x="669685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</p:spPr>
        </p:sp>
      </p:grpSp>
      <p:sp>
        <p:nvSpPr>
          <p:cNvPr name="Freeform 7" id="7"/>
          <p:cNvSpPr/>
          <p:nvPr/>
        </p:nvSpPr>
        <p:spPr>
          <a:xfrm flipH="false" flipV="false" rot="-1807688">
            <a:off x="13425007" y="-1038515"/>
            <a:ext cx="6917924" cy="8812642"/>
          </a:xfrm>
          <a:custGeom>
            <a:avLst/>
            <a:gdLst/>
            <a:ahLst/>
            <a:cxnLst/>
            <a:rect r="r" b="b" t="t" l="l"/>
            <a:pathLst>
              <a:path h="8812642" w="6917924">
                <a:moveTo>
                  <a:pt x="0" y="0"/>
                </a:moveTo>
                <a:lnTo>
                  <a:pt x="6917925" y="0"/>
                </a:lnTo>
                <a:lnTo>
                  <a:pt x="6917925" y="8812642"/>
                </a:lnTo>
                <a:lnTo>
                  <a:pt x="0" y="88126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0000"/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1807688">
            <a:off x="-3366089" y="5326884"/>
            <a:ext cx="6917924" cy="8812642"/>
          </a:xfrm>
          <a:custGeom>
            <a:avLst/>
            <a:gdLst/>
            <a:ahLst/>
            <a:cxnLst/>
            <a:rect r="r" b="b" t="t" l="l"/>
            <a:pathLst>
              <a:path h="8812642" w="6917924">
                <a:moveTo>
                  <a:pt x="0" y="0"/>
                </a:moveTo>
                <a:lnTo>
                  <a:pt x="6917925" y="0"/>
                </a:lnTo>
                <a:lnTo>
                  <a:pt x="6917925" y="8812642"/>
                </a:lnTo>
                <a:lnTo>
                  <a:pt x="0" y="88126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5000"/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295400" y="1647825"/>
            <a:ext cx="11430000" cy="98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00"/>
              </a:lnSpc>
              <a:spcBef>
                <a:spcPct val="0"/>
              </a:spcBef>
            </a:pPr>
            <a:r>
              <a:rPr lang="en-US" b="true" sz="60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Learning Objectives</a:t>
            </a:r>
          </a:p>
        </p:txBody>
      </p:sp>
      <p:sp>
        <p:nvSpPr>
          <p:cNvPr name="AutoShape 10" id="10"/>
          <p:cNvSpPr/>
          <p:nvPr/>
        </p:nvSpPr>
        <p:spPr>
          <a:xfrm flipV="true">
            <a:off x="1295400" y="2646492"/>
            <a:ext cx="13401755" cy="115758"/>
          </a:xfrm>
          <a:prstGeom prst="line">
            <a:avLst/>
          </a:prstGeom>
          <a:ln cap="rnd" w="19050">
            <a:solidFill>
              <a:srgbClr val="33565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1" id="11"/>
          <p:cNvSpPr txBox="true"/>
          <p:nvPr/>
        </p:nvSpPr>
        <p:spPr>
          <a:xfrm rot="0">
            <a:off x="1200150" y="3724275"/>
            <a:ext cx="15209793" cy="2825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19" indent="-302260" lvl="1">
              <a:lnSpc>
                <a:spcPts val="5711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2799" strike="noStrike" u="none">
                <a:solidFill>
                  <a:srgbClr val="006D57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Recognize how perception affects boundaries in high-stress situations.</a:t>
            </a:r>
          </a:p>
          <a:p>
            <a:pPr algn="l" marL="604519" indent="-302260" lvl="1">
              <a:lnSpc>
                <a:spcPts val="5711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2799" strike="noStrike" u="none">
                <a:solidFill>
                  <a:srgbClr val="006D57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Explore metacognition to enhance intentional action for real-time application.</a:t>
            </a:r>
          </a:p>
          <a:p>
            <a:pPr algn="l" marL="604519" indent="-302260" lvl="1">
              <a:lnSpc>
                <a:spcPts val="5711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2799" strike="noStrike" u="none">
                <a:solidFill>
                  <a:srgbClr val="006D57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Use two mental models for clarity under stress.</a:t>
            </a:r>
          </a:p>
          <a:p>
            <a:pPr algn="l" marL="604519" indent="-302260" lvl="1">
              <a:lnSpc>
                <a:spcPts val="5711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2799" strike="noStrike" u="none">
                <a:solidFill>
                  <a:srgbClr val="006D57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Convert self-awareness of your patterns into action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4697155" y="975594"/>
            <a:ext cx="2310687" cy="2392212"/>
          </a:xfrm>
          <a:custGeom>
            <a:avLst/>
            <a:gdLst/>
            <a:ahLst/>
            <a:cxnLst/>
            <a:rect r="r" b="b" t="t" l="l"/>
            <a:pathLst>
              <a:path h="2392212" w="2310687">
                <a:moveTo>
                  <a:pt x="0" y="0"/>
                </a:moveTo>
                <a:lnTo>
                  <a:pt x="2310688" y="0"/>
                </a:lnTo>
                <a:lnTo>
                  <a:pt x="2310688" y="2392212"/>
                </a:lnTo>
                <a:lnTo>
                  <a:pt x="0" y="23922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764" t="0" r="-1764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3666" r="0" b="-1366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81000" y="381000"/>
            <a:ext cx="17526000" cy="9525000"/>
            <a:chOff x="0" y="0"/>
            <a:chExt cx="23368000" cy="12700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3368000" cy="12700000"/>
            </a:xfrm>
            <a:custGeom>
              <a:avLst/>
              <a:gdLst/>
              <a:ahLst/>
              <a:cxnLst/>
              <a:rect r="r" b="b" t="t" l="l"/>
              <a:pathLst>
                <a:path h="12700000" w="23368000">
                  <a:moveTo>
                    <a:pt x="1270000" y="0"/>
                  </a:moveTo>
                  <a:lnTo>
                    <a:pt x="22098000" y="0"/>
                  </a:lnTo>
                  <a:cubicBezTo>
                    <a:pt x="22799402" y="0"/>
                    <a:pt x="23368000" y="568598"/>
                    <a:pt x="23368000" y="1270000"/>
                  </a:cubicBezTo>
                  <a:lnTo>
                    <a:pt x="23368000" y="11430000"/>
                  </a:lnTo>
                  <a:cubicBezTo>
                    <a:pt x="23368000" y="12131401"/>
                    <a:pt x="22799402" y="12700000"/>
                    <a:pt x="22098000" y="12700000"/>
                  </a:cubicBezTo>
                  <a:lnTo>
                    <a:pt x="1270000" y="12700000"/>
                  </a:lnTo>
                  <a:cubicBezTo>
                    <a:pt x="568598" y="12700000"/>
                    <a:pt x="0" y="12131401"/>
                    <a:pt x="0" y="11430000"/>
                  </a:cubicBezTo>
                  <a:lnTo>
                    <a:pt x="0" y="1270000"/>
                  </a:lnTo>
                  <a:cubicBezTo>
                    <a:pt x="0" y="568598"/>
                    <a:pt x="568598" y="0"/>
                    <a:pt x="1270000" y="0"/>
                  </a:cubicBez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33565A"/>
              </a:solidFill>
              <a:prstDash val="solid"/>
              <a:miter/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-285616">
            <a:off x="-4953439" y="959804"/>
            <a:ext cx="9356080" cy="11918573"/>
          </a:xfrm>
          <a:custGeom>
            <a:avLst/>
            <a:gdLst/>
            <a:ahLst/>
            <a:cxnLst/>
            <a:rect r="r" b="b" t="t" l="l"/>
            <a:pathLst>
              <a:path h="11918573" w="9356080">
                <a:moveTo>
                  <a:pt x="0" y="0"/>
                </a:moveTo>
                <a:lnTo>
                  <a:pt x="9356080" y="0"/>
                </a:lnTo>
                <a:lnTo>
                  <a:pt x="9356080" y="11918573"/>
                </a:lnTo>
                <a:lnTo>
                  <a:pt x="0" y="1191857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4579292" y="4690876"/>
            <a:ext cx="12680008" cy="4456429"/>
            <a:chOff x="0" y="0"/>
            <a:chExt cx="2857158" cy="100415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857158" cy="1004157"/>
            </a:xfrm>
            <a:custGeom>
              <a:avLst/>
              <a:gdLst/>
              <a:ahLst/>
              <a:cxnLst/>
              <a:rect r="r" b="b" t="t" l="l"/>
              <a:pathLst>
                <a:path h="1004157" w="2857158">
                  <a:moveTo>
                    <a:pt x="15875" y="0"/>
                  </a:moveTo>
                  <a:lnTo>
                    <a:pt x="2841284" y="0"/>
                  </a:lnTo>
                  <a:cubicBezTo>
                    <a:pt x="2845494" y="0"/>
                    <a:pt x="2849531" y="1672"/>
                    <a:pt x="2852509" y="4650"/>
                  </a:cubicBezTo>
                  <a:cubicBezTo>
                    <a:pt x="2855486" y="7627"/>
                    <a:pt x="2857158" y="11664"/>
                    <a:pt x="2857158" y="15875"/>
                  </a:cubicBezTo>
                  <a:lnTo>
                    <a:pt x="2857158" y="988283"/>
                  </a:lnTo>
                  <a:cubicBezTo>
                    <a:pt x="2857158" y="997050"/>
                    <a:pt x="2850051" y="1004157"/>
                    <a:pt x="2841284" y="1004157"/>
                  </a:cubicBezTo>
                  <a:lnTo>
                    <a:pt x="15875" y="1004157"/>
                  </a:lnTo>
                  <a:cubicBezTo>
                    <a:pt x="7107" y="1004157"/>
                    <a:pt x="0" y="997050"/>
                    <a:pt x="0" y="988283"/>
                  </a:cubicBezTo>
                  <a:lnTo>
                    <a:pt x="0" y="15875"/>
                  </a:lnTo>
                  <a:cubicBezTo>
                    <a:pt x="0" y="7107"/>
                    <a:pt x="7107" y="0"/>
                    <a:pt x="15875" y="0"/>
                  </a:cubicBez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solid"/>
              <a:round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66675"/>
              <a:ext cx="2857158" cy="107083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707528" y="1139695"/>
            <a:ext cx="4525945" cy="8007610"/>
            <a:chOff x="0" y="0"/>
            <a:chExt cx="701187" cy="124058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701187" cy="1240588"/>
            </a:xfrm>
            <a:custGeom>
              <a:avLst/>
              <a:gdLst/>
              <a:ahLst/>
              <a:cxnLst/>
              <a:rect r="r" b="b" t="t" l="l"/>
              <a:pathLst>
                <a:path h="1240588" w="701187">
                  <a:moveTo>
                    <a:pt x="49606" y="0"/>
                  </a:moveTo>
                  <a:lnTo>
                    <a:pt x="651581" y="0"/>
                  </a:lnTo>
                  <a:cubicBezTo>
                    <a:pt x="678978" y="0"/>
                    <a:pt x="701187" y="22210"/>
                    <a:pt x="701187" y="49606"/>
                  </a:cubicBezTo>
                  <a:lnTo>
                    <a:pt x="701187" y="1190982"/>
                  </a:lnTo>
                  <a:cubicBezTo>
                    <a:pt x="701187" y="1204139"/>
                    <a:pt x="695961" y="1216756"/>
                    <a:pt x="686658" y="1226059"/>
                  </a:cubicBezTo>
                  <a:cubicBezTo>
                    <a:pt x="677355" y="1235362"/>
                    <a:pt x="664737" y="1240588"/>
                    <a:pt x="651581" y="1240588"/>
                  </a:cubicBezTo>
                  <a:lnTo>
                    <a:pt x="49606" y="1240588"/>
                  </a:lnTo>
                  <a:cubicBezTo>
                    <a:pt x="22210" y="1240588"/>
                    <a:pt x="0" y="1218379"/>
                    <a:pt x="0" y="1190982"/>
                  </a:cubicBezTo>
                  <a:lnTo>
                    <a:pt x="0" y="49606"/>
                  </a:lnTo>
                  <a:cubicBezTo>
                    <a:pt x="0" y="22210"/>
                    <a:pt x="22210" y="0"/>
                    <a:pt x="49606" y="0"/>
                  </a:cubicBezTo>
                  <a:close/>
                </a:path>
              </a:pathLst>
            </a:custGeom>
            <a:blipFill>
              <a:blip r:embed="rId4"/>
              <a:stretch>
                <a:fillRect l="-82529" t="0" r="-82529" b="0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6071673" y="5315630"/>
            <a:ext cx="899363" cy="899363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3E37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9849707" y="5315630"/>
            <a:ext cx="899363" cy="899363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3E37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3818240" y="5315630"/>
            <a:ext cx="899363" cy="899363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3E37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0"/>
                </a:lnSpc>
              </a:pPr>
            </a:p>
          </p:txBody>
        </p:sp>
      </p:grpSp>
      <p:sp>
        <p:nvSpPr>
          <p:cNvPr name="AutoShape 20" id="20"/>
          <p:cNvSpPr/>
          <p:nvPr/>
        </p:nvSpPr>
        <p:spPr>
          <a:xfrm flipV="true">
            <a:off x="9246396" y="6649220"/>
            <a:ext cx="0" cy="1769786"/>
          </a:xfrm>
          <a:prstGeom prst="line">
            <a:avLst/>
          </a:prstGeom>
          <a:ln cap="flat" w="9525">
            <a:solidFill>
              <a:srgbClr val="33565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1" id="21"/>
          <p:cNvSpPr/>
          <p:nvPr/>
        </p:nvSpPr>
        <p:spPr>
          <a:xfrm flipV="true">
            <a:off x="13214930" y="6649220"/>
            <a:ext cx="0" cy="1769786"/>
          </a:xfrm>
          <a:prstGeom prst="line">
            <a:avLst/>
          </a:prstGeom>
          <a:ln cap="flat" w="9525">
            <a:solidFill>
              <a:srgbClr val="33565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22" id="22"/>
          <p:cNvSpPr/>
          <p:nvPr/>
        </p:nvSpPr>
        <p:spPr>
          <a:xfrm flipH="false" flipV="false" rot="0">
            <a:off x="10068493" y="5534416"/>
            <a:ext cx="461791" cy="461791"/>
          </a:xfrm>
          <a:custGeom>
            <a:avLst/>
            <a:gdLst/>
            <a:ahLst/>
            <a:cxnLst/>
            <a:rect r="r" b="b" t="t" l="l"/>
            <a:pathLst>
              <a:path h="461791" w="461791">
                <a:moveTo>
                  <a:pt x="0" y="0"/>
                </a:moveTo>
                <a:lnTo>
                  <a:pt x="461791" y="0"/>
                </a:lnTo>
                <a:lnTo>
                  <a:pt x="461791" y="461791"/>
                </a:lnTo>
                <a:lnTo>
                  <a:pt x="0" y="46179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6273025" y="5516982"/>
            <a:ext cx="496659" cy="496659"/>
          </a:xfrm>
          <a:custGeom>
            <a:avLst/>
            <a:gdLst/>
            <a:ahLst/>
            <a:cxnLst/>
            <a:rect r="r" b="b" t="t" l="l"/>
            <a:pathLst>
              <a:path h="496659" w="496659">
                <a:moveTo>
                  <a:pt x="0" y="0"/>
                </a:moveTo>
                <a:lnTo>
                  <a:pt x="496659" y="0"/>
                </a:lnTo>
                <a:lnTo>
                  <a:pt x="496659" y="496659"/>
                </a:lnTo>
                <a:lnTo>
                  <a:pt x="0" y="49665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3956077" y="5499311"/>
            <a:ext cx="623691" cy="566869"/>
          </a:xfrm>
          <a:custGeom>
            <a:avLst/>
            <a:gdLst/>
            <a:ahLst/>
            <a:cxnLst/>
            <a:rect r="r" b="b" t="t" l="l"/>
            <a:pathLst>
              <a:path h="566869" w="623691">
                <a:moveTo>
                  <a:pt x="0" y="0"/>
                </a:moveTo>
                <a:lnTo>
                  <a:pt x="623690" y="0"/>
                </a:lnTo>
                <a:lnTo>
                  <a:pt x="623690" y="566869"/>
                </a:lnTo>
                <a:lnTo>
                  <a:pt x="0" y="56686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5934075" y="2365481"/>
            <a:ext cx="11763375" cy="98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00"/>
              </a:lnSpc>
              <a:spcBef>
                <a:spcPct val="0"/>
              </a:spcBef>
            </a:pPr>
            <a:r>
              <a:rPr lang="en-US" b="true" sz="60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Perception and Interpretation </a:t>
            </a:r>
          </a:p>
        </p:txBody>
      </p:sp>
      <p:sp>
        <p:nvSpPr>
          <p:cNvPr name="Freeform 26" id="26"/>
          <p:cNvSpPr/>
          <p:nvPr/>
        </p:nvSpPr>
        <p:spPr>
          <a:xfrm flipH="false" flipV="false" rot="0">
            <a:off x="15518986" y="894512"/>
            <a:ext cx="1139232" cy="1150739"/>
          </a:xfrm>
          <a:custGeom>
            <a:avLst/>
            <a:gdLst/>
            <a:ahLst/>
            <a:cxnLst/>
            <a:rect r="r" b="b" t="t" l="l"/>
            <a:pathLst>
              <a:path h="1150739" w="1139232">
                <a:moveTo>
                  <a:pt x="0" y="0"/>
                </a:moveTo>
                <a:lnTo>
                  <a:pt x="1139232" y="0"/>
                </a:lnTo>
                <a:lnTo>
                  <a:pt x="1139232" y="1150739"/>
                </a:lnTo>
                <a:lnTo>
                  <a:pt x="0" y="115073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7" id="27"/>
          <p:cNvSpPr txBox="true"/>
          <p:nvPr/>
        </p:nvSpPr>
        <p:spPr>
          <a:xfrm rot="0">
            <a:off x="5934075" y="3765656"/>
            <a:ext cx="11325225" cy="1006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059"/>
              </a:lnSpc>
              <a:spcBef>
                <a:spcPct val="0"/>
              </a:spcBef>
            </a:pPr>
            <a:r>
              <a:rPr lang="en-US" b="true" sz="2799" spc="55" strike="noStrike" u="none">
                <a:solidFill>
                  <a:srgbClr val="96B75B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We don’t respond to reality—we respond to our interpretation of it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5993609" y="7160877"/>
            <a:ext cx="2647950" cy="1413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80"/>
              </a:lnSpc>
              <a:spcBef>
                <a:spcPct val="0"/>
              </a:spcBef>
            </a:pPr>
            <a:r>
              <a:rPr lang="en-US" sz="1800" spc="36" strike="noStrike" u="none">
                <a:solidFill>
                  <a:srgbClr val="33565A"/>
                </a:solidFill>
                <a:latin typeface="Open Sans 1"/>
                <a:ea typeface="Open Sans 1"/>
                <a:cs typeface="Open Sans 1"/>
                <a:sym typeface="Open Sans 1"/>
              </a:rPr>
              <a:t>Your brain filters information, makes comparisons, and assigns meaning. 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6071673" y="6617952"/>
            <a:ext cx="3161963" cy="466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500" b="true">
                <a:solidFill>
                  <a:srgbClr val="96B75B"/>
                </a:solidFill>
                <a:latin typeface="Agrandir Bold"/>
                <a:ea typeface="Agrandir Bold"/>
                <a:cs typeface="Agrandir Bold"/>
                <a:sym typeface="Agrandir Bold"/>
              </a:rPr>
              <a:t>Filters 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9848850" y="7362825"/>
            <a:ext cx="3000375" cy="1051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80"/>
              </a:lnSpc>
              <a:spcBef>
                <a:spcPct val="0"/>
              </a:spcBef>
            </a:pPr>
            <a:r>
              <a:rPr lang="en-US" sz="1800" spc="36" strike="noStrike" u="none">
                <a:solidFill>
                  <a:srgbClr val="33565A"/>
                </a:solidFill>
                <a:latin typeface="Open Sans 1"/>
                <a:ea typeface="Open Sans 1"/>
                <a:cs typeface="Open Sans 1"/>
                <a:sym typeface="Open Sans 1"/>
              </a:rPr>
              <a:t>It fills in the gaps in understanding. It draws on past experiences. 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9849707" y="6617952"/>
            <a:ext cx="3161963" cy="466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500" b="true">
                <a:solidFill>
                  <a:srgbClr val="96B75B"/>
                </a:solidFill>
                <a:latin typeface="Agrandir Bold"/>
                <a:ea typeface="Agrandir Bold"/>
                <a:cs typeface="Agrandir Bold"/>
                <a:sym typeface="Agrandir Bold"/>
              </a:rPr>
              <a:t>Brain interprets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3581643" y="7160877"/>
            <a:ext cx="2914650" cy="1413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80"/>
              </a:lnSpc>
              <a:spcBef>
                <a:spcPct val="0"/>
              </a:spcBef>
            </a:pPr>
            <a:r>
              <a:rPr lang="en-US" sz="1800" spc="36" strike="noStrike" u="none">
                <a:solidFill>
                  <a:srgbClr val="33565A"/>
                </a:solidFill>
                <a:latin typeface="Open Sans 1"/>
                <a:ea typeface="Open Sans 1"/>
                <a:cs typeface="Open Sans 1"/>
                <a:sym typeface="Open Sans 1"/>
              </a:rPr>
              <a:t>It predicts current conditions based on past patterns and forecasts future events.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3818240" y="6617952"/>
            <a:ext cx="3161963" cy="457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149"/>
              </a:lnSpc>
              <a:spcBef>
                <a:spcPct val="0"/>
              </a:spcBef>
            </a:pPr>
            <a:r>
              <a:rPr lang="en-US" b="true" sz="2499" strike="noStrike" u="none">
                <a:solidFill>
                  <a:srgbClr val="96B75B"/>
                </a:solidFill>
                <a:latin typeface="Agrandir Bold"/>
                <a:ea typeface="Agrandir Bold"/>
                <a:cs typeface="Agrandir Bold"/>
                <a:sym typeface="Agrandir Bold"/>
              </a:rPr>
              <a:t>Predicts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3666" r="0" b="-1366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81000" y="381000"/>
            <a:ext cx="17526000" cy="9525000"/>
            <a:chOff x="0" y="0"/>
            <a:chExt cx="23368000" cy="12700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3368000" cy="12700000"/>
            </a:xfrm>
            <a:custGeom>
              <a:avLst/>
              <a:gdLst/>
              <a:ahLst/>
              <a:cxnLst/>
              <a:rect r="r" b="b" t="t" l="l"/>
              <a:pathLst>
                <a:path h="12700000" w="23368000">
                  <a:moveTo>
                    <a:pt x="1270000" y="0"/>
                  </a:moveTo>
                  <a:lnTo>
                    <a:pt x="22098000" y="0"/>
                  </a:lnTo>
                  <a:cubicBezTo>
                    <a:pt x="22799402" y="0"/>
                    <a:pt x="23368000" y="568598"/>
                    <a:pt x="23368000" y="1270000"/>
                  </a:cubicBezTo>
                  <a:lnTo>
                    <a:pt x="23368000" y="11430000"/>
                  </a:lnTo>
                  <a:cubicBezTo>
                    <a:pt x="23368000" y="12131401"/>
                    <a:pt x="22799402" y="12700000"/>
                    <a:pt x="22098000" y="12700000"/>
                  </a:cubicBezTo>
                  <a:lnTo>
                    <a:pt x="1270000" y="12700000"/>
                  </a:lnTo>
                  <a:cubicBezTo>
                    <a:pt x="568598" y="12700000"/>
                    <a:pt x="0" y="12131401"/>
                    <a:pt x="0" y="11430000"/>
                  </a:cubicBezTo>
                  <a:lnTo>
                    <a:pt x="0" y="1270000"/>
                  </a:lnTo>
                  <a:cubicBezTo>
                    <a:pt x="0" y="568598"/>
                    <a:pt x="568598" y="0"/>
                    <a:pt x="1270000" y="0"/>
                  </a:cubicBez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33565A"/>
              </a:solidFill>
              <a:prstDash val="solid"/>
              <a:miter/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7903220" y="-606463"/>
            <a:ext cx="9356080" cy="11918573"/>
          </a:xfrm>
          <a:custGeom>
            <a:avLst/>
            <a:gdLst/>
            <a:ahLst/>
            <a:cxnLst/>
            <a:rect r="r" b="b" t="t" l="l"/>
            <a:pathLst>
              <a:path h="11918573" w="9356080">
                <a:moveTo>
                  <a:pt x="0" y="0"/>
                </a:moveTo>
                <a:lnTo>
                  <a:pt x="9356080" y="0"/>
                </a:lnTo>
                <a:lnTo>
                  <a:pt x="9356080" y="11918572"/>
                </a:lnTo>
                <a:lnTo>
                  <a:pt x="0" y="119185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2999"/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035867" y="5048023"/>
            <a:ext cx="2240716" cy="3342000"/>
          </a:xfrm>
          <a:custGeom>
            <a:avLst/>
            <a:gdLst/>
            <a:ahLst/>
            <a:cxnLst/>
            <a:rect r="r" b="b" t="t" l="l"/>
            <a:pathLst>
              <a:path h="3342000" w="2240716">
                <a:moveTo>
                  <a:pt x="0" y="0"/>
                </a:moveTo>
                <a:lnTo>
                  <a:pt x="2240717" y="0"/>
                </a:lnTo>
                <a:lnTo>
                  <a:pt x="2240717" y="3342000"/>
                </a:lnTo>
                <a:lnTo>
                  <a:pt x="0" y="3342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92248" t="0" r="-92248" b="-27085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751158" y="2450645"/>
            <a:ext cx="16230600" cy="1038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600"/>
              </a:lnSpc>
              <a:spcBef>
                <a:spcPct val="0"/>
              </a:spcBef>
            </a:pPr>
            <a:r>
              <a:rPr lang="en-US" b="true" sz="60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Stress </a:t>
            </a:r>
            <a:r>
              <a:rPr lang="en-US" b="true" sz="60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Nar</a:t>
            </a:r>
            <a:r>
              <a:rPr lang="en-US" b="true" sz="60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r</a:t>
            </a:r>
            <a:r>
              <a:rPr lang="en-US" b="true" sz="60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ow</a:t>
            </a:r>
            <a:r>
              <a:rPr lang="en-US" b="true" sz="60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s Our Perception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51158" y="3593872"/>
            <a:ext cx="14015196" cy="1187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94"/>
              </a:lnSpc>
            </a:pPr>
            <a:r>
              <a:rPr lang="en-US" sz="3099" spc="61" b="true">
                <a:solidFill>
                  <a:srgbClr val="96B75B"/>
                </a:solidFill>
                <a:latin typeface="Agrandir Bold"/>
                <a:ea typeface="Agrandir Bold"/>
                <a:cs typeface="Agrandir Bold"/>
                <a:sym typeface="Agrandir Bold"/>
              </a:rPr>
              <a:t>Stress changes what we are able to see, interpret, and consider.</a:t>
            </a:r>
          </a:p>
          <a:p>
            <a:pPr algn="l">
              <a:lnSpc>
                <a:spcPts val="4494"/>
              </a:lnSpc>
            </a:pPr>
          </a:p>
        </p:txBody>
      </p:sp>
      <p:grpSp>
        <p:nvGrpSpPr>
          <p:cNvPr name="Group 9" id="9"/>
          <p:cNvGrpSpPr/>
          <p:nvPr/>
        </p:nvGrpSpPr>
        <p:grpSpPr>
          <a:xfrm rot="0">
            <a:off x="954689" y="4781323"/>
            <a:ext cx="11790590" cy="1118777"/>
            <a:chOff x="0" y="0"/>
            <a:chExt cx="2656748" cy="252092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656748" cy="252092"/>
            </a:xfrm>
            <a:custGeom>
              <a:avLst/>
              <a:gdLst/>
              <a:ahLst/>
              <a:cxnLst/>
              <a:rect r="r" b="b" t="t" l="l"/>
              <a:pathLst>
                <a:path h="252092" w="2656748">
                  <a:moveTo>
                    <a:pt x="65662" y="0"/>
                  </a:moveTo>
                  <a:lnTo>
                    <a:pt x="2591086" y="0"/>
                  </a:lnTo>
                  <a:cubicBezTo>
                    <a:pt x="2608500" y="0"/>
                    <a:pt x="2625202" y="6918"/>
                    <a:pt x="2637516" y="19232"/>
                  </a:cubicBezTo>
                  <a:cubicBezTo>
                    <a:pt x="2649830" y="31546"/>
                    <a:pt x="2656748" y="48247"/>
                    <a:pt x="2656748" y="65662"/>
                  </a:cubicBezTo>
                  <a:lnTo>
                    <a:pt x="2656748" y="186430"/>
                  </a:lnTo>
                  <a:cubicBezTo>
                    <a:pt x="2656748" y="222694"/>
                    <a:pt x="2627350" y="252092"/>
                    <a:pt x="2591086" y="252092"/>
                  </a:cubicBezTo>
                  <a:lnTo>
                    <a:pt x="65662" y="252092"/>
                  </a:lnTo>
                  <a:cubicBezTo>
                    <a:pt x="29398" y="252092"/>
                    <a:pt x="0" y="222694"/>
                    <a:pt x="0" y="186430"/>
                  </a:cubicBezTo>
                  <a:lnTo>
                    <a:pt x="0" y="65662"/>
                  </a:lnTo>
                  <a:cubicBezTo>
                    <a:pt x="0" y="29398"/>
                    <a:pt x="29398" y="0"/>
                    <a:pt x="65662" y="0"/>
                  </a:cubicBezTo>
                  <a:close/>
                </a:path>
              </a:pathLst>
            </a:custGeom>
            <a:solidFill>
              <a:srgbClr val="FFFEF2"/>
            </a:solidFill>
            <a:ln w="57150" cap="rnd">
              <a:solidFill>
                <a:srgbClr val="96B75B"/>
              </a:solidFill>
              <a:prstDash val="solid"/>
              <a:round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66675"/>
              <a:ext cx="2656748" cy="3187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295271" y="4982485"/>
            <a:ext cx="716453" cy="716453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3E37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359"/>
                </a:lnSpc>
              </a:pPr>
              <a:r>
                <a:rPr lang="en-US" b="true" sz="2399">
                  <a:solidFill>
                    <a:srgbClr val="96B75B"/>
                  </a:solidFill>
                  <a:latin typeface="Agrandir Bold"/>
                  <a:ea typeface="Agrandir Bold"/>
                  <a:cs typeface="Agrandir Bold"/>
                  <a:sym typeface="Agrandir Bold"/>
                </a:rPr>
                <a:t>1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897547" y="6091329"/>
            <a:ext cx="11847731" cy="1118777"/>
            <a:chOff x="0" y="0"/>
            <a:chExt cx="2669623" cy="252092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669623" cy="252092"/>
            </a:xfrm>
            <a:custGeom>
              <a:avLst/>
              <a:gdLst/>
              <a:ahLst/>
              <a:cxnLst/>
              <a:rect r="r" b="b" t="t" l="l"/>
              <a:pathLst>
                <a:path h="252092" w="2669623">
                  <a:moveTo>
                    <a:pt x="65345" y="0"/>
                  </a:moveTo>
                  <a:lnTo>
                    <a:pt x="2604278" y="0"/>
                  </a:lnTo>
                  <a:cubicBezTo>
                    <a:pt x="2640367" y="0"/>
                    <a:pt x="2669623" y="29256"/>
                    <a:pt x="2669623" y="65345"/>
                  </a:cubicBezTo>
                  <a:lnTo>
                    <a:pt x="2669623" y="186746"/>
                  </a:lnTo>
                  <a:cubicBezTo>
                    <a:pt x="2669623" y="222836"/>
                    <a:pt x="2640367" y="252092"/>
                    <a:pt x="2604278" y="252092"/>
                  </a:cubicBezTo>
                  <a:lnTo>
                    <a:pt x="65345" y="252092"/>
                  </a:lnTo>
                  <a:cubicBezTo>
                    <a:pt x="29256" y="252092"/>
                    <a:pt x="0" y="222836"/>
                    <a:pt x="0" y="186746"/>
                  </a:cubicBezTo>
                  <a:lnTo>
                    <a:pt x="0" y="65345"/>
                  </a:lnTo>
                  <a:cubicBezTo>
                    <a:pt x="0" y="29256"/>
                    <a:pt x="29256" y="0"/>
                    <a:pt x="65345" y="0"/>
                  </a:cubicBezTo>
                  <a:close/>
                </a:path>
              </a:pathLst>
            </a:custGeom>
            <a:solidFill>
              <a:srgbClr val="FFFEF2"/>
            </a:solidFill>
            <a:ln w="57150" cap="rnd">
              <a:solidFill>
                <a:srgbClr val="96B75B"/>
              </a:solidFill>
              <a:prstDash val="solid"/>
              <a:round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66675"/>
              <a:ext cx="2669623" cy="3187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0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238130" y="6292491"/>
            <a:ext cx="716453" cy="716453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3E37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359"/>
                </a:lnSpc>
              </a:pPr>
              <a:r>
                <a:rPr lang="en-US" b="true" sz="2399">
                  <a:solidFill>
                    <a:srgbClr val="96B75B"/>
                  </a:solidFill>
                  <a:latin typeface="Agrandir Bold"/>
                  <a:ea typeface="Agrandir Bold"/>
                  <a:cs typeface="Agrandir Bold"/>
                  <a:sym typeface="Agrandir Bold"/>
                </a:rPr>
                <a:t>2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897547" y="7448960"/>
            <a:ext cx="11847731" cy="1118777"/>
            <a:chOff x="0" y="0"/>
            <a:chExt cx="2669623" cy="252092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2669623" cy="252092"/>
            </a:xfrm>
            <a:custGeom>
              <a:avLst/>
              <a:gdLst/>
              <a:ahLst/>
              <a:cxnLst/>
              <a:rect r="r" b="b" t="t" l="l"/>
              <a:pathLst>
                <a:path h="252092" w="2669623">
                  <a:moveTo>
                    <a:pt x="65345" y="0"/>
                  </a:moveTo>
                  <a:lnTo>
                    <a:pt x="2604278" y="0"/>
                  </a:lnTo>
                  <a:cubicBezTo>
                    <a:pt x="2640367" y="0"/>
                    <a:pt x="2669623" y="29256"/>
                    <a:pt x="2669623" y="65345"/>
                  </a:cubicBezTo>
                  <a:lnTo>
                    <a:pt x="2669623" y="186746"/>
                  </a:lnTo>
                  <a:cubicBezTo>
                    <a:pt x="2669623" y="222836"/>
                    <a:pt x="2640367" y="252092"/>
                    <a:pt x="2604278" y="252092"/>
                  </a:cubicBezTo>
                  <a:lnTo>
                    <a:pt x="65345" y="252092"/>
                  </a:lnTo>
                  <a:cubicBezTo>
                    <a:pt x="29256" y="252092"/>
                    <a:pt x="0" y="222836"/>
                    <a:pt x="0" y="186746"/>
                  </a:cubicBezTo>
                  <a:lnTo>
                    <a:pt x="0" y="65345"/>
                  </a:lnTo>
                  <a:cubicBezTo>
                    <a:pt x="0" y="29256"/>
                    <a:pt x="29256" y="0"/>
                    <a:pt x="65345" y="0"/>
                  </a:cubicBezTo>
                  <a:close/>
                </a:path>
              </a:pathLst>
            </a:custGeom>
            <a:solidFill>
              <a:srgbClr val="FFFEF2"/>
            </a:solidFill>
            <a:ln w="57150" cap="rnd">
              <a:solidFill>
                <a:srgbClr val="96B75B"/>
              </a:solidFill>
              <a:prstDash val="solid"/>
              <a:round/>
            </a:ln>
          </p:spPr>
        </p:sp>
        <p:sp>
          <p:nvSpPr>
            <p:cNvPr name="TextBox 23" id="23"/>
            <p:cNvSpPr txBox="true"/>
            <p:nvPr/>
          </p:nvSpPr>
          <p:spPr>
            <a:xfrm>
              <a:off x="0" y="-66675"/>
              <a:ext cx="2669623" cy="3187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0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238130" y="7650123"/>
            <a:ext cx="716453" cy="716453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3E37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359"/>
                </a:lnSpc>
              </a:pPr>
              <a:r>
                <a:rPr lang="en-US" b="true" sz="2399">
                  <a:solidFill>
                    <a:srgbClr val="96B75B"/>
                  </a:solidFill>
                  <a:latin typeface="Agrandir Bold"/>
                  <a:ea typeface="Agrandir Bold"/>
                  <a:cs typeface="Agrandir Bold"/>
                  <a:sym typeface="Agrandir Bold"/>
                </a:rPr>
                <a:t>3</a:t>
              </a:r>
            </a:p>
          </p:txBody>
        </p:sp>
      </p:grpSp>
      <p:sp>
        <p:nvSpPr>
          <p:cNvPr name="TextBox 27" id="27"/>
          <p:cNvSpPr txBox="true"/>
          <p:nvPr/>
        </p:nvSpPr>
        <p:spPr>
          <a:xfrm rot="0">
            <a:off x="4612289" y="4953000"/>
            <a:ext cx="5067300" cy="4965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60"/>
              </a:lnSpc>
              <a:spcBef>
                <a:spcPct val="0"/>
              </a:spcBef>
            </a:pPr>
            <a:r>
              <a:rPr lang="en-US" sz="2600" spc="52" strike="noStrike" u="none">
                <a:solidFill>
                  <a:srgbClr val="33565A"/>
                </a:solidFill>
                <a:latin typeface="Open Sans 1"/>
                <a:ea typeface="Open Sans 1"/>
                <a:cs typeface="Open Sans 1"/>
                <a:sym typeface="Open Sans 1"/>
              </a:rPr>
              <a:t>We see less of the full picture.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2328642" y="5048484"/>
            <a:ext cx="2056240" cy="353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98"/>
              </a:lnSpc>
            </a:pPr>
            <a:r>
              <a:rPr lang="en-US" sz="2300" b="true">
                <a:solidFill>
                  <a:srgbClr val="103E37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Narrowed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4612289" y="6181725"/>
            <a:ext cx="7134225" cy="10204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60"/>
              </a:lnSpc>
              <a:spcBef>
                <a:spcPct val="0"/>
              </a:spcBef>
            </a:pPr>
            <a:r>
              <a:rPr lang="en-US" sz="2600" spc="52" strike="noStrike" u="none">
                <a:solidFill>
                  <a:srgbClr val="33565A"/>
                </a:solidFill>
                <a:latin typeface="Open Sans 1"/>
                <a:ea typeface="Open Sans 1"/>
                <a:cs typeface="Open Sans 1"/>
                <a:sym typeface="Open Sans 1"/>
              </a:rPr>
              <a:t>We notice risk, criticism, pressure, or failure faster.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2328642" y="6329421"/>
            <a:ext cx="2056240" cy="7158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98"/>
              </a:lnSpc>
            </a:pPr>
            <a:r>
              <a:rPr lang="en-US" sz="2300" b="true">
                <a:solidFill>
                  <a:srgbClr val="103E37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Threat-Focused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4555139" y="7753350"/>
            <a:ext cx="5067300" cy="4965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60"/>
              </a:lnSpc>
              <a:spcBef>
                <a:spcPct val="0"/>
              </a:spcBef>
            </a:pPr>
            <a:r>
              <a:rPr lang="en-US" sz="2600" spc="52" strike="noStrike" u="none">
                <a:solidFill>
                  <a:srgbClr val="33565A"/>
                </a:solidFill>
                <a:latin typeface="Open Sans 1"/>
                <a:ea typeface="Open Sans 1"/>
                <a:cs typeface="Open Sans 1"/>
                <a:sym typeface="Open Sans 1"/>
              </a:rPr>
              <a:t>“I react before I reflect.”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2328642" y="7657781"/>
            <a:ext cx="2056240" cy="7158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98"/>
              </a:lnSpc>
            </a:pPr>
            <a:r>
              <a:rPr lang="en-US" sz="2300" b="true">
                <a:solidFill>
                  <a:srgbClr val="103E37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Automatic Response</a:t>
            </a:r>
          </a:p>
        </p:txBody>
      </p:sp>
      <p:sp>
        <p:nvSpPr>
          <p:cNvPr name="Freeform 33" id="33"/>
          <p:cNvSpPr/>
          <p:nvPr/>
        </p:nvSpPr>
        <p:spPr>
          <a:xfrm flipH="false" flipV="false" rot="0">
            <a:off x="15156225" y="567454"/>
            <a:ext cx="2103075" cy="2177275"/>
          </a:xfrm>
          <a:custGeom>
            <a:avLst/>
            <a:gdLst/>
            <a:ahLst/>
            <a:cxnLst/>
            <a:rect r="r" b="b" t="t" l="l"/>
            <a:pathLst>
              <a:path h="2177275" w="2103075">
                <a:moveTo>
                  <a:pt x="0" y="0"/>
                </a:moveTo>
                <a:lnTo>
                  <a:pt x="2103075" y="0"/>
                </a:lnTo>
                <a:lnTo>
                  <a:pt x="2103075" y="2177275"/>
                </a:lnTo>
                <a:lnTo>
                  <a:pt x="0" y="21772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764" t="0" r="-1764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90" t="0" r="-39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81000" y="762000"/>
            <a:ext cx="17526000" cy="9525000"/>
            <a:chOff x="0" y="0"/>
            <a:chExt cx="23368000" cy="12700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3368000" cy="12700000"/>
            </a:xfrm>
            <a:custGeom>
              <a:avLst/>
              <a:gdLst/>
              <a:ahLst/>
              <a:cxnLst/>
              <a:rect r="r" b="b" t="t" l="l"/>
              <a:pathLst>
                <a:path h="12700000" w="23368000">
                  <a:moveTo>
                    <a:pt x="1270000" y="0"/>
                  </a:moveTo>
                  <a:lnTo>
                    <a:pt x="22098000" y="0"/>
                  </a:lnTo>
                  <a:cubicBezTo>
                    <a:pt x="22799402" y="0"/>
                    <a:pt x="23368000" y="568598"/>
                    <a:pt x="23368000" y="1270000"/>
                  </a:cubicBezTo>
                  <a:lnTo>
                    <a:pt x="23368000" y="11430000"/>
                  </a:lnTo>
                  <a:cubicBezTo>
                    <a:pt x="23368000" y="12131401"/>
                    <a:pt x="22799402" y="12700000"/>
                    <a:pt x="22098000" y="12700000"/>
                  </a:cubicBezTo>
                  <a:lnTo>
                    <a:pt x="1270000" y="12700000"/>
                  </a:lnTo>
                  <a:cubicBezTo>
                    <a:pt x="568598" y="12700000"/>
                    <a:pt x="0" y="12131401"/>
                    <a:pt x="0" y="11430000"/>
                  </a:cubicBezTo>
                  <a:lnTo>
                    <a:pt x="0" y="1270000"/>
                  </a:lnTo>
                  <a:cubicBezTo>
                    <a:pt x="0" y="568598"/>
                    <a:pt x="568598" y="0"/>
                    <a:pt x="1270000" y="0"/>
                  </a:cubicBez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33565A"/>
              </a:solidFill>
              <a:prstDash val="solid"/>
              <a:miter/>
            </a:ln>
          </p:spPr>
        </p:sp>
      </p:grpSp>
      <p:sp>
        <p:nvSpPr>
          <p:cNvPr name="TextBox 5" id="5"/>
          <p:cNvSpPr txBox="true"/>
          <p:nvPr/>
        </p:nvSpPr>
        <p:spPr>
          <a:xfrm rot="0">
            <a:off x="974082" y="2068066"/>
            <a:ext cx="13974530" cy="966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159"/>
              </a:lnSpc>
              <a:spcBef>
                <a:spcPct val="0"/>
              </a:spcBef>
            </a:pPr>
            <a:r>
              <a:rPr lang="en-US" b="true" sz="5599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The Prefrontal Cortex Under Stress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3186935"/>
            <a:ext cx="13471767" cy="5873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899"/>
              </a:lnSpc>
              <a:spcBef>
                <a:spcPct val="0"/>
              </a:spcBef>
            </a:pPr>
            <a:r>
              <a:rPr lang="en-US" b="true" sz="3499">
                <a:solidFill>
                  <a:srgbClr val="96B75B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Stress makes it harder to access what we know</a:t>
            </a:r>
          </a:p>
        </p:txBody>
      </p:sp>
      <p:sp>
        <p:nvSpPr>
          <p:cNvPr name="AutoShape 7" id="7"/>
          <p:cNvSpPr/>
          <p:nvPr/>
        </p:nvSpPr>
        <p:spPr>
          <a:xfrm>
            <a:off x="1028700" y="3095625"/>
            <a:ext cx="13258800" cy="0"/>
          </a:xfrm>
          <a:prstGeom prst="line">
            <a:avLst/>
          </a:prstGeom>
          <a:ln cap="rnd" w="19050">
            <a:solidFill>
              <a:srgbClr val="96B75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14112759" y="-984280"/>
            <a:ext cx="9356080" cy="11918573"/>
          </a:xfrm>
          <a:custGeom>
            <a:avLst/>
            <a:gdLst/>
            <a:ahLst/>
            <a:cxnLst/>
            <a:rect r="r" b="b" t="t" l="l"/>
            <a:pathLst>
              <a:path h="11918573" w="9356080">
                <a:moveTo>
                  <a:pt x="0" y="0"/>
                </a:moveTo>
                <a:lnTo>
                  <a:pt x="9356080" y="0"/>
                </a:lnTo>
                <a:lnTo>
                  <a:pt x="9356080" y="11918573"/>
                </a:lnTo>
                <a:lnTo>
                  <a:pt x="0" y="1191857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8000"/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4948613" y="1440352"/>
            <a:ext cx="1913065" cy="1980561"/>
          </a:xfrm>
          <a:custGeom>
            <a:avLst/>
            <a:gdLst/>
            <a:ahLst/>
            <a:cxnLst/>
            <a:rect r="r" b="b" t="t" l="l"/>
            <a:pathLst>
              <a:path h="1980561" w="1913065">
                <a:moveTo>
                  <a:pt x="0" y="0"/>
                </a:moveTo>
                <a:lnTo>
                  <a:pt x="1913064" y="0"/>
                </a:lnTo>
                <a:lnTo>
                  <a:pt x="1913064" y="1980560"/>
                </a:lnTo>
                <a:lnTo>
                  <a:pt x="0" y="19805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764" t="0" r="-1764" b="0"/>
            </a:stretch>
          </a:blipFill>
        </p:spPr>
      </p:sp>
      <p:sp>
        <p:nvSpPr>
          <p:cNvPr name="AutoShape 10" id="10"/>
          <p:cNvSpPr/>
          <p:nvPr/>
        </p:nvSpPr>
        <p:spPr>
          <a:xfrm>
            <a:off x="1028700" y="4000500"/>
            <a:ext cx="13258800" cy="0"/>
          </a:xfrm>
          <a:prstGeom prst="line">
            <a:avLst/>
          </a:prstGeom>
          <a:ln cap="rnd" w="9525">
            <a:solidFill>
              <a:srgbClr val="96B75B">
                <a:alpha val="49804"/>
              </a:srgbClr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1" id="11"/>
          <p:cNvGrpSpPr/>
          <p:nvPr/>
        </p:nvGrpSpPr>
        <p:grpSpPr>
          <a:xfrm rot="0">
            <a:off x="1028700" y="4286250"/>
            <a:ext cx="7429500" cy="4000500"/>
            <a:chOff x="0" y="0"/>
            <a:chExt cx="9906000" cy="5334000"/>
          </a:xfrm>
        </p:grpSpPr>
        <p:grpSp>
          <p:nvGrpSpPr>
            <p:cNvPr name="Group 12" id="12"/>
            <p:cNvGrpSpPr/>
            <p:nvPr/>
          </p:nvGrpSpPr>
          <p:grpSpPr>
            <a:xfrm rot="0">
              <a:off x="342900" y="4445000"/>
              <a:ext cx="217553" cy="205951"/>
              <a:chOff x="0" y="0"/>
              <a:chExt cx="187816" cy="17780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187816" cy="177800"/>
              </a:xfrm>
              <a:custGeom>
                <a:avLst/>
                <a:gdLst/>
                <a:ahLst/>
                <a:cxnLst/>
                <a:rect r="r" b="b" t="t" l="l"/>
                <a:pathLst>
                  <a:path h="177800" w="187816">
                    <a:moveTo>
                      <a:pt x="93908" y="0"/>
                    </a:moveTo>
                    <a:cubicBezTo>
                      <a:pt x="42044" y="0"/>
                      <a:pt x="0" y="39802"/>
                      <a:pt x="0" y="88900"/>
                    </a:cubicBezTo>
                    <a:cubicBezTo>
                      <a:pt x="0" y="137998"/>
                      <a:pt x="42044" y="177800"/>
                      <a:pt x="93908" y="177800"/>
                    </a:cubicBezTo>
                    <a:cubicBezTo>
                      <a:pt x="145772" y="177800"/>
                      <a:pt x="187816" y="137998"/>
                      <a:pt x="187816" y="88900"/>
                    </a:cubicBezTo>
                    <a:cubicBezTo>
                      <a:pt x="187816" y="39802"/>
                      <a:pt x="145772" y="0"/>
                      <a:pt x="93908" y="0"/>
                    </a:cubicBezTo>
                    <a:close/>
                  </a:path>
                </a:pathLst>
              </a:custGeom>
              <a:solidFill>
                <a:srgbClr val="96B75B"/>
              </a:solidFill>
            </p:spPr>
          </p:sp>
        </p:grpSp>
        <p:grpSp>
          <p:nvGrpSpPr>
            <p:cNvPr name="Group 14" id="14"/>
            <p:cNvGrpSpPr/>
            <p:nvPr/>
          </p:nvGrpSpPr>
          <p:grpSpPr>
            <a:xfrm rot="0">
              <a:off x="342900" y="3048000"/>
              <a:ext cx="208481" cy="197363"/>
              <a:chOff x="0" y="0"/>
              <a:chExt cx="187816" cy="17780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87816" cy="177800"/>
              </a:xfrm>
              <a:custGeom>
                <a:avLst/>
                <a:gdLst/>
                <a:ahLst/>
                <a:cxnLst/>
                <a:rect r="r" b="b" t="t" l="l"/>
                <a:pathLst>
                  <a:path h="177800" w="187816">
                    <a:moveTo>
                      <a:pt x="93908" y="0"/>
                    </a:moveTo>
                    <a:cubicBezTo>
                      <a:pt x="42044" y="0"/>
                      <a:pt x="0" y="39802"/>
                      <a:pt x="0" y="88900"/>
                    </a:cubicBezTo>
                    <a:cubicBezTo>
                      <a:pt x="0" y="137998"/>
                      <a:pt x="42044" y="177800"/>
                      <a:pt x="93908" y="177800"/>
                    </a:cubicBezTo>
                    <a:cubicBezTo>
                      <a:pt x="145772" y="177800"/>
                      <a:pt x="187816" y="137998"/>
                      <a:pt x="187816" y="88900"/>
                    </a:cubicBezTo>
                    <a:cubicBezTo>
                      <a:pt x="187816" y="39802"/>
                      <a:pt x="145772" y="0"/>
                      <a:pt x="93908" y="0"/>
                    </a:cubicBezTo>
                    <a:close/>
                  </a:path>
                </a:pathLst>
              </a:custGeom>
              <a:solidFill>
                <a:srgbClr val="96B75B"/>
              </a:solidFill>
            </p:spPr>
          </p:sp>
        </p:grpSp>
        <p:grpSp>
          <p:nvGrpSpPr>
            <p:cNvPr name="Group 16" id="16"/>
            <p:cNvGrpSpPr/>
            <p:nvPr/>
          </p:nvGrpSpPr>
          <p:grpSpPr>
            <a:xfrm rot="0">
              <a:off x="342900" y="1651000"/>
              <a:ext cx="208481" cy="197363"/>
              <a:chOff x="0" y="0"/>
              <a:chExt cx="187816" cy="177800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187816" cy="177800"/>
              </a:xfrm>
              <a:custGeom>
                <a:avLst/>
                <a:gdLst/>
                <a:ahLst/>
                <a:cxnLst/>
                <a:rect r="r" b="b" t="t" l="l"/>
                <a:pathLst>
                  <a:path h="177800" w="187816">
                    <a:moveTo>
                      <a:pt x="93908" y="0"/>
                    </a:moveTo>
                    <a:cubicBezTo>
                      <a:pt x="42044" y="0"/>
                      <a:pt x="0" y="39802"/>
                      <a:pt x="0" y="88900"/>
                    </a:cubicBezTo>
                    <a:cubicBezTo>
                      <a:pt x="0" y="137998"/>
                      <a:pt x="42044" y="177800"/>
                      <a:pt x="93908" y="177800"/>
                    </a:cubicBezTo>
                    <a:cubicBezTo>
                      <a:pt x="145772" y="177800"/>
                      <a:pt x="187816" y="137998"/>
                      <a:pt x="187816" y="88900"/>
                    </a:cubicBezTo>
                    <a:cubicBezTo>
                      <a:pt x="187816" y="39802"/>
                      <a:pt x="145772" y="0"/>
                      <a:pt x="93908" y="0"/>
                    </a:cubicBezTo>
                    <a:close/>
                  </a:path>
                </a:pathLst>
              </a:custGeom>
              <a:solidFill>
                <a:srgbClr val="96B75B"/>
              </a:solidFill>
            </p:spPr>
          </p:sp>
        </p:grpSp>
        <p:grpSp>
          <p:nvGrpSpPr>
            <p:cNvPr name="Group 18" id="18"/>
            <p:cNvGrpSpPr/>
            <p:nvPr/>
          </p:nvGrpSpPr>
          <p:grpSpPr>
            <a:xfrm rot="0">
              <a:off x="342900" y="254000"/>
              <a:ext cx="187816" cy="177800"/>
              <a:chOff x="0" y="0"/>
              <a:chExt cx="187816" cy="177800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187816" cy="177800"/>
              </a:xfrm>
              <a:custGeom>
                <a:avLst/>
                <a:gdLst/>
                <a:ahLst/>
                <a:cxnLst/>
                <a:rect r="r" b="b" t="t" l="l"/>
                <a:pathLst>
                  <a:path h="177800" w="187816">
                    <a:moveTo>
                      <a:pt x="93908" y="0"/>
                    </a:moveTo>
                    <a:cubicBezTo>
                      <a:pt x="42044" y="0"/>
                      <a:pt x="0" y="39802"/>
                      <a:pt x="0" y="88900"/>
                    </a:cubicBezTo>
                    <a:cubicBezTo>
                      <a:pt x="0" y="137998"/>
                      <a:pt x="42044" y="177800"/>
                      <a:pt x="93908" y="177800"/>
                    </a:cubicBezTo>
                    <a:cubicBezTo>
                      <a:pt x="145772" y="177800"/>
                      <a:pt x="187816" y="137998"/>
                      <a:pt x="187816" y="88900"/>
                    </a:cubicBezTo>
                    <a:cubicBezTo>
                      <a:pt x="187816" y="39802"/>
                      <a:pt x="145772" y="0"/>
                      <a:pt x="93908" y="0"/>
                    </a:cubicBezTo>
                    <a:close/>
                  </a:path>
                </a:pathLst>
              </a:custGeom>
              <a:solidFill>
                <a:srgbClr val="96B75B"/>
              </a:solidFill>
            </p:spPr>
          </p:sp>
        </p:grpSp>
        <p:grpSp>
          <p:nvGrpSpPr>
            <p:cNvPr name="Group 20" id="20"/>
            <p:cNvGrpSpPr/>
            <p:nvPr/>
          </p:nvGrpSpPr>
          <p:grpSpPr>
            <a:xfrm rot="0">
              <a:off x="0" y="0"/>
              <a:ext cx="9906000" cy="1143000"/>
              <a:chOff x="0" y="0"/>
              <a:chExt cx="9906000" cy="1143000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9906000" cy="1143000"/>
              </a:xfrm>
              <a:custGeom>
                <a:avLst/>
                <a:gdLst/>
                <a:ahLst/>
                <a:cxnLst/>
                <a:rect r="r" b="b" t="t" l="l"/>
                <a:pathLst>
                  <a:path h="1143000" w="9906000">
                    <a:moveTo>
                      <a:pt x="114300" y="0"/>
                    </a:moveTo>
                    <a:lnTo>
                      <a:pt x="9791700" y="0"/>
                    </a:lnTo>
                    <a:cubicBezTo>
                      <a:pt x="9854826" y="0"/>
                      <a:pt x="9906000" y="51174"/>
                      <a:pt x="9906000" y="114300"/>
                    </a:cubicBezTo>
                    <a:lnTo>
                      <a:pt x="9906000" y="1028700"/>
                    </a:lnTo>
                    <a:cubicBezTo>
                      <a:pt x="9906000" y="1091826"/>
                      <a:pt x="9854826" y="1143000"/>
                      <a:pt x="9791700" y="1143000"/>
                    </a:cubicBezTo>
                    <a:lnTo>
                      <a:pt x="114300" y="1143000"/>
                    </a:lnTo>
                    <a:cubicBezTo>
                      <a:pt x="51174" y="1143000"/>
                      <a:pt x="0" y="1091826"/>
                      <a:pt x="0" y="1028700"/>
                    </a:cubicBezTo>
                    <a:lnTo>
                      <a:pt x="0" y="114300"/>
                    </a:lnTo>
                    <a:cubicBezTo>
                      <a:pt x="0" y="51174"/>
                      <a:pt x="51174" y="0"/>
                      <a:pt x="1143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6675" cap="sq">
                <a:solidFill>
                  <a:srgbClr val="96B75B"/>
                </a:solidFill>
                <a:prstDash val="solid"/>
                <a:miter/>
              </a:ln>
            </p:spPr>
          </p:sp>
        </p:grpSp>
        <p:grpSp>
          <p:nvGrpSpPr>
            <p:cNvPr name="Group 22" id="22"/>
            <p:cNvGrpSpPr/>
            <p:nvPr/>
          </p:nvGrpSpPr>
          <p:grpSpPr>
            <a:xfrm rot="0">
              <a:off x="0" y="1397000"/>
              <a:ext cx="9906000" cy="1143000"/>
              <a:chOff x="0" y="0"/>
              <a:chExt cx="9906000" cy="1143000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9906000" cy="1143000"/>
              </a:xfrm>
              <a:custGeom>
                <a:avLst/>
                <a:gdLst/>
                <a:ahLst/>
                <a:cxnLst/>
                <a:rect r="r" b="b" t="t" l="l"/>
                <a:pathLst>
                  <a:path h="1143000" w="9906000">
                    <a:moveTo>
                      <a:pt x="114300" y="0"/>
                    </a:moveTo>
                    <a:lnTo>
                      <a:pt x="9791700" y="0"/>
                    </a:lnTo>
                    <a:cubicBezTo>
                      <a:pt x="9854826" y="0"/>
                      <a:pt x="9906000" y="51174"/>
                      <a:pt x="9906000" y="114300"/>
                    </a:cubicBezTo>
                    <a:lnTo>
                      <a:pt x="9906000" y="1028700"/>
                    </a:lnTo>
                    <a:cubicBezTo>
                      <a:pt x="9906000" y="1091826"/>
                      <a:pt x="9854826" y="1143000"/>
                      <a:pt x="9791700" y="1143000"/>
                    </a:cubicBezTo>
                    <a:lnTo>
                      <a:pt x="114300" y="1143000"/>
                    </a:lnTo>
                    <a:cubicBezTo>
                      <a:pt x="51174" y="1143000"/>
                      <a:pt x="0" y="1091826"/>
                      <a:pt x="0" y="1028700"/>
                    </a:cubicBezTo>
                    <a:lnTo>
                      <a:pt x="0" y="114300"/>
                    </a:lnTo>
                    <a:cubicBezTo>
                      <a:pt x="0" y="51174"/>
                      <a:pt x="51174" y="0"/>
                      <a:pt x="1143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6675" cap="sq">
                <a:solidFill>
                  <a:srgbClr val="96B75B"/>
                </a:solidFill>
                <a:prstDash val="solid"/>
                <a:miter/>
              </a:ln>
            </p:spPr>
          </p:sp>
        </p:grpSp>
        <p:grpSp>
          <p:nvGrpSpPr>
            <p:cNvPr name="Group 24" id="24"/>
            <p:cNvGrpSpPr/>
            <p:nvPr/>
          </p:nvGrpSpPr>
          <p:grpSpPr>
            <a:xfrm rot="0">
              <a:off x="0" y="2794000"/>
              <a:ext cx="9906000" cy="1143000"/>
              <a:chOff x="0" y="0"/>
              <a:chExt cx="9906000" cy="1143000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0"/>
                <a:ext cx="9906000" cy="1143000"/>
              </a:xfrm>
              <a:custGeom>
                <a:avLst/>
                <a:gdLst/>
                <a:ahLst/>
                <a:cxnLst/>
                <a:rect r="r" b="b" t="t" l="l"/>
                <a:pathLst>
                  <a:path h="1143000" w="9906000">
                    <a:moveTo>
                      <a:pt x="114300" y="0"/>
                    </a:moveTo>
                    <a:lnTo>
                      <a:pt x="9791700" y="0"/>
                    </a:lnTo>
                    <a:cubicBezTo>
                      <a:pt x="9854826" y="0"/>
                      <a:pt x="9906000" y="51174"/>
                      <a:pt x="9906000" y="114300"/>
                    </a:cubicBezTo>
                    <a:lnTo>
                      <a:pt x="9906000" y="1028700"/>
                    </a:lnTo>
                    <a:cubicBezTo>
                      <a:pt x="9906000" y="1091826"/>
                      <a:pt x="9854826" y="1143000"/>
                      <a:pt x="9791700" y="1143000"/>
                    </a:cubicBezTo>
                    <a:lnTo>
                      <a:pt x="114300" y="1143000"/>
                    </a:lnTo>
                    <a:cubicBezTo>
                      <a:pt x="51174" y="1143000"/>
                      <a:pt x="0" y="1091826"/>
                      <a:pt x="0" y="1028700"/>
                    </a:cubicBezTo>
                    <a:lnTo>
                      <a:pt x="0" y="114300"/>
                    </a:lnTo>
                    <a:cubicBezTo>
                      <a:pt x="0" y="51174"/>
                      <a:pt x="51174" y="0"/>
                      <a:pt x="1143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6675" cap="sq">
                <a:solidFill>
                  <a:srgbClr val="96B75B"/>
                </a:solidFill>
                <a:prstDash val="solid"/>
                <a:miter/>
              </a:ln>
            </p:spPr>
          </p:sp>
        </p:grpSp>
        <p:grpSp>
          <p:nvGrpSpPr>
            <p:cNvPr name="Group 26" id="26"/>
            <p:cNvGrpSpPr/>
            <p:nvPr/>
          </p:nvGrpSpPr>
          <p:grpSpPr>
            <a:xfrm rot="0">
              <a:off x="0" y="4191000"/>
              <a:ext cx="9906000" cy="1143000"/>
              <a:chOff x="0" y="0"/>
              <a:chExt cx="9906000" cy="1143000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9906000" cy="1143000"/>
              </a:xfrm>
              <a:custGeom>
                <a:avLst/>
                <a:gdLst/>
                <a:ahLst/>
                <a:cxnLst/>
                <a:rect r="r" b="b" t="t" l="l"/>
                <a:pathLst>
                  <a:path h="1143000" w="9906000">
                    <a:moveTo>
                      <a:pt x="114300" y="0"/>
                    </a:moveTo>
                    <a:lnTo>
                      <a:pt x="9791700" y="0"/>
                    </a:lnTo>
                    <a:cubicBezTo>
                      <a:pt x="9854826" y="0"/>
                      <a:pt x="9906000" y="51174"/>
                      <a:pt x="9906000" y="114300"/>
                    </a:cubicBezTo>
                    <a:lnTo>
                      <a:pt x="9906000" y="1028700"/>
                    </a:lnTo>
                    <a:cubicBezTo>
                      <a:pt x="9906000" y="1091826"/>
                      <a:pt x="9854826" y="1143000"/>
                      <a:pt x="9791700" y="1143000"/>
                    </a:cubicBezTo>
                    <a:lnTo>
                      <a:pt x="114300" y="1143000"/>
                    </a:lnTo>
                    <a:cubicBezTo>
                      <a:pt x="51174" y="1143000"/>
                      <a:pt x="0" y="1091826"/>
                      <a:pt x="0" y="1028700"/>
                    </a:cubicBezTo>
                    <a:lnTo>
                      <a:pt x="0" y="114300"/>
                    </a:lnTo>
                    <a:cubicBezTo>
                      <a:pt x="0" y="51174"/>
                      <a:pt x="51174" y="0"/>
                      <a:pt x="1143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6675" cap="sq">
                <a:solidFill>
                  <a:srgbClr val="96B75B"/>
                </a:solidFill>
                <a:prstDash val="solid"/>
                <a:miter/>
              </a:ln>
            </p:spPr>
          </p:sp>
        </p:grpSp>
        <p:sp>
          <p:nvSpPr>
            <p:cNvPr name="TextBox 28" id="28"/>
            <p:cNvSpPr txBox="true"/>
            <p:nvPr/>
          </p:nvSpPr>
          <p:spPr>
            <a:xfrm rot="0">
              <a:off x="876300" y="4378325"/>
              <a:ext cx="8636000" cy="7310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572"/>
                </a:lnSpc>
                <a:spcBef>
                  <a:spcPct val="0"/>
                </a:spcBef>
              </a:pPr>
              <a:r>
                <a:rPr lang="en-US" sz="3517" strike="noStrike" u="none">
                  <a:solidFill>
                    <a:srgbClr val="103E37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More reactive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876300" y="2981325"/>
              <a:ext cx="8636000" cy="7310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572"/>
                </a:lnSpc>
                <a:spcBef>
                  <a:spcPct val="0"/>
                </a:spcBef>
              </a:pPr>
              <a:r>
                <a:rPr lang="en-US" sz="3517" strike="noStrike" u="none">
                  <a:solidFill>
                    <a:srgbClr val="103E37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Less flexible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876300" y="1584325"/>
              <a:ext cx="8636000" cy="7310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572"/>
                </a:lnSpc>
                <a:spcBef>
                  <a:spcPct val="0"/>
                </a:spcBef>
              </a:pPr>
              <a:r>
                <a:rPr lang="en-US" sz="3517" strike="noStrike" u="none">
                  <a:solidFill>
                    <a:srgbClr val="103E37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Overloaded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0">
              <a:off x="876300" y="187325"/>
              <a:ext cx="8636000" cy="7310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572"/>
                </a:lnSpc>
                <a:spcBef>
                  <a:spcPct val="0"/>
                </a:spcBef>
              </a:pPr>
              <a:r>
                <a:rPr lang="en-US" sz="3517" strike="noStrike" u="none">
                  <a:solidFill>
                    <a:srgbClr val="103E37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Depleted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9730476" y="4286250"/>
            <a:ext cx="7429500" cy="4000500"/>
            <a:chOff x="0" y="0"/>
            <a:chExt cx="9906000" cy="5334000"/>
          </a:xfrm>
        </p:grpSpPr>
        <p:grpSp>
          <p:nvGrpSpPr>
            <p:cNvPr name="Group 33" id="33"/>
            <p:cNvGrpSpPr/>
            <p:nvPr/>
          </p:nvGrpSpPr>
          <p:grpSpPr>
            <a:xfrm rot="0">
              <a:off x="342900" y="4445000"/>
              <a:ext cx="217553" cy="205951"/>
              <a:chOff x="0" y="0"/>
              <a:chExt cx="187816" cy="177800"/>
            </a:xfrm>
          </p:grpSpPr>
          <p:sp>
            <p:nvSpPr>
              <p:cNvPr name="Freeform 34" id="34"/>
              <p:cNvSpPr/>
              <p:nvPr/>
            </p:nvSpPr>
            <p:spPr>
              <a:xfrm flipH="false" flipV="false" rot="0">
                <a:off x="0" y="0"/>
                <a:ext cx="187816" cy="177800"/>
              </a:xfrm>
              <a:custGeom>
                <a:avLst/>
                <a:gdLst/>
                <a:ahLst/>
                <a:cxnLst/>
                <a:rect r="r" b="b" t="t" l="l"/>
                <a:pathLst>
                  <a:path h="177800" w="187816">
                    <a:moveTo>
                      <a:pt x="93908" y="0"/>
                    </a:moveTo>
                    <a:cubicBezTo>
                      <a:pt x="42044" y="0"/>
                      <a:pt x="0" y="39802"/>
                      <a:pt x="0" y="88900"/>
                    </a:cubicBezTo>
                    <a:cubicBezTo>
                      <a:pt x="0" y="137998"/>
                      <a:pt x="42044" y="177800"/>
                      <a:pt x="93908" y="177800"/>
                    </a:cubicBezTo>
                    <a:cubicBezTo>
                      <a:pt x="145772" y="177800"/>
                      <a:pt x="187816" y="137998"/>
                      <a:pt x="187816" y="88900"/>
                    </a:cubicBezTo>
                    <a:cubicBezTo>
                      <a:pt x="187816" y="39802"/>
                      <a:pt x="145772" y="0"/>
                      <a:pt x="93908" y="0"/>
                    </a:cubicBezTo>
                    <a:close/>
                  </a:path>
                </a:pathLst>
              </a:custGeom>
              <a:solidFill>
                <a:srgbClr val="96B75B"/>
              </a:solidFill>
            </p:spPr>
          </p:sp>
        </p:grpSp>
        <p:grpSp>
          <p:nvGrpSpPr>
            <p:cNvPr name="Group 35" id="35"/>
            <p:cNvGrpSpPr/>
            <p:nvPr/>
          </p:nvGrpSpPr>
          <p:grpSpPr>
            <a:xfrm rot="0">
              <a:off x="342900" y="3048000"/>
              <a:ext cx="208481" cy="197363"/>
              <a:chOff x="0" y="0"/>
              <a:chExt cx="187816" cy="177800"/>
            </a:xfrm>
          </p:grpSpPr>
          <p:sp>
            <p:nvSpPr>
              <p:cNvPr name="Freeform 36" id="36"/>
              <p:cNvSpPr/>
              <p:nvPr/>
            </p:nvSpPr>
            <p:spPr>
              <a:xfrm flipH="false" flipV="false" rot="0">
                <a:off x="0" y="0"/>
                <a:ext cx="187816" cy="177800"/>
              </a:xfrm>
              <a:custGeom>
                <a:avLst/>
                <a:gdLst/>
                <a:ahLst/>
                <a:cxnLst/>
                <a:rect r="r" b="b" t="t" l="l"/>
                <a:pathLst>
                  <a:path h="177800" w="187816">
                    <a:moveTo>
                      <a:pt x="93908" y="0"/>
                    </a:moveTo>
                    <a:cubicBezTo>
                      <a:pt x="42044" y="0"/>
                      <a:pt x="0" y="39802"/>
                      <a:pt x="0" y="88900"/>
                    </a:cubicBezTo>
                    <a:cubicBezTo>
                      <a:pt x="0" y="137998"/>
                      <a:pt x="42044" y="177800"/>
                      <a:pt x="93908" y="177800"/>
                    </a:cubicBezTo>
                    <a:cubicBezTo>
                      <a:pt x="145772" y="177800"/>
                      <a:pt x="187816" y="137998"/>
                      <a:pt x="187816" y="88900"/>
                    </a:cubicBezTo>
                    <a:cubicBezTo>
                      <a:pt x="187816" y="39802"/>
                      <a:pt x="145772" y="0"/>
                      <a:pt x="93908" y="0"/>
                    </a:cubicBezTo>
                    <a:close/>
                  </a:path>
                </a:pathLst>
              </a:custGeom>
              <a:solidFill>
                <a:srgbClr val="96B75B"/>
              </a:solidFill>
            </p:spPr>
          </p:sp>
        </p:grpSp>
        <p:grpSp>
          <p:nvGrpSpPr>
            <p:cNvPr name="Group 37" id="37"/>
            <p:cNvGrpSpPr/>
            <p:nvPr/>
          </p:nvGrpSpPr>
          <p:grpSpPr>
            <a:xfrm rot="0">
              <a:off x="342900" y="1651000"/>
              <a:ext cx="208481" cy="197363"/>
              <a:chOff x="0" y="0"/>
              <a:chExt cx="187816" cy="177800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0" y="0"/>
                <a:ext cx="187816" cy="177800"/>
              </a:xfrm>
              <a:custGeom>
                <a:avLst/>
                <a:gdLst/>
                <a:ahLst/>
                <a:cxnLst/>
                <a:rect r="r" b="b" t="t" l="l"/>
                <a:pathLst>
                  <a:path h="177800" w="187816">
                    <a:moveTo>
                      <a:pt x="93908" y="0"/>
                    </a:moveTo>
                    <a:cubicBezTo>
                      <a:pt x="42044" y="0"/>
                      <a:pt x="0" y="39802"/>
                      <a:pt x="0" y="88900"/>
                    </a:cubicBezTo>
                    <a:cubicBezTo>
                      <a:pt x="0" y="137998"/>
                      <a:pt x="42044" y="177800"/>
                      <a:pt x="93908" y="177800"/>
                    </a:cubicBezTo>
                    <a:cubicBezTo>
                      <a:pt x="145772" y="177800"/>
                      <a:pt x="187816" y="137998"/>
                      <a:pt x="187816" y="88900"/>
                    </a:cubicBezTo>
                    <a:cubicBezTo>
                      <a:pt x="187816" y="39802"/>
                      <a:pt x="145772" y="0"/>
                      <a:pt x="93908" y="0"/>
                    </a:cubicBezTo>
                    <a:close/>
                  </a:path>
                </a:pathLst>
              </a:custGeom>
              <a:solidFill>
                <a:srgbClr val="96B75B"/>
              </a:solidFill>
            </p:spPr>
          </p:sp>
        </p:grpSp>
        <p:grpSp>
          <p:nvGrpSpPr>
            <p:cNvPr name="Group 39" id="39"/>
            <p:cNvGrpSpPr/>
            <p:nvPr/>
          </p:nvGrpSpPr>
          <p:grpSpPr>
            <a:xfrm rot="0">
              <a:off x="342900" y="254000"/>
              <a:ext cx="187816" cy="177800"/>
              <a:chOff x="0" y="0"/>
              <a:chExt cx="187816" cy="177800"/>
            </a:xfrm>
          </p:grpSpPr>
          <p:sp>
            <p:nvSpPr>
              <p:cNvPr name="Freeform 40" id="40"/>
              <p:cNvSpPr/>
              <p:nvPr/>
            </p:nvSpPr>
            <p:spPr>
              <a:xfrm flipH="false" flipV="false" rot="0">
                <a:off x="0" y="0"/>
                <a:ext cx="187816" cy="177800"/>
              </a:xfrm>
              <a:custGeom>
                <a:avLst/>
                <a:gdLst/>
                <a:ahLst/>
                <a:cxnLst/>
                <a:rect r="r" b="b" t="t" l="l"/>
                <a:pathLst>
                  <a:path h="177800" w="187816">
                    <a:moveTo>
                      <a:pt x="93908" y="0"/>
                    </a:moveTo>
                    <a:cubicBezTo>
                      <a:pt x="42044" y="0"/>
                      <a:pt x="0" y="39802"/>
                      <a:pt x="0" y="88900"/>
                    </a:cubicBezTo>
                    <a:cubicBezTo>
                      <a:pt x="0" y="137998"/>
                      <a:pt x="42044" y="177800"/>
                      <a:pt x="93908" y="177800"/>
                    </a:cubicBezTo>
                    <a:cubicBezTo>
                      <a:pt x="145772" y="177800"/>
                      <a:pt x="187816" y="137998"/>
                      <a:pt x="187816" y="88900"/>
                    </a:cubicBezTo>
                    <a:cubicBezTo>
                      <a:pt x="187816" y="39802"/>
                      <a:pt x="145772" y="0"/>
                      <a:pt x="93908" y="0"/>
                    </a:cubicBezTo>
                    <a:close/>
                  </a:path>
                </a:pathLst>
              </a:custGeom>
              <a:solidFill>
                <a:srgbClr val="96B75B"/>
              </a:solidFill>
            </p:spPr>
          </p:sp>
        </p:grpSp>
        <p:grpSp>
          <p:nvGrpSpPr>
            <p:cNvPr name="Group 41" id="41"/>
            <p:cNvGrpSpPr/>
            <p:nvPr/>
          </p:nvGrpSpPr>
          <p:grpSpPr>
            <a:xfrm rot="0">
              <a:off x="0" y="0"/>
              <a:ext cx="9906000" cy="1143000"/>
              <a:chOff x="0" y="0"/>
              <a:chExt cx="9906000" cy="1143000"/>
            </a:xfrm>
          </p:grpSpPr>
          <p:sp>
            <p:nvSpPr>
              <p:cNvPr name="Freeform 42" id="42"/>
              <p:cNvSpPr/>
              <p:nvPr/>
            </p:nvSpPr>
            <p:spPr>
              <a:xfrm flipH="false" flipV="false" rot="0">
                <a:off x="0" y="0"/>
                <a:ext cx="9906000" cy="1143000"/>
              </a:xfrm>
              <a:custGeom>
                <a:avLst/>
                <a:gdLst/>
                <a:ahLst/>
                <a:cxnLst/>
                <a:rect r="r" b="b" t="t" l="l"/>
                <a:pathLst>
                  <a:path h="1143000" w="9906000">
                    <a:moveTo>
                      <a:pt x="114300" y="0"/>
                    </a:moveTo>
                    <a:lnTo>
                      <a:pt x="9791700" y="0"/>
                    </a:lnTo>
                    <a:cubicBezTo>
                      <a:pt x="9854826" y="0"/>
                      <a:pt x="9906000" y="51174"/>
                      <a:pt x="9906000" y="114300"/>
                    </a:cubicBezTo>
                    <a:lnTo>
                      <a:pt x="9906000" y="1028700"/>
                    </a:lnTo>
                    <a:cubicBezTo>
                      <a:pt x="9906000" y="1091826"/>
                      <a:pt x="9854826" y="1143000"/>
                      <a:pt x="9791700" y="1143000"/>
                    </a:cubicBezTo>
                    <a:lnTo>
                      <a:pt x="114300" y="1143000"/>
                    </a:lnTo>
                    <a:cubicBezTo>
                      <a:pt x="51174" y="1143000"/>
                      <a:pt x="0" y="1091826"/>
                      <a:pt x="0" y="1028700"/>
                    </a:cubicBezTo>
                    <a:lnTo>
                      <a:pt x="0" y="114300"/>
                    </a:lnTo>
                    <a:cubicBezTo>
                      <a:pt x="0" y="51174"/>
                      <a:pt x="51174" y="0"/>
                      <a:pt x="1143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6675" cap="sq">
                <a:solidFill>
                  <a:srgbClr val="96B75B"/>
                </a:solidFill>
                <a:prstDash val="solid"/>
                <a:miter/>
              </a:ln>
            </p:spPr>
          </p:sp>
        </p:grpSp>
        <p:grpSp>
          <p:nvGrpSpPr>
            <p:cNvPr name="Group 43" id="43"/>
            <p:cNvGrpSpPr/>
            <p:nvPr/>
          </p:nvGrpSpPr>
          <p:grpSpPr>
            <a:xfrm rot="0">
              <a:off x="0" y="1504950"/>
              <a:ext cx="9906000" cy="1143000"/>
              <a:chOff x="0" y="0"/>
              <a:chExt cx="9906000" cy="1143000"/>
            </a:xfrm>
          </p:grpSpPr>
          <p:sp>
            <p:nvSpPr>
              <p:cNvPr name="Freeform 44" id="44"/>
              <p:cNvSpPr/>
              <p:nvPr/>
            </p:nvSpPr>
            <p:spPr>
              <a:xfrm flipH="false" flipV="false" rot="0">
                <a:off x="0" y="0"/>
                <a:ext cx="9906000" cy="1143000"/>
              </a:xfrm>
              <a:custGeom>
                <a:avLst/>
                <a:gdLst/>
                <a:ahLst/>
                <a:cxnLst/>
                <a:rect r="r" b="b" t="t" l="l"/>
                <a:pathLst>
                  <a:path h="1143000" w="9906000">
                    <a:moveTo>
                      <a:pt x="114300" y="0"/>
                    </a:moveTo>
                    <a:lnTo>
                      <a:pt x="9791700" y="0"/>
                    </a:lnTo>
                    <a:cubicBezTo>
                      <a:pt x="9854826" y="0"/>
                      <a:pt x="9906000" y="51174"/>
                      <a:pt x="9906000" y="114300"/>
                    </a:cubicBezTo>
                    <a:lnTo>
                      <a:pt x="9906000" y="1028700"/>
                    </a:lnTo>
                    <a:cubicBezTo>
                      <a:pt x="9906000" y="1091826"/>
                      <a:pt x="9854826" y="1143000"/>
                      <a:pt x="9791700" y="1143000"/>
                    </a:cubicBezTo>
                    <a:lnTo>
                      <a:pt x="114300" y="1143000"/>
                    </a:lnTo>
                    <a:cubicBezTo>
                      <a:pt x="51174" y="1143000"/>
                      <a:pt x="0" y="1091826"/>
                      <a:pt x="0" y="1028700"/>
                    </a:cubicBezTo>
                    <a:lnTo>
                      <a:pt x="0" y="114300"/>
                    </a:lnTo>
                    <a:cubicBezTo>
                      <a:pt x="0" y="51174"/>
                      <a:pt x="51174" y="0"/>
                      <a:pt x="1143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6675" cap="sq">
                <a:solidFill>
                  <a:srgbClr val="96B75B"/>
                </a:solidFill>
                <a:prstDash val="solid"/>
                <a:miter/>
              </a:ln>
            </p:spPr>
          </p:sp>
        </p:grpSp>
        <p:grpSp>
          <p:nvGrpSpPr>
            <p:cNvPr name="Group 45" id="45"/>
            <p:cNvGrpSpPr/>
            <p:nvPr/>
          </p:nvGrpSpPr>
          <p:grpSpPr>
            <a:xfrm rot="0">
              <a:off x="0" y="2794000"/>
              <a:ext cx="9906000" cy="1143000"/>
              <a:chOff x="0" y="0"/>
              <a:chExt cx="9906000" cy="1143000"/>
            </a:xfrm>
          </p:grpSpPr>
          <p:sp>
            <p:nvSpPr>
              <p:cNvPr name="Freeform 46" id="46"/>
              <p:cNvSpPr/>
              <p:nvPr/>
            </p:nvSpPr>
            <p:spPr>
              <a:xfrm flipH="false" flipV="false" rot="0">
                <a:off x="0" y="0"/>
                <a:ext cx="9906000" cy="1143000"/>
              </a:xfrm>
              <a:custGeom>
                <a:avLst/>
                <a:gdLst/>
                <a:ahLst/>
                <a:cxnLst/>
                <a:rect r="r" b="b" t="t" l="l"/>
                <a:pathLst>
                  <a:path h="1143000" w="9906000">
                    <a:moveTo>
                      <a:pt x="114300" y="0"/>
                    </a:moveTo>
                    <a:lnTo>
                      <a:pt x="9791700" y="0"/>
                    </a:lnTo>
                    <a:cubicBezTo>
                      <a:pt x="9854826" y="0"/>
                      <a:pt x="9906000" y="51174"/>
                      <a:pt x="9906000" y="114300"/>
                    </a:cubicBezTo>
                    <a:lnTo>
                      <a:pt x="9906000" y="1028700"/>
                    </a:lnTo>
                    <a:cubicBezTo>
                      <a:pt x="9906000" y="1091826"/>
                      <a:pt x="9854826" y="1143000"/>
                      <a:pt x="9791700" y="1143000"/>
                    </a:cubicBezTo>
                    <a:lnTo>
                      <a:pt x="114300" y="1143000"/>
                    </a:lnTo>
                    <a:cubicBezTo>
                      <a:pt x="51174" y="1143000"/>
                      <a:pt x="0" y="1091826"/>
                      <a:pt x="0" y="1028700"/>
                    </a:cubicBezTo>
                    <a:lnTo>
                      <a:pt x="0" y="114300"/>
                    </a:lnTo>
                    <a:cubicBezTo>
                      <a:pt x="0" y="51174"/>
                      <a:pt x="51174" y="0"/>
                      <a:pt x="1143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6675" cap="sq">
                <a:solidFill>
                  <a:srgbClr val="96B75B"/>
                </a:solidFill>
                <a:prstDash val="solid"/>
                <a:miter/>
              </a:ln>
            </p:spPr>
          </p:sp>
        </p:grpSp>
        <p:grpSp>
          <p:nvGrpSpPr>
            <p:cNvPr name="Group 47" id="47"/>
            <p:cNvGrpSpPr/>
            <p:nvPr/>
          </p:nvGrpSpPr>
          <p:grpSpPr>
            <a:xfrm rot="0">
              <a:off x="0" y="4191000"/>
              <a:ext cx="9906000" cy="1143000"/>
              <a:chOff x="0" y="0"/>
              <a:chExt cx="9906000" cy="1143000"/>
            </a:xfrm>
          </p:grpSpPr>
          <p:sp>
            <p:nvSpPr>
              <p:cNvPr name="Freeform 48" id="48"/>
              <p:cNvSpPr/>
              <p:nvPr/>
            </p:nvSpPr>
            <p:spPr>
              <a:xfrm flipH="false" flipV="false" rot="0">
                <a:off x="0" y="0"/>
                <a:ext cx="9906000" cy="1143000"/>
              </a:xfrm>
              <a:custGeom>
                <a:avLst/>
                <a:gdLst/>
                <a:ahLst/>
                <a:cxnLst/>
                <a:rect r="r" b="b" t="t" l="l"/>
                <a:pathLst>
                  <a:path h="1143000" w="9906000">
                    <a:moveTo>
                      <a:pt x="114300" y="0"/>
                    </a:moveTo>
                    <a:lnTo>
                      <a:pt x="9791700" y="0"/>
                    </a:lnTo>
                    <a:cubicBezTo>
                      <a:pt x="9854826" y="0"/>
                      <a:pt x="9906000" y="51174"/>
                      <a:pt x="9906000" y="114300"/>
                    </a:cubicBezTo>
                    <a:lnTo>
                      <a:pt x="9906000" y="1028700"/>
                    </a:lnTo>
                    <a:cubicBezTo>
                      <a:pt x="9906000" y="1091826"/>
                      <a:pt x="9854826" y="1143000"/>
                      <a:pt x="9791700" y="1143000"/>
                    </a:cubicBezTo>
                    <a:lnTo>
                      <a:pt x="114300" y="1143000"/>
                    </a:lnTo>
                    <a:cubicBezTo>
                      <a:pt x="51174" y="1143000"/>
                      <a:pt x="0" y="1091826"/>
                      <a:pt x="0" y="1028700"/>
                    </a:cubicBezTo>
                    <a:lnTo>
                      <a:pt x="0" y="114300"/>
                    </a:lnTo>
                    <a:cubicBezTo>
                      <a:pt x="0" y="51174"/>
                      <a:pt x="51174" y="0"/>
                      <a:pt x="1143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6675" cap="sq">
                <a:solidFill>
                  <a:srgbClr val="96B75B"/>
                </a:solidFill>
                <a:prstDash val="solid"/>
                <a:miter/>
              </a:ln>
            </p:spPr>
          </p:sp>
        </p:grpSp>
        <p:sp>
          <p:nvSpPr>
            <p:cNvPr name="TextBox 49" id="49"/>
            <p:cNvSpPr txBox="true"/>
            <p:nvPr/>
          </p:nvSpPr>
          <p:spPr>
            <a:xfrm rot="0">
              <a:off x="876300" y="4378325"/>
              <a:ext cx="8636000" cy="7310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572"/>
                </a:lnSpc>
                <a:spcBef>
                  <a:spcPct val="0"/>
                </a:spcBef>
              </a:pPr>
              <a:r>
                <a:rPr lang="en-US" sz="3517">
                  <a:solidFill>
                    <a:srgbClr val="103E37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Impluse control</a:t>
              </a:r>
            </a:p>
          </p:txBody>
        </p:sp>
        <p:sp>
          <p:nvSpPr>
            <p:cNvPr name="TextBox 50" id="50"/>
            <p:cNvSpPr txBox="true"/>
            <p:nvPr/>
          </p:nvSpPr>
          <p:spPr>
            <a:xfrm rot="0">
              <a:off x="876300" y="2981325"/>
              <a:ext cx="8636000" cy="7310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572"/>
                </a:lnSpc>
                <a:spcBef>
                  <a:spcPct val="0"/>
                </a:spcBef>
              </a:pPr>
              <a:r>
                <a:rPr lang="en-US" sz="3517">
                  <a:solidFill>
                    <a:srgbClr val="103E37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Flexibility </a:t>
              </a:r>
            </a:p>
          </p:txBody>
        </p:sp>
        <p:sp>
          <p:nvSpPr>
            <p:cNvPr name="TextBox 51" id="51"/>
            <p:cNvSpPr txBox="true"/>
            <p:nvPr/>
          </p:nvSpPr>
          <p:spPr>
            <a:xfrm rot="0">
              <a:off x="876300" y="1696654"/>
              <a:ext cx="8636000" cy="7310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572"/>
                </a:lnSpc>
                <a:spcBef>
                  <a:spcPct val="0"/>
                </a:spcBef>
              </a:pPr>
              <a:r>
                <a:rPr lang="en-US" sz="3517">
                  <a:solidFill>
                    <a:srgbClr val="103E37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Decision making </a:t>
              </a:r>
            </a:p>
          </p:txBody>
        </p:sp>
        <p:sp>
          <p:nvSpPr>
            <p:cNvPr name="TextBox 52" id="52"/>
            <p:cNvSpPr txBox="true"/>
            <p:nvPr/>
          </p:nvSpPr>
          <p:spPr>
            <a:xfrm rot="0">
              <a:off x="876300" y="187325"/>
              <a:ext cx="8636000" cy="7310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572"/>
                </a:lnSpc>
                <a:spcBef>
                  <a:spcPct val="0"/>
                </a:spcBef>
              </a:pPr>
              <a:r>
                <a:rPr lang="en-US" sz="3517">
                  <a:solidFill>
                    <a:srgbClr val="103E37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Planning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90" t="0" r="-39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81000" y="381000"/>
            <a:ext cx="17526000" cy="9525000"/>
            <a:chOff x="0" y="0"/>
            <a:chExt cx="23368000" cy="12700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3368000" cy="12700000"/>
            </a:xfrm>
            <a:custGeom>
              <a:avLst/>
              <a:gdLst/>
              <a:ahLst/>
              <a:cxnLst/>
              <a:rect r="r" b="b" t="t" l="l"/>
              <a:pathLst>
                <a:path h="12700000" w="23368000">
                  <a:moveTo>
                    <a:pt x="1270000" y="0"/>
                  </a:moveTo>
                  <a:lnTo>
                    <a:pt x="22098000" y="0"/>
                  </a:lnTo>
                  <a:cubicBezTo>
                    <a:pt x="22799402" y="0"/>
                    <a:pt x="23368000" y="568598"/>
                    <a:pt x="23368000" y="1270000"/>
                  </a:cubicBezTo>
                  <a:lnTo>
                    <a:pt x="23368000" y="11430000"/>
                  </a:lnTo>
                  <a:cubicBezTo>
                    <a:pt x="23368000" y="12131401"/>
                    <a:pt x="22799402" y="12700000"/>
                    <a:pt x="22098000" y="12700000"/>
                  </a:cubicBezTo>
                  <a:lnTo>
                    <a:pt x="1270000" y="12700000"/>
                  </a:lnTo>
                  <a:cubicBezTo>
                    <a:pt x="568598" y="12700000"/>
                    <a:pt x="0" y="12131401"/>
                    <a:pt x="0" y="11430000"/>
                  </a:cubicBezTo>
                  <a:lnTo>
                    <a:pt x="0" y="1270000"/>
                  </a:lnTo>
                  <a:cubicBezTo>
                    <a:pt x="0" y="568598"/>
                    <a:pt x="568598" y="0"/>
                    <a:pt x="1270000" y="0"/>
                  </a:cubicBez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33565A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1028700" y="4095750"/>
            <a:ext cx="133350" cy="133350"/>
            <a:chOff x="0" y="0"/>
            <a:chExt cx="177800" cy="177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77800" cy="177800"/>
            </a:xfrm>
            <a:custGeom>
              <a:avLst/>
              <a:gdLst/>
              <a:ahLst/>
              <a:cxnLst/>
              <a:rect r="r" b="b" t="t" l="l"/>
              <a:pathLst>
                <a:path h="177800" w="177800">
                  <a:moveTo>
                    <a:pt x="88900" y="0"/>
                  </a:moveTo>
                  <a:cubicBezTo>
                    <a:pt x="39802" y="0"/>
                    <a:pt x="0" y="39802"/>
                    <a:pt x="0" y="88900"/>
                  </a:cubicBezTo>
                  <a:cubicBezTo>
                    <a:pt x="0" y="137998"/>
                    <a:pt x="39802" y="177800"/>
                    <a:pt x="88900" y="177800"/>
                  </a:cubicBezTo>
                  <a:cubicBezTo>
                    <a:pt x="137998" y="177800"/>
                    <a:pt x="177800" y="137998"/>
                    <a:pt x="177800" y="88900"/>
                  </a:cubicBezTo>
                  <a:cubicBezTo>
                    <a:pt x="177800" y="39802"/>
                    <a:pt x="137998" y="0"/>
                    <a:pt x="88900" y="0"/>
                  </a:cubicBezTo>
                  <a:close/>
                </a:path>
              </a:pathLst>
            </a:custGeom>
            <a:solidFill>
              <a:srgbClr val="96B75B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1028700" y="5143500"/>
            <a:ext cx="133350" cy="133350"/>
            <a:chOff x="0" y="0"/>
            <a:chExt cx="177800" cy="177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77800" cy="177800"/>
            </a:xfrm>
            <a:custGeom>
              <a:avLst/>
              <a:gdLst/>
              <a:ahLst/>
              <a:cxnLst/>
              <a:rect r="r" b="b" t="t" l="l"/>
              <a:pathLst>
                <a:path h="177800" w="177800">
                  <a:moveTo>
                    <a:pt x="88900" y="0"/>
                  </a:moveTo>
                  <a:cubicBezTo>
                    <a:pt x="39802" y="0"/>
                    <a:pt x="0" y="39802"/>
                    <a:pt x="0" y="88900"/>
                  </a:cubicBezTo>
                  <a:cubicBezTo>
                    <a:pt x="0" y="137998"/>
                    <a:pt x="39802" y="177800"/>
                    <a:pt x="88900" y="177800"/>
                  </a:cubicBezTo>
                  <a:cubicBezTo>
                    <a:pt x="137998" y="177800"/>
                    <a:pt x="177800" y="137998"/>
                    <a:pt x="177800" y="88900"/>
                  </a:cubicBezTo>
                  <a:cubicBezTo>
                    <a:pt x="177800" y="39802"/>
                    <a:pt x="137998" y="0"/>
                    <a:pt x="88900" y="0"/>
                  </a:cubicBezTo>
                  <a:close/>
                </a:path>
              </a:pathLst>
            </a:custGeom>
            <a:solidFill>
              <a:srgbClr val="96B75B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028700" y="6191250"/>
            <a:ext cx="133350" cy="133350"/>
            <a:chOff x="0" y="0"/>
            <a:chExt cx="177800" cy="177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77800" cy="177800"/>
            </a:xfrm>
            <a:custGeom>
              <a:avLst/>
              <a:gdLst/>
              <a:ahLst/>
              <a:cxnLst/>
              <a:rect r="r" b="b" t="t" l="l"/>
              <a:pathLst>
                <a:path h="177800" w="177800">
                  <a:moveTo>
                    <a:pt x="88900" y="0"/>
                  </a:moveTo>
                  <a:cubicBezTo>
                    <a:pt x="39802" y="0"/>
                    <a:pt x="0" y="39802"/>
                    <a:pt x="0" y="88900"/>
                  </a:cubicBezTo>
                  <a:cubicBezTo>
                    <a:pt x="0" y="137998"/>
                    <a:pt x="39802" y="177800"/>
                    <a:pt x="88900" y="177800"/>
                  </a:cubicBezTo>
                  <a:cubicBezTo>
                    <a:pt x="137998" y="177800"/>
                    <a:pt x="177800" y="137998"/>
                    <a:pt x="177800" y="88900"/>
                  </a:cubicBezTo>
                  <a:cubicBezTo>
                    <a:pt x="177800" y="39802"/>
                    <a:pt x="137998" y="0"/>
                    <a:pt x="88900" y="0"/>
                  </a:cubicBezTo>
                  <a:close/>
                </a:path>
              </a:pathLst>
            </a:custGeom>
            <a:solidFill>
              <a:srgbClr val="96B75B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1028700" y="7239000"/>
            <a:ext cx="133350" cy="133350"/>
            <a:chOff x="0" y="0"/>
            <a:chExt cx="177800" cy="177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77800" cy="177800"/>
            </a:xfrm>
            <a:custGeom>
              <a:avLst/>
              <a:gdLst/>
              <a:ahLst/>
              <a:cxnLst/>
              <a:rect r="r" b="b" t="t" l="l"/>
              <a:pathLst>
                <a:path h="177800" w="177800">
                  <a:moveTo>
                    <a:pt x="88900" y="0"/>
                  </a:moveTo>
                  <a:cubicBezTo>
                    <a:pt x="39802" y="0"/>
                    <a:pt x="0" y="39802"/>
                    <a:pt x="0" y="88900"/>
                  </a:cubicBezTo>
                  <a:cubicBezTo>
                    <a:pt x="0" y="137998"/>
                    <a:pt x="39802" y="177800"/>
                    <a:pt x="88900" y="177800"/>
                  </a:cubicBezTo>
                  <a:cubicBezTo>
                    <a:pt x="137998" y="177800"/>
                    <a:pt x="177800" y="137998"/>
                    <a:pt x="177800" y="88900"/>
                  </a:cubicBezTo>
                  <a:cubicBezTo>
                    <a:pt x="177800" y="39802"/>
                    <a:pt x="137998" y="0"/>
                    <a:pt x="88900" y="0"/>
                  </a:cubicBezTo>
                  <a:close/>
                </a:path>
              </a:pathLst>
            </a:custGeom>
            <a:solidFill>
              <a:srgbClr val="96B75B"/>
            </a:solid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1028700" y="8286750"/>
            <a:ext cx="133350" cy="133350"/>
            <a:chOff x="0" y="0"/>
            <a:chExt cx="177800" cy="177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77800" cy="177800"/>
            </a:xfrm>
            <a:custGeom>
              <a:avLst/>
              <a:gdLst/>
              <a:ahLst/>
              <a:cxnLst/>
              <a:rect r="r" b="b" t="t" l="l"/>
              <a:pathLst>
                <a:path h="177800" w="177800">
                  <a:moveTo>
                    <a:pt x="88900" y="0"/>
                  </a:moveTo>
                  <a:cubicBezTo>
                    <a:pt x="39802" y="0"/>
                    <a:pt x="0" y="39802"/>
                    <a:pt x="0" y="88900"/>
                  </a:cubicBezTo>
                  <a:cubicBezTo>
                    <a:pt x="0" y="137998"/>
                    <a:pt x="39802" y="177800"/>
                    <a:pt x="88900" y="177800"/>
                  </a:cubicBezTo>
                  <a:cubicBezTo>
                    <a:pt x="137998" y="177800"/>
                    <a:pt x="177800" y="137998"/>
                    <a:pt x="177800" y="88900"/>
                  </a:cubicBezTo>
                  <a:cubicBezTo>
                    <a:pt x="177800" y="39802"/>
                    <a:pt x="137998" y="0"/>
                    <a:pt x="88900" y="0"/>
                  </a:cubicBezTo>
                  <a:close/>
                </a:path>
              </a:pathLst>
            </a:custGeom>
            <a:solidFill>
              <a:srgbClr val="96B75B"/>
            </a:solid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857250" y="3714750"/>
            <a:ext cx="15611406" cy="5429250"/>
            <a:chOff x="0" y="0"/>
            <a:chExt cx="20815208" cy="72390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0815209" cy="7239000"/>
            </a:xfrm>
            <a:custGeom>
              <a:avLst/>
              <a:gdLst/>
              <a:ahLst/>
              <a:cxnLst/>
              <a:rect r="r" b="b" t="t" l="l"/>
              <a:pathLst>
                <a:path h="7239000" w="20815209">
                  <a:moveTo>
                    <a:pt x="1441053" y="0"/>
                  </a:moveTo>
                  <a:lnTo>
                    <a:pt x="19374155" y="0"/>
                  </a:lnTo>
                  <a:cubicBezTo>
                    <a:pt x="20170026" y="0"/>
                    <a:pt x="20815209" y="324101"/>
                    <a:pt x="20815209" y="723900"/>
                  </a:cubicBezTo>
                  <a:lnTo>
                    <a:pt x="20815209" y="6515100"/>
                  </a:lnTo>
                  <a:cubicBezTo>
                    <a:pt x="20815209" y="6914899"/>
                    <a:pt x="20170026" y="7239000"/>
                    <a:pt x="19374155" y="7239000"/>
                  </a:cubicBezTo>
                  <a:lnTo>
                    <a:pt x="1441053" y="7239000"/>
                  </a:lnTo>
                  <a:cubicBezTo>
                    <a:pt x="645181" y="7239000"/>
                    <a:pt x="0" y="6914899"/>
                    <a:pt x="0" y="6515100"/>
                  </a:cubicBezTo>
                  <a:lnTo>
                    <a:pt x="0" y="723900"/>
                  </a:lnTo>
                  <a:cubicBezTo>
                    <a:pt x="0" y="324101"/>
                    <a:pt x="645181" y="0"/>
                    <a:pt x="1441053" y="0"/>
                  </a:cubicBez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</p:spPr>
        </p:sp>
      </p:grpSp>
      <p:sp>
        <p:nvSpPr>
          <p:cNvPr name="Freeform 17" id="17"/>
          <p:cNvSpPr/>
          <p:nvPr/>
        </p:nvSpPr>
        <p:spPr>
          <a:xfrm flipH="false" flipV="false" rot="0">
            <a:off x="8754567" y="-1167027"/>
            <a:ext cx="9356080" cy="11918573"/>
          </a:xfrm>
          <a:custGeom>
            <a:avLst/>
            <a:gdLst/>
            <a:ahLst/>
            <a:cxnLst/>
            <a:rect r="r" b="b" t="t" l="l"/>
            <a:pathLst>
              <a:path h="11918573" w="9356080">
                <a:moveTo>
                  <a:pt x="0" y="0"/>
                </a:moveTo>
                <a:lnTo>
                  <a:pt x="9356080" y="0"/>
                </a:lnTo>
                <a:lnTo>
                  <a:pt x="9356080" y="11918573"/>
                </a:lnTo>
                <a:lnTo>
                  <a:pt x="0" y="1191857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4000"/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4157969" y="577365"/>
            <a:ext cx="2310687" cy="2392212"/>
          </a:xfrm>
          <a:custGeom>
            <a:avLst/>
            <a:gdLst/>
            <a:ahLst/>
            <a:cxnLst/>
            <a:rect r="r" b="b" t="t" l="l"/>
            <a:pathLst>
              <a:path h="2392212" w="2310687">
                <a:moveTo>
                  <a:pt x="0" y="0"/>
                </a:moveTo>
                <a:lnTo>
                  <a:pt x="2310687" y="0"/>
                </a:lnTo>
                <a:lnTo>
                  <a:pt x="2310687" y="2392212"/>
                </a:lnTo>
                <a:lnTo>
                  <a:pt x="0" y="23922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764" t="0" r="-1764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1530800" y="4995545"/>
            <a:ext cx="3998467" cy="2653982"/>
          </a:xfrm>
          <a:custGeom>
            <a:avLst/>
            <a:gdLst/>
            <a:ahLst/>
            <a:cxnLst/>
            <a:rect r="r" b="b" t="t" l="l"/>
            <a:pathLst>
              <a:path h="2653982" w="3998467">
                <a:moveTo>
                  <a:pt x="0" y="0"/>
                </a:moveTo>
                <a:lnTo>
                  <a:pt x="3998467" y="0"/>
                </a:lnTo>
                <a:lnTo>
                  <a:pt x="3998467" y="2653982"/>
                </a:lnTo>
                <a:lnTo>
                  <a:pt x="0" y="265398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0000"/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1028700" y="1750377"/>
            <a:ext cx="11658600" cy="1038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600"/>
              </a:lnSpc>
              <a:spcBef>
                <a:spcPct val="0"/>
              </a:spcBef>
            </a:pPr>
            <a:r>
              <a:rPr lang="en-US" b="true" sz="60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What Stress Impairs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71550" y="2921952"/>
            <a:ext cx="11334750" cy="9931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99"/>
              </a:lnSpc>
              <a:spcBef>
                <a:spcPct val="0"/>
              </a:spcBef>
            </a:pPr>
            <a:r>
              <a:rPr lang="en-US" b="true" sz="2999" strike="noStrike" u="none">
                <a:solidFill>
                  <a:srgbClr val="96B75B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Under stress, the brain deprioritizes higher-order thinking.</a:t>
            </a:r>
          </a:p>
          <a:p>
            <a:pPr algn="l" marL="0" indent="0" lvl="0">
              <a:lnSpc>
                <a:spcPts val="3919"/>
              </a:lnSpc>
              <a:spcBef>
                <a:spcPct val="0"/>
              </a:spcBef>
            </a:pPr>
          </a:p>
        </p:txBody>
      </p:sp>
      <p:sp>
        <p:nvSpPr>
          <p:cNvPr name="TextBox 22" id="22"/>
          <p:cNvSpPr txBox="true"/>
          <p:nvPr/>
        </p:nvSpPr>
        <p:spPr>
          <a:xfrm rot="0">
            <a:off x="1371600" y="4043363"/>
            <a:ext cx="6667500" cy="352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79"/>
              </a:lnSpc>
              <a:spcBef>
                <a:spcPct val="0"/>
              </a:spcBef>
            </a:pPr>
            <a:r>
              <a:rPr lang="en-US" b="true" sz="2399" strike="noStrike" u="none">
                <a:solidFill>
                  <a:srgbClr val="103E37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Flexible Thinking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371600" y="4317365"/>
            <a:ext cx="6667500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strike="noStrike" u="none">
                <a:solidFill>
                  <a:srgbClr val="33565A"/>
                </a:solidFill>
                <a:latin typeface="Open Sans 1"/>
                <a:ea typeface="Open Sans 1"/>
                <a:cs typeface="Open Sans 1"/>
                <a:sym typeface="Open Sans 1"/>
              </a:rPr>
              <a:t>Harder to see alternatives or shift perspective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371600" y="5091113"/>
            <a:ext cx="6667500" cy="352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79"/>
              </a:lnSpc>
              <a:spcBef>
                <a:spcPct val="0"/>
              </a:spcBef>
            </a:pPr>
            <a:r>
              <a:rPr lang="en-US" b="true" sz="2399" strike="noStrike" u="none">
                <a:solidFill>
                  <a:srgbClr val="103E37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Working Memory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371600" y="5365115"/>
            <a:ext cx="6667500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strike="noStrike" u="none">
                <a:solidFill>
                  <a:srgbClr val="33565A"/>
                </a:solidFill>
                <a:latin typeface="Open Sans 1"/>
                <a:ea typeface="Open Sans 1"/>
                <a:cs typeface="Open Sans 1"/>
                <a:sym typeface="Open Sans 1"/>
              </a:rPr>
              <a:t>Harder to hold multiple pieces of information at once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371600" y="6076950"/>
            <a:ext cx="6667500" cy="352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79"/>
              </a:lnSpc>
              <a:spcBef>
                <a:spcPct val="0"/>
              </a:spcBef>
            </a:pPr>
            <a:r>
              <a:rPr lang="en-US" b="true" sz="2399" strike="noStrike" u="none">
                <a:solidFill>
                  <a:srgbClr val="103E37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Impulse Control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371600" y="6412865"/>
            <a:ext cx="6667500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strike="noStrike" u="none">
                <a:solidFill>
                  <a:srgbClr val="33565A"/>
                </a:solidFill>
                <a:latin typeface="Open Sans 1"/>
                <a:ea typeface="Open Sans 1"/>
                <a:cs typeface="Open Sans 1"/>
                <a:sym typeface="Open Sans 1"/>
              </a:rPr>
              <a:t>Quicker to react, slower to pause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371600" y="7186613"/>
            <a:ext cx="6667500" cy="352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79"/>
              </a:lnSpc>
              <a:spcBef>
                <a:spcPct val="0"/>
              </a:spcBef>
            </a:pPr>
            <a:r>
              <a:rPr lang="en-US" b="true" sz="2399" strike="noStrike" u="none">
                <a:solidFill>
                  <a:srgbClr val="103E37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Future Planning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371600" y="7460615"/>
            <a:ext cx="6667500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strike="noStrike" u="none">
                <a:solidFill>
                  <a:srgbClr val="33565A"/>
                </a:solidFill>
                <a:latin typeface="Open Sans 1"/>
                <a:ea typeface="Open Sans 1"/>
                <a:cs typeface="Open Sans 1"/>
                <a:sym typeface="Open Sans 1"/>
              </a:rPr>
              <a:t>Focus narrows to the immediate moment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371600" y="8234363"/>
            <a:ext cx="6667500" cy="352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79"/>
              </a:lnSpc>
              <a:spcBef>
                <a:spcPct val="0"/>
              </a:spcBef>
            </a:pPr>
            <a:r>
              <a:rPr lang="en-US" b="true" sz="2399" strike="noStrike" u="none">
                <a:solidFill>
                  <a:srgbClr val="103E37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Emotional Regulation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371600" y="8508365"/>
            <a:ext cx="6667500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strike="noStrike" u="none">
                <a:solidFill>
                  <a:srgbClr val="33565A"/>
                </a:solidFill>
                <a:latin typeface="Open Sans 1"/>
                <a:ea typeface="Open Sans 1"/>
                <a:cs typeface="Open Sans 1"/>
                <a:sym typeface="Open Sans 1"/>
              </a:rPr>
              <a:t>Feelings intensify and become harder to manage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3666" r="0" b="-1366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81000" y="381000"/>
            <a:ext cx="17526000" cy="9525000"/>
            <a:chOff x="0" y="0"/>
            <a:chExt cx="23368000" cy="12700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3368000" cy="12700000"/>
            </a:xfrm>
            <a:custGeom>
              <a:avLst/>
              <a:gdLst/>
              <a:ahLst/>
              <a:cxnLst/>
              <a:rect r="r" b="b" t="t" l="l"/>
              <a:pathLst>
                <a:path h="12700000" w="23368000">
                  <a:moveTo>
                    <a:pt x="1270000" y="0"/>
                  </a:moveTo>
                  <a:lnTo>
                    <a:pt x="22098000" y="0"/>
                  </a:lnTo>
                  <a:cubicBezTo>
                    <a:pt x="22799402" y="0"/>
                    <a:pt x="23368000" y="568598"/>
                    <a:pt x="23368000" y="1270000"/>
                  </a:cubicBezTo>
                  <a:lnTo>
                    <a:pt x="23368000" y="11430000"/>
                  </a:lnTo>
                  <a:cubicBezTo>
                    <a:pt x="23368000" y="12131401"/>
                    <a:pt x="22799402" y="12700000"/>
                    <a:pt x="22098000" y="12700000"/>
                  </a:cubicBezTo>
                  <a:lnTo>
                    <a:pt x="1270000" y="12700000"/>
                  </a:lnTo>
                  <a:cubicBezTo>
                    <a:pt x="568598" y="12700000"/>
                    <a:pt x="0" y="12131401"/>
                    <a:pt x="0" y="11430000"/>
                  </a:cubicBezTo>
                  <a:lnTo>
                    <a:pt x="0" y="1270000"/>
                  </a:lnTo>
                  <a:cubicBezTo>
                    <a:pt x="0" y="568598"/>
                    <a:pt x="568598" y="0"/>
                    <a:pt x="1270000" y="0"/>
                  </a:cubicBez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33565A"/>
              </a:solidFill>
              <a:prstDash val="solid"/>
              <a:miter/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941067" y="5558927"/>
            <a:ext cx="3699954" cy="3130730"/>
          </a:xfrm>
          <a:custGeom>
            <a:avLst/>
            <a:gdLst/>
            <a:ahLst/>
            <a:cxnLst/>
            <a:rect r="r" b="b" t="t" l="l"/>
            <a:pathLst>
              <a:path h="3130730" w="3699954">
                <a:moveTo>
                  <a:pt x="0" y="0"/>
                </a:moveTo>
                <a:lnTo>
                  <a:pt x="3699954" y="0"/>
                </a:lnTo>
                <a:lnTo>
                  <a:pt x="3699954" y="3130730"/>
                </a:lnTo>
                <a:lnTo>
                  <a:pt x="0" y="31307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457" t="-2576" r="-2457" b="-2576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863754">
            <a:off x="11477359" y="141958"/>
            <a:ext cx="8795254" cy="11204145"/>
          </a:xfrm>
          <a:custGeom>
            <a:avLst/>
            <a:gdLst/>
            <a:ahLst/>
            <a:cxnLst/>
            <a:rect r="r" b="b" t="t" l="l"/>
            <a:pathLst>
              <a:path h="11204145" w="8795254">
                <a:moveTo>
                  <a:pt x="0" y="0"/>
                </a:moveTo>
                <a:lnTo>
                  <a:pt x="8795254" y="0"/>
                </a:lnTo>
                <a:lnTo>
                  <a:pt x="8795254" y="11204145"/>
                </a:lnTo>
                <a:lnTo>
                  <a:pt x="0" y="112041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2999"/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6872976" y="4696464"/>
            <a:ext cx="10386324" cy="4561836"/>
            <a:chOff x="0" y="0"/>
            <a:chExt cx="13848432" cy="6082448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0" y="0"/>
              <a:ext cx="13848432" cy="1086152"/>
              <a:chOff x="0" y="0"/>
              <a:chExt cx="12954000" cy="101600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12954000" cy="1016000"/>
              </a:xfrm>
              <a:custGeom>
                <a:avLst/>
                <a:gdLst/>
                <a:ahLst/>
                <a:cxnLst/>
                <a:rect r="r" b="b" t="t" l="l"/>
                <a:pathLst>
                  <a:path h="1016000" w="12954000">
                    <a:moveTo>
                      <a:pt x="101600" y="0"/>
                    </a:moveTo>
                    <a:lnTo>
                      <a:pt x="12852400" y="0"/>
                    </a:lnTo>
                    <a:cubicBezTo>
                      <a:pt x="12908512" y="0"/>
                      <a:pt x="12954000" y="45488"/>
                      <a:pt x="12954000" y="101600"/>
                    </a:cubicBezTo>
                    <a:lnTo>
                      <a:pt x="12954000" y="914400"/>
                    </a:lnTo>
                    <a:cubicBezTo>
                      <a:pt x="12954000" y="970512"/>
                      <a:pt x="12908512" y="1016000"/>
                      <a:pt x="12852400" y="1016000"/>
                    </a:cubicBezTo>
                    <a:lnTo>
                      <a:pt x="101600" y="1016000"/>
                    </a:lnTo>
                    <a:cubicBezTo>
                      <a:pt x="45488" y="1016000"/>
                      <a:pt x="0" y="970512"/>
                      <a:pt x="0" y="914400"/>
                    </a:cubicBezTo>
                    <a:lnTo>
                      <a:pt x="0" y="101600"/>
                    </a:lnTo>
                    <a:cubicBezTo>
                      <a:pt x="0" y="45488"/>
                      <a:pt x="45488" y="0"/>
                      <a:pt x="1016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ap="sq">
                <a:solidFill>
                  <a:srgbClr val="96B75B"/>
                </a:solidFill>
                <a:prstDash val="solid"/>
                <a:miter/>
              </a:ln>
            </p:spPr>
          </p:sp>
        </p:grpSp>
        <p:sp>
          <p:nvSpPr>
            <p:cNvPr name="TextBox 10" id="10"/>
            <p:cNvSpPr txBox="true"/>
            <p:nvPr/>
          </p:nvSpPr>
          <p:spPr>
            <a:xfrm rot="0">
              <a:off x="271538" y="263222"/>
              <a:ext cx="13305356" cy="46449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01"/>
                </a:lnSpc>
                <a:spcBef>
                  <a:spcPct val="0"/>
                </a:spcBef>
              </a:pPr>
              <a:r>
                <a:rPr lang="en-US" b="true" sz="1924" strike="noStrike" u="none">
                  <a:solidFill>
                    <a:srgbClr val="33565A"/>
                  </a:solidFill>
                  <a:latin typeface="Agrandir Bold"/>
                  <a:ea typeface="Agrandir Bold"/>
                  <a:cs typeface="Agrandir Bold"/>
                  <a:sym typeface="Agrandir Bold"/>
                </a:rPr>
                <a:t>A.</a:t>
              </a:r>
              <a:r>
                <a:rPr lang="en-US" sz="1924" strike="noStrike" u="none">
                  <a:solidFill>
                    <a:srgbClr val="33565A"/>
                  </a:solidFill>
                  <a:latin typeface="Agrandir"/>
                  <a:ea typeface="Agrandir"/>
                  <a:cs typeface="Agrandir"/>
                  <a:sym typeface="Agrandir"/>
                </a:rPr>
                <a:t>  Purchase the brat for yourself, and then inquire about what else they would like.</a:t>
              </a:r>
            </a:p>
          </p:txBody>
        </p:sp>
        <p:grpSp>
          <p:nvGrpSpPr>
            <p:cNvPr name="Group 11" id="11"/>
            <p:cNvGrpSpPr/>
            <p:nvPr/>
          </p:nvGrpSpPr>
          <p:grpSpPr>
            <a:xfrm rot="0">
              <a:off x="0" y="1249074"/>
              <a:ext cx="13848432" cy="1086152"/>
              <a:chOff x="0" y="0"/>
              <a:chExt cx="12954000" cy="10160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12954000" cy="1016000"/>
              </a:xfrm>
              <a:custGeom>
                <a:avLst/>
                <a:gdLst/>
                <a:ahLst/>
                <a:cxnLst/>
                <a:rect r="r" b="b" t="t" l="l"/>
                <a:pathLst>
                  <a:path h="1016000" w="12954000">
                    <a:moveTo>
                      <a:pt x="101600" y="0"/>
                    </a:moveTo>
                    <a:lnTo>
                      <a:pt x="12852400" y="0"/>
                    </a:lnTo>
                    <a:cubicBezTo>
                      <a:pt x="12908512" y="0"/>
                      <a:pt x="12954000" y="45488"/>
                      <a:pt x="12954000" y="101600"/>
                    </a:cubicBezTo>
                    <a:lnTo>
                      <a:pt x="12954000" y="914400"/>
                    </a:lnTo>
                    <a:cubicBezTo>
                      <a:pt x="12954000" y="970512"/>
                      <a:pt x="12908512" y="1016000"/>
                      <a:pt x="12852400" y="1016000"/>
                    </a:cubicBezTo>
                    <a:lnTo>
                      <a:pt x="101600" y="1016000"/>
                    </a:lnTo>
                    <a:cubicBezTo>
                      <a:pt x="45488" y="1016000"/>
                      <a:pt x="0" y="970512"/>
                      <a:pt x="0" y="914400"/>
                    </a:cubicBezTo>
                    <a:lnTo>
                      <a:pt x="0" y="101600"/>
                    </a:lnTo>
                    <a:cubicBezTo>
                      <a:pt x="0" y="45488"/>
                      <a:pt x="45488" y="0"/>
                      <a:pt x="1016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ap="sq">
                <a:solidFill>
                  <a:srgbClr val="96B75B"/>
                </a:solidFill>
                <a:prstDash val="solid"/>
                <a:miter/>
              </a:ln>
            </p:spPr>
          </p:sp>
        </p:grpSp>
        <p:sp>
          <p:nvSpPr>
            <p:cNvPr name="TextBox 13" id="13"/>
            <p:cNvSpPr txBox="true"/>
            <p:nvPr/>
          </p:nvSpPr>
          <p:spPr>
            <a:xfrm rot="0">
              <a:off x="271538" y="1512297"/>
              <a:ext cx="13305356" cy="46449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01"/>
                </a:lnSpc>
                <a:spcBef>
                  <a:spcPct val="0"/>
                </a:spcBef>
              </a:pPr>
              <a:r>
                <a:rPr lang="en-US" b="true" sz="1924" strike="noStrike" u="none">
                  <a:solidFill>
                    <a:srgbClr val="33565A"/>
                  </a:solidFill>
                  <a:latin typeface="Agrandir Bold"/>
                  <a:ea typeface="Agrandir Bold"/>
                  <a:cs typeface="Agrandir Bold"/>
                  <a:sym typeface="Agrandir Bold"/>
                </a:rPr>
                <a:t>B.</a:t>
              </a:r>
              <a:r>
                <a:rPr lang="en-US" sz="1924" strike="noStrike" u="none">
                  <a:solidFill>
                    <a:srgbClr val="33565A"/>
                  </a:solidFill>
                  <a:latin typeface="Agrandir"/>
                  <a:ea typeface="Agrandir"/>
                  <a:cs typeface="Agrandir"/>
                  <a:sym typeface="Agrandir"/>
                </a:rPr>
                <a:t>  Let them have it because they were fun and you want to be nice.</a:t>
              </a:r>
            </a:p>
          </p:txBody>
        </p:sp>
        <p:grpSp>
          <p:nvGrpSpPr>
            <p:cNvPr name="Group 14" id="14"/>
            <p:cNvGrpSpPr/>
            <p:nvPr/>
          </p:nvGrpSpPr>
          <p:grpSpPr>
            <a:xfrm rot="0">
              <a:off x="0" y="2498148"/>
              <a:ext cx="13848432" cy="1086152"/>
              <a:chOff x="0" y="0"/>
              <a:chExt cx="12954000" cy="101600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2954000" cy="1016000"/>
              </a:xfrm>
              <a:custGeom>
                <a:avLst/>
                <a:gdLst/>
                <a:ahLst/>
                <a:cxnLst/>
                <a:rect r="r" b="b" t="t" l="l"/>
                <a:pathLst>
                  <a:path h="1016000" w="12954000">
                    <a:moveTo>
                      <a:pt x="101600" y="0"/>
                    </a:moveTo>
                    <a:lnTo>
                      <a:pt x="12852400" y="0"/>
                    </a:lnTo>
                    <a:cubicBezTo>
                      <a:pt x="12908512" y="0"/>
                      <a:pt x="12954000" y="45488"/>
                      <a:pt x="12954000" y="101600"/>
                    </a:cubicBezTo>
                    <a:lnTo>
                      <a:pt x="12954000" y="914400"/>
                    </a:lnTo>
                    <a:cubicBezTo>
                      <a:pt x="12954000" y="970512"/>
                      <a:pt x="12908512" y="1016000"/>
                      <a:pt x="12852400" y="1016000"/>
                    </a:cubicBezTo>
                    <a:lnTo>
                      <a:pt x="101600" y="1016000"/>
                    </a:lnTo>
                    <a:cubicBezTo>
                      <a:pt x="45488" y="1016000"/>
                      <a:pt x="0" y="970512"/>
                      <a:pt x="0" y="914400"/>
                    </a:cubicBezTo>
                    <a:lnTo>
                      <a:pt x="0" y="101600"/>
                    </a:lnTo>
                    <a:cubicBezTo>
                      <a:pt x="0" y="45488"/>
                      <a:pt x="45488" y="0"/>
                      <a:pt x="1016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ap="sq">
                <a:solidFill>
                  <a:srgbClr val="96B75B"/>
                </a:solidFill>
                <a:prstDash val="solid"/>
                <a:miter/>
              </a:ln>
            </p:spPr>
          </p:sp>
        </p:grpSp>
        <p:sp>
          <p:nvSpPr>
            <p:cNvPr name="TextBox 16" id="16"/>
            <p:cNvSpPr txBox="true"/>
            <p:nvPr/>
          </p:nvSpPr>
          <p:spPr>
            <a:xfrm rot="0">
              <a:off x="271538" y="2761371"/>
              <a:ext cx="13305356" cy="46449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01"/>
                </a:lnSpc>
                <a:spcBef>
                  <a:spcPct val="0"/>
                </a:spcBef>
              </a:pPr>
              <a:r>
                <a:rPr lang="en-US" b="true" sz="1924" strike="noStrike" u="none">
                  <a:solidFill>
                    <a:srgbClr val="33565A"/>
                  </a:solidFill>
                  <a:latin typeface="Agrandir Bold"/>
                  <a:ea typeface="Agrandir Bold"/>
                  <a:cs typeface="Agrandir Bold"/>
                  <a:sym typeface="Agrandir Bold"/>
                </a:rPr>
                <a:t>C.</a:t>
              </a:r>
              <a:r>
                <a:rPr lang="en-US" sz="1924" strike="noStrike" u="none">
                  <a:solidFill>
                    <a:srgbClr val="33565A"/>
                  </a:solidFill>
                  <a:latin typeface="Agrandir"/>
                  <a:ea typeface="Agrandir"/>
                  <a:cs typeface="Agrandir"/>
                  <a:sym typeface="Agrandir"/>
                </a:rPr>
                <a:t>  Expect them to offer it to you because you entertained them all game.</a:t>
              </a:r>
            </a:p>
          </p:txBody>
        </p:sp>
        <p:grpSp>
          <p:nvGrpSpPr>
            <p:cNvPr name="Group 17" id="17"/>
            <p:cNvGrpSpPr/>
            <p:nvPr/>
          </p:nvGrpSpPr>
          <p:grpSpPr>
            <a:xfrm rot="0">
              <a:off x="0" y="3747223"/>
              <a:ext cx="13848432" cy="1086152"/>
              <a:chOff x="0" y="0"/>
              <a:chExt cx="12954000" cy="1016000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12954000" cy="1016000"/>
              </a:xfrm>
              <a:custGeom>
                <a:avLst/>
                <a:gdLst/>
                <a:ahLst/>
                <a:cxnLst/>
                <a:rect r="r" b="b" t="t" l="l"/>
                <a:pathLst>
                  <a:path h="1016000" w="12954000">
                    <a:moveTo>
                      <a:pt x="101600" y="0"/>
                    </a:moveTo>
                    <a:lnTo>
                      <a:pt x="12852400" y="0"/>
                    </a:lnTo>
                    <a:cubicBezTo>
                      <a:pt x="12908512" y="0"/>
                      <a:pt x="12954000" y="45488"/>
                      <a:pt x="12954000" y="101600"/>
                    </a:cubicBezTo>
                    <a:lnTo>
                      <a:pt x="12954000" y="914400"/>
                    </a:lnTo>
                    <a:cubicBezTo>
                      <a:pt x="12954000" y="970512"/>
                      <a:pt x="12908512" y="1016000"/>
                      <a:pt x="12852400" y="1016000"/>
                    </a:cubicBezTo>
                    <a:lnTo>
                      <a:pt x="101600" y="1016000"/>
                    </a:lnTo>
                    <a:cubicBezTo>
                      <a:pt x="45488" y="1016000"/>
                      <a:pt x="0" y="970512"/>
                      <a:pt x="0" y="914400"/>
                    </a:cubicBezTo>
                    <a:lnTo>
                      <a:pt x="0" y="101600"/>
                    </a:lnTo>
                    <a:cubicBezTo>
                      <a:pt x="0" y="45488"/>
                      <a:pt x="45488" y="0"/>
                      <a:pt x="1016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ap="sq">
                <a:solidFill>
                  <a:srgbClr val="96B75B"/>
                </a:solidFill>
                <a:prstDash val="solid"/>
                <a:miter/>
              </a:ln>
            </p:spPr>
          </p:sp>
        </p:grpSp>
        <p:sp>
          <p:nvSpPr>
            <p:cNvPr name="TextBox 19" id="19"/>
            <p:cNvSpPr txBox="true"/>
            <p:nvPr/>
          </p:nvSpPr>
          <p:spPr>
            <a:xfrm rot="0">
              <a:off x="271538" y="4010445"/>
              <a:ext cx="13305356" cy="46449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01"/>
                </a:lnSpc>
                <a:spcBef>
                  <a:spcPct val="0"/>
                </a:spcBef>
              </a:pPr>
              <a:r>
                <a:rPr lang="en-US" b="true" sz="1924" strike="noStrike" u="none">
                  <a:solidFill>
                    <a:srgbClr val="33565A"/>
                  </a:solidFill>
                  <a:latin typeface="Agrandir Bold"/>
                  <a:ea typeface="Agrandir Bold"/>
                  <a:cs typeface="Agrandir Bold"/>
                  <a:sym typeface="Agrandir Bold"/>
                </a:rPr>
                <a:t>D.</a:t>
              </a:r>
              <a:r>
                <a:rPr lang="en-US" sz="1924" strike="noStrike" u="none">
                  <a:solidFill>
                    <a:srgbClr val="33565A"/>
                  </a:solidFill>
                  <a:latin typeface="Agrandir"/>
                  <a:ea typeface="Agrandir"/>
                  <a:cs typeface="Agrandir"/>
                  <a:sym typeface="Agrandir"/>
                </a:rPr>
                <a:t>  Offer to split it, even though splitting a stadium brat is questionable.</a:t>
              </a:r>
            </a:p>
          </p:txBody>
        </p:sp>
        <p:grpSp>
          <p:nvGrpSpPr>
            <p:cNvPr name="Group 20" id="20"/>
            <p:cNvGrpSpPr/>
            <p:nvPr/>
          </p:nvGrpSpPr>
          <p:grpSpPr>
            <a:xfrm rot="0">
              <a:off x="0" y="4996297"/>
              <a:ext cx="13848432" cy="1086152"/>
              <a:chOff x="0" y="0"/>
              <a:chExt cx="12954000" cy="1016000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12954000" cy="1016000"/>
              </a:xfrm>
              <a:custGeom>
                <a:avLst/>
                <a:gdLst/>
                <a:ahLst/>
                <a:cxnLst/>
                <a:rect r="r" b="b" t="t" l="l"/>
                <a:pathLst>
                  <a:path h="1016000" w="12954000">
                    <a:moveTo>
                      <a:pt x="101600" y="0"/>
                    </a:moveTo>
                    <a:lnTo>
                      <a:pt x="12852400" y="0"/>
                    </a:lnTo>
                    <a:cubicBezTo>
                      <a:pt x="12908512" y="0"/>
                      <a:pt x="12954000" y="45488"/>
                      <a:pt x="12954000" y="101600"/>
                    </a:cubicBezTo>
                    <a:lnTo>
                      <a:pt x="12954000" y="914400"/>
                    </a:lnTo>
                    <a:cubicBezTo>
                      <a:pt x="12954000" y="970512"/>
                      <a:pt x="12908512" y="1016000"/>
                      <a:pt x="12852400" y="1016000"/>
                    </a:cubicBezTo>
                    <a:lnTo>
                      <a:pt x="101600" y="1016000"/>
                    </a:lnTo>
                    <a:cubicBezTo>
                      <a:pt x="45488" y="1016000"/>
                      <a:pt x="0" y="970512"/>
                      <a:pt x="0" y="914400"/>
                    </a:cubicBezTo>
                    <a:lnTo>
                      <a:pt x="0" y="101600"/>
                    </a:lnTo>
                    <a:cubicBezTo>
                      <a:pt x="0" y="45488"/>
                      <a:pt x="45488" y="0"/>
                      <a:pt x="1016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ap="sq">
                <a:solidFill>
                  <a:srgbClr val="96B75B"/>
                </a:solidFill>
                <a:prstDash val="solid"/>
                <a:miter/>
              </a:ln>
            </p:spPr>
          </p:sp>
        </p:grpSp>
        <p:sp>
          <p:nvSpPr>
            <p:cNvPr name="TextBox 22" id="22"/>
            <p:cNvSpPr txBox="true"/>
            <p:nvPr/>
          </p:nvSpPr>
          <p:spPr>
            <a:xfrm rot="0">
              <a:off x="271538" y="5259519"/>
              <a:ext cx="13305356" cy="46449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01"/>
                </a:lnSpc>
                <a:spcBef>
                  <a:spcPct val="0"/>
                </a:spcBef>
              </a:pPr>
              <a:r>
                <a:rPr lang="en-US" b="true" sz="1924" strike="noStrike" u="none">
                  <a:solidFill>
                    <a:srgbClr val="33565A"/>
                  </a:solidFill>
                  <a:latin typeface="Agrandir Bold"/>
                  <a:ea typeface="Agrandir Bold"/>
                  <a:cs typeface="Agrandir Bold"/>
                  <a:sym typeface="Agrandir Bold"/>
                </a:rPr>
                <a:t>E.</a:t>
              </a:r>
              <a:r>
                <a:rPr lang="en-US" sz="1924" strike="noStrike" u="none">
                  <a:solidFill>
                    <a:srgbClr val="33565A"/>
                  </a:solidFill>
                  <a:latin typeface="Agrandir"/>
                  <a:ea typeface="Agrandir"/>
                  <a:cs typeface="Agrandir"/>
                  <a:sym typeface="Agrandir"/>
                </a:rPr>
                <a:t>  Panic internally and order nachos you did not even want.</a:t>
              </a:r>
            </a:p>
          </p:txBody>
        </p:sp>
      </p:grpSp>
      <p:sp>
        <p:nvSpPr>
          <p:cNvPr name="TextBox 23" id="23"/>
          <p:cNvSpPr txBox="true"/>
          <p:nvPr/>
        </p:nvSpPr>
        <p:spPr>
          <a:xfrm rot="0">
            <a:off x="1238250" y="1352550"/>
            <a:ext cx="15563850" cy="98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00"/>
              </a:lnSpc>
              <a:spcBef>
                <a:spcPct val="0"/>
              </a:spcBef>
            </a:pPr>
            <a:r>
              <a:rPr lang="en-US" b="true" sz="60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The Brat Scenario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340861" y="2501904"/>
            <a:ext cx="6667500" cy="2194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80"/>
              </a:lnSpc>
              <a:spcBef>
                <a:spcPct val="0"/>
              </a:spcBef>
            </a:pPr>
            <a:r>
              <a:rPr lang="en-US" sz="1800" spc="36" strike="noStrike" u="none">
                <a:solidFill>
                  <a:srgbClr val="33565A"/>
                </a:solidFill>
                <a:latin typeface="Agrandir"/>
                <a:ea typeface="Agrandir"/>
                <a:cs typeface="Agrandir"/>
                <a:sym typeface="Agrandir"/>
              </a:rPr>
              <a:t>You're enjoying a baseball game, and the fan sitting next to you has been a joy to be around. You've shared high-fives and laughter throughout the game. You offer to buy a treat for your new friend, and you both decide on a bratwurst. However, the vendor informs you that only one brat remains.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3666" r="0" b="-1366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81000" y="381000"/>
            <a:ext cx="17526000" cy="9525000"/>
            <a:chOff x="0" y="0"/>
            <a:chExt cx="23368000" cy="12700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3368000" cy="12700000"/>
            </a:xfrm>
            <a:custGeom>
              <a:avLst/>
              <a:gdLst/>
              <a:ahLst/>
              <a:cxnLst/>
              <a:rect r="r" b="b" t="t" l="l"/>
              <a:pathLst>
                <a:path h="12700000" w="23368000">
                  <a:moveTo>
                    <a:pt x="1270000" y="0"/>
                  </a:moveTo>
                  <a:lnTo>
                    <a:pt x="22098000" y="0"/>
                  </a:lnTo>
                  <a:cubicBezTo>
                    <a:pt x="22799402" y="0"/>
                    <a:pt x="23368000" y="568598"/>
                    <a:pt x="23368000" y="1270000"/>
                  </a:cubicBezTo>
                  <a:lnTo>
                    <a:pt x="23368000" y="11430000"/>
                  </a:lnTo>
                  <a:cubicBezTo>
                    <a:pt x="23368000" y="12131401"/>
                    <a:pt x="22799402" y="12700000"/>
                    <a:pt x="22098000" y="12700000"/>
                  </a:cubicBezTo>
                  <a:lnTo>
                    <a:pt x="1270000" y="12700000"/>
                  </a:lnTo>
                  <a:cubicBezTo>
                    <a:pt x="568598" y="12700000"/>
                    <a:pt x="0" y="12131401"/>
                    <a:pt x="0" y="11430000"/>
                  </a:cubicBezTo>
                  <a:lnTo>
                    <a:pt x="0" y="1270000"/>
                  </a:lnTo>
                  <a:cubicBezTo>
                    <a:pt x="0" y="568598"/>
                    <a:pt x="568598" y="0"/>
                    <a:pt x="1270000" y="0"/>
                  </a:cubicBez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33565A"/>
              </a:solidFill>
              <a:prstDash val="solid"/>
              <a:miter/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81000" y="381000"/>
            <a:ext cx="17526000" cy="9525000"/>
          </a:xfrm>
          <a:custGeom>
            <a:avLst/>
            <a:gdLst/>
            <a:ahLst/>
            <a:cxnLst/>
            <a:rect r="r" b="b" t="t" l="l"/>
            <a:pathLst>
              <a:path h="9525000" w="17526000">
                <a:moveTo>
                  <a:pt x="0" y="0"/>
                </a:moveTo>
                <a:lnTo>
                  <a:pt x="17526000" y="0"/>
                </a:lnTo>
                <a:lnTo>
                  <a:pt x="17526000" y="9525000"/>
                </a:lnTo>
                <a:lnTo>
                  <a:pt x="0" y="9525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747" t="-5133" r="-3747" b="-5133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863754">
            <a:off x="-3673452" y="-96819"/>
            <a:ext cx="8795254" cy="11204145"/>
          </a:xfrm>
          <a:custGeom>
            <a:avLst/>
            <a:gdLst/>
            <a:ahLst/>
            <a:cxnLst/>
            <a:rect r="r" b="b" t="t" l="l"/>
            <a:pathLst>
              <a:path h="11204145" w="8795254">
                <a:moveTo>
                  <a:pt x="0" y="0"/>
                </a:moveTo>
                <a:lnTo>
                  <a:pt x="8795254" y="0"/>
                </a:lnTo>
                <a:lnTo>
                  <a:pt x="8795254" y="11204145"/>
                </a:lnTo>
                <a:lnTo>
                  <a:pt x="0" y="112041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5000"/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4678040" y="6679248"/>
            <a:ext cx="9356080" cy="11918573"/>
          </a:xfrm>
          <a:custGeom>
            <a:avLst/>
            <a:gdLst/>
            <a:ahLst/>
            <a:cxnLst/>
            <a:rect r="r" b="b" t="t" l="l"/>
            <a:pathLst>
              <a:path h="11918573" w="9356080">
                <a:moveTo>
                  <a:pt x="0" y="0"/>
                </a:moveTo>
                <a:lnTo>
                  <a:pt x="9356080" y="0"/>
                </a:lnTo>
                <a:lnTo>
                  <a:pt x="9356080" y="11918572"/>
                </a:lnTo>
                <a:lnTo>
                  <a:pt x="0" y="119185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99646" y="3879385"/>
            <a:ext cx="11430000" cy="3978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89"/>
              </a:lnSpc>
            </a:pPr>
          </a:p>
          <a:p>
            <a:pPr algn="l" marL="474979" indent="-237490" lvl="1">
              <a:lnSpc>
                <a:spcPts val="3189"/>
              </a:lnSpc>
              <a:buFont typeface="Arial"/>
              <a:buChar char="•"/>
            </a:pPr>
            <a:r>
              <a:rPr lang="en-US" sz="2199" strike="noStrike" u="none">
                <a:solidFill>
                  <a:srgbClr val="33565A"/>
                </a:solidFill>
                <a:latin typeface="Open Sans 2"/>
                <a:ea typeface="Open Sans 2"/>
                <a:cs typeface="Open Sans 2"/>
                <a:sym typeface="Open Sans 2"/>
              </a:rPr>
              <a:t>Where do you find yourself compromising?</a:t>
            </a:r>
          </a:p>
          <a:p>
            <a:pPr algn="l" marL="474979" indent="-237490" lvl="1">
              <a:lnSpc>
                <a:spcPts val="3189"/>
              </a:lnSpc>
              <a:buFont typeface="Arial"/>
              <a:buChar char="•"/>
            </a:pPr>
            <a:r>
              <a:rPr lang="en-US" sz="2199" strike="noStrike" u="none">
                <a:solidFill>
                  <a:srgbClr val="33565A"/>
                </a:solidFill>
                <a:latin typeface="Open Sans 2"/>
                <a:ea typeface="Open Sans 2"/>
                <a:cs typeface="Open Sans 2"/>
                <a:sym typeface="Open Sans 2"/>
              </a:rPr>
              <a:t>Giving in - even when you don’t want to?</a:t>
            </a:r>
          </a:p>
          <a:p>
            <a:pPr algn="l" marL="474979" indent="-237490" lvl="1">
              <a:lnSpc>
                <a:spcPts val="3189"/>
              </a:lnSpc>
              <a:buFont typeface="Arial"/>
              <a:buChar char="•"/>
            </a:pPr>
            <a:r>
              <a:rPr lang="en-US" sz="2199" strike="noStrike" u="none">
                <a:solidFill>
                  <a:srgbClr val="33565A"/>
                </a:solidFill>
                <a:latin typeface="Open Sans 2"/>
                <a:ea typeface="Open Sans 2"/>
                <a:cs typeface="Open Sans 2"/>
                <a:sym typeface="Open Sans 2"/>
              </a:rPr>
              <a:t>Unable to take what you actually need?</a:t>
            </a:r>
          </a:p>
          <a:p>
            <a:pPr algn="l" marL="474979" indent="-237490" lvl="1">
              <a:lnSpc>
                <a:spcPts val="3189"/>
              </a:lnSpc>
              <a:buFont typeface="Arial"/>
              <a:buChar char="•"/>
            </a:pPr>
            <a:r>
              <a:rPr lang="en-US" sz="2199" strike="noStrike" u="none">
                <a:solidFill>
                  <a:srgbClr val="33565A"/>
                </a:solidFill>
                <a:latin typeface="Open Sans 2"/>
                <a:ea typeface="Open Sans 2"/>
                <a:cs typeface="Open Sans 2"/>
                <a:sym typeface="Open Sans 2"/>
              </a:rPr>
              <a:t>Filling your plate with things that aren’t yours to carry?</a:t>
            </a:r>
          </a:p>
          <a:p>
            <a:pPr algn="l" marL="474979" indent="-237490" lvl="1">
              <a:lnSpc>
                <a:spcPts val="3189"/>
              </a:lnSpc>
              <a:buFont typeface="Arial"/>
              <a:buChar char="•"/>
            </a:pPr>
            <a:r>
              <a:rPr lang="en-US" sz="2199" strike="noStrike" u="none">
                <a:solidFill>
                  <a:srgbClr val="33565A"/>
                </a:solidFill>
                <a:latin typeface="Open Sans 2"/>
                <a:ea typeface="Open Sans 2"/>
                <a:cs typeface="Open Sans 2"/>
                <a:sym typeface="Open Sans 2"/>
              </a:rPr>
              <a:t>Keeping the peace instead of keeping your time?</a:t>
            </a:r>
          </a:p>
          <a:p>
            <a:pPr algn="l" marL="0" indent="0" lvl="0">
              <a:lnSpc>
                <a:spcPts val="3189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189"/>
              </a:lnSpc>
              <a:spcBef>
                <a:spcPct val="0"/>
              </a:spcBef>
            </a:pPr>
            <a:r>
              <a:rPr lang="en-US" sz="2199" strike="noStrike" u="none">
                <a:solidFill>
                  <a:srgbClr val="33565A"/>
                </a:solidFill>
                <a:latin typeface="Open Sans 2"/>
                <a:ea typeface="Open Sans 2"/>
                <a:cs typeface="Open Sans 2"/>
                <a:sym typeface="Open Sans 2"/>
              </a:rPr>
              <a:t>These patterns don’t start at work. They start with the lens you’ve been wearing - the one shaped by your roles, your past, and the story you tell yourself about </a:t>
            </a:r>
            <a:r>
              <a:rPr lang="en-US" b="true" sz="2199" strike="noStrike" u="none">
                <a:solidFill>
                  <a:srgbClr val="33565A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who you’re supposed to be.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3967921" y="2166839"/>
            <a:ext cx="3571875" cy="5991225"/>
          </a:xfrm>
          <a:custGeom>
            <a:avLst/>
            <a:gdLst/>
            <a:ahLst/>
            <a:cxnLst/>
            <a:rect r="r" b="b" t="t" l="l"/>
            <a:pathLst>
              <a:path h="5991225" w="3571875">
                <a:moveTo>
                  <a:pt x="0" y="0"/>
                </a:moveTo>
                <a:lnTo>
                  <a:pt x="3571875" y="0"/>
                </a:lnTo>
                <a:lnTo>
                  <a:pt x="3571875" y="5991225"/>
                </a:lnTo>
                <a:lnTo>
                  <a:pt x="0" y="59912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099646" y="1382815"/>
            <a:ext cx="13382625" cy="1914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60"/>
              </a:lnSpc>
              <a:spcBef>
                <a:spcPct val="0"/>
              </a:spcBef>
            </a:pPr>
            <a:r>
              <a:rPr lang="en-US" b="true" sz="5800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Y</a:t>
            </a:r>
            <a:r>
              <a:rPr lang="en-US" b="true" sz="58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o</a:t>
            </a:r>
            <a:r>
              <a:rPr lang="en-US" b="true" sz="58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ur</a:t>
            </a:r>
            <a:r>
              <a:rPr lang="en-US" b="true" sz="58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 a</a:t>
            </a:r>
            <a:r>
              <a:rPr lang="en-US" b="true" sz="58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nswer</a:t>
            </a:r>
            <a:r>
              <a:rPr lang="en-US" b="true" sz="58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 </a:t>
            </a:r>
            <a:r>
              <a:rPr lang="en-US" b="true" sz="58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reveals</a:t>
            </a:r>
            <a:r>
              <a:rPr lang="en-US" b="true" sz="58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 </a:t>
            </a:r>
            <a:r>
              <a:rPr lang="en-US" b="true" sz="58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m</a:t>
            </a:r>
            <a:r>
              <a:rPr lang="en-US" b="true" sz="58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o</a:t>
            </a:r>
            <a:r>
              <a:rPr lang="en-US" b="true" sz="58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re</a:t>
            </a:r>
            <a:r>
              <a:rPr lang="en-US" b="true" sz="58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 </a:t>
            </a:r>
            <a:r>
              <a:rPr lang="en-US" b="true" sz="58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t</a:t>
            </a:r>
            <a:r>
              <a:rPr lang="en-US" b="true" sz="58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h</a:t>
            </a:r>
            <a:r>
              <a:rPr lang="en-US" b="true" sz="58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an a </a:t>
            </a:r>
            <a:r>
              <a:rPr lang="en-US" b="true" sz="58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s</a:t>
            </a:r>
            <a:r>
              <a:rPr lang="en-US" b="true" sz="58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nack pref</a:t>
            </a:r>
            <a:r>
              <a:rPr lang="en-US" b="true" sz="58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e</a:t>
            </a:r>
            <a:r>
              <a:rPr lang="en-US" b="true" sz="5800" strike="noStrike" u="none">
                <a:solidFill>
                  <a:srgbClr val="103E37"/>
                </a:solidFill>
                <a:latin typeface="Agrandir Bold"/>
                <a:ea typeface="Agrandir Bold"/>
                <a:cs typeface="Agrandir Bold"/>
                <a:sym typeface="Agrandir Bold"/>
              </a:rPr>
              <a:t>rence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98969" y="3454243"/>
            <a:ext cx="9525000" cy="4727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81"/>
              </a:lnSpc>
              <a:spcBef>
                <a:spcPct val="0"/>
              </a:spcBef>
            </a:pPr>
            <a:r>
              <a:rPr lang="en-US" b="true" sz="2524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The Brat is not the point the pattern is...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DAHKPGy9Oyc</dc:identifier>
  <dcterms:modified xsi:type="dcterms:W3CDTF">2011-08-01T06:04:30Z</dcterms:modified>
  <cp:revision>1</cp:revision>
  <dc:title>Boundaries and Self Understanding </dc:title>
</cp:coreProperties>
</file>