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1"/>
  </p:notesMasterIdLst>
  <p:handoutMasterIdLst>
    <p:handoutMasterId r:id="rId252"/>
  </p:handoutMasterIdLst>
  <p:sldIdLst>
    <p:sldId id="265" r:id="rId5"/>
    <p:sldId id="267" r:id="rId6"/>
    <p:sldId id="266" r:id="rId7"/>
    <p:sldId id="322" r:id="rId8"/>
    <p:sldId id="278" r:id="rId9"/>
    <p:sldId id="281" r:id="rId10"/>
    <p:sldId id="335" r:id="rId11"/>
    <p:sldId id="354" r:id="rId12"/>
    <p:sldId id="489" r:id="rId13"/>
    <p:sldId id="490" r:id="rId14"/>
    <p:sldId id="357" r:id="rId15"/>
    <p:sldId id="359" r:id="rId16"/>
    <p:sldId id="358" r:id="rId17"/>
    <p:sldId id="360" r:id="rId18"/>
    <p:sldId id="356" r:id="rId19"/>
    <p:sldId id="361" r:id="rId20"/>
    <p:sldId id="662" r:id="rId21"/>
    <p:sldId id="663" r:id="rId22"/>
    <p:sldId id="428" r:id="rId23"/>
    <p:sldId id="437" r:id="rId24"/>
    <p:sldId id="341" r:id="rId25"/>
    <p:sldId id="343" r:id="rId26"/>
    <p:sldId id="344" r:id="rId27"/>
    <p:sldId id="342" r:id="rId28"/>
    <p:sldId id="333" r:id="rId29"/>
    <p:sldId id="336" r:id="rId30"/>
    <p:sldId id="337" r:id="rId31"/>
    <p:sldId id="338" r:id="rId32"/>
    <p:sldId id="339" r:id="rId33"/>
    <p:sldId id="340" r:id="rId34"/>
    <p:sldId id="345" r:id="rId35"/>
    <p:sldId id="346" r:id="rId36"/>
    <p:sldId id="347" r:id="rId37"/>
    <p:sldId id="348" r:id="rId38"/>
    <p:sldId id="349" r:id="rId39"/>
    <p:sldId id="334" r:id="rId40"/>
    <p:sldId id="350" r:id="rId41"/>
    <p:sldId id="351" r:id="rId42"/>
    <p:sldId id="352" r:id="rId43"/>
    <p:sldId id="353" r:id="rId44"/>
    <p:sldId id="365" r:id="rId45"/>
    <p:sldId id="364" r:id="rId46"/>
    <p:sldId id="664" r:id="rId47"/>
    <p:sldId id="548" r:id="rId48"/>
    <p:sldId id="381" r:id="rId49"/>
    <p:sldId id="547" r:id="rId50"/>
    <p:sldId id="549" r:id="rId51"/>
    <p:sldId id="550" r:id="rId52"/>
    <p:sldId id="371" r:id="rId53"/>
    <p:sldId id="551" r:id="rId54"/>
    <p:sldId id="382" r:id="rId55"/>
    <p:sldId id="526" r:id="rId56"/>
    <p:sldId id="529" r:id="rId57"/>
    <p:sldId id="505" r:id="rId58"/>
    <p:sldId id="530" r:id="rId59"/>
    <p:sldId id="540" r:id="rId60"/>
    <p:sldId id="383" r:id="rId61"/>
    <p:sldId id="379" r:id="rId62"/>
    <p:sldId id="546" r:id="rId63"/>
    <p:sldId id="384" r:id="rId64"/>
    <p:sldId id="388" r:id="rId65"/>
    <p:sldId id="523" r:id="rId66"/>
    <p:sldId id="524" r:id="rId67"/>
    <p:sldId id="531" r:id="rId68"/>
    <p:sldId id="541" r:id="rId69"/>
    <p:sldId id="393" r:id="rId70"/>
    <p:sldId id="544" r:id="rId71"/>
    <p:sldId id="543" r:id="rId72"/>
    <p:sldId id="542" r:id="rId73"/>
    <p:sldId id="552" r:id="rId74"/>
    <p:sldId id="395" r:id="rId75"/>
    <p:sldId id="432" r:id="rId76"/>
    <p:sldId id="553" r:id="rId77"/>
    <p:sldId id="554" r:id="rId78"/>
    <p:sldId id="556" r:id="rId79"/>
    <p:sldId id="558" r:id="rId80"/>
    <p:sldId id="559" r:id="rId81"/>
    <p:sldId id="560" r:id="rId82"/>
    <p:sldId id="433" r:id="rId83"/>
    <p:sldId id="438" r:id="rId84"/>
    <p:sldId id="439" r:id="rId85"/>
    <p:sldId id="561" r:id="rId86"/>
    <p:sldId id="331" r:id="rId87"/>
    <p:sldId id="562" r:id="rId88"/>
    <p:sldId id="399" r:id="rId89"/>
    <p:sldId id="563" r:id="rId90"/>
    <p:sldId id="564" r:id="rId91"/>
    <p:sldId id="565" r:id="rId92"/>
    <p:sldId id="398" r:id="rId93"/>
    <p:sldId id="566" r:id="rId94"/>
    <p:sldId id="408" r:id="rId95"/>
    <p:sldId id="567" r:id="rId96"/>
    <p:sldId id="568" r:id="rId97"/>
    <p:sldId id="569" r:id="rId98"/>
    <p:sldId id="570" r:id="rId99"/>
    <p:sldId id="404" r:id="rId100"/>
    <p:sldId id="571" r:id="rId101"/>
    <p:sldId id="572" r:id="rId102"/>
    <p:sldId id="573" r:id="rId103"/>
    <p:sldId id="576" r:id="rId104"/>
    <p:sldId id="413" r:id="rId105"/>
    <p:sldId id="577" r:id="rId106"/>
    <p:sldId id="579" r:id="rId107"/>
    <p:sldId id="580" r:id="rId108"/>
    <p:sldId id="581" r:id="rId109"/>
    <p:sldId id="417" r:id="rId110"/>
    <p:sldId id="418" r:id="rId111"/>
    <p:sldId id="584" r:id="rId112"/>
    <p:sldId id="583" r:id="rId113"/>
    <p:sldId id="585" r:id="rId114"/>
    <p:sldId id="419" r:id="rId115"/>
    <p:sldId id="582" r:id="rId116"/>
    <p:sldId id="586" r:id="rId117"/>
    <p:sldId id="425" r:id="rId118"/>
    <p:sldId id="587" r:id="rId119"/>
    <p:sldId id="588" r:id="rId120"/>
    <p:sldId id="589" r:id="rId121"/>
    <p:sldId id="590" r:id="rId122"/>
    <p:sldId id="591" r:id="rId123"/>
    <p:sldId id="592" r:id="rId124"/>
    <p:sldId id="426" r:id="rId125"/>
    <p:sldId id="595" r:id="rId126"/>
    <p:sldId id="539" r:id="rId127"/>
    <p:sldId id="453" r:id="rId128"/>
    <p:sldId id="593" r:id="rId129"/>
    <p:sldId id="594" r:id="rId130"/>
    <p:sldId id="596" r:id="rId131"/>
    <p:sldId id="597" r:id="rId132"/>
    <p:sldId id="446" r:id="rId133"/>
    <p:sldId id="494" r:id="rId134"/>
    <p:sldId id="447" r:id="rId135"/>
    <p:sldId id="448" r:id="rId136"/>
    <p:sldId id="449" r:id="rId137"/>
    <p:sldId id="431" r:id="rId138"/>
    <p:sldId id="600" r:id="rId139"/>
    <p:sldId id="376" r:id="rId140"/>
    <p:sldId id="377" r:id="rId141"/>
    <p:sldId id="473" r:id="rId142"/>
    <p:sldId id="282" r:id="rId143"/>
    <p:sldId id="601" r:id="rId144"/>
    <p:sldId id="442" r:id="rId145"/>
    <p:sldId id="440" r:id="rId146"/>
    <p:sldId id="602" r:id="rId147"/>
    <p:sldId id="452" r:id="rId148"/>
    <p:sldId id="443" r:id="rId149"/>
    <p:sldId id="444" r:id="rId150"/>
    <p:sldId id="445" r:id="rId151"/>
    <p:sldId id="363" r:id="rId152"/>
    <p:sldId id="496" r:id="rId153"/>
    <p:sldId id="665" r:id="rId154"/>
    <p:sldId id="497" r:id="rId155"/>
    <p:sldId id="495" r:id="rId156"/>
    <p:sldId id="498" r:id="rId157"/>
    <p:sldId id="574" r:id="rId158"/>
    <p:sldId id="502" r:id="rId159"/>
    <p:sldId id="450" r:id="rId160"/>
    <p:sldId id="604" r:id="rId161"/>
    <p:sldId id="503" r:id="rId162"/>
    <p:sldId id="504" r:id="rId163"/>
    <p:sldId id="492" r:id="rId164"/>
    <p:sldId id="507" r:id="rId165"/>
    <p:sldId id="499" r:id="rId166"/>
    <p:sldId id="500" r:id="rId167"/>
    <p:sldId id="501" r:id="rId168"/>
    <p:sldId id="603" r:id="rId169"/>
    <p:sldId id="598" r:id="rId170"/>
    <p:sldId id="471" r:id="rId171"/>
    <p:sldId id="491" r:id="rId172"/>
    <p:sldId id="605" r:id="rId173"/>
    <p:sldId id="454" r:id="rId174"/>
    <p:sldId id="455" r:id="rId175"/>
    <p:sldId id="607" r:id="rId176"/>
    <p:sldId id="606" r:id="rId177"/>
    <p:sldId id="599" r:id="rId178"/>
    <p:sldId id="608" r:id="rId179"/>
    <p:sldId id="609" r:id="rId180"/>
    <p:sldId id="610" r:id="rId181"/>
    <p:sldId id="611" r:id="rId182"/>
    <p:sldId id="612" r:id="rId183"/>
    <p:sldId id="462" r:id="rId184"/>
    <p:sldId id="460" r:id="rId185"/>
    <p:sldId id="463" r:id="rId186"/>
    <p:sldId id="465" r:id="rId187"/>
    <p:sldId id="613" r:id="rId188"/>
    <p:sldId id="614" r:id="rId189"/>
    <p:sldId id="615" r:id="rId190"/>
    <p:sldId id="469" r:id="rId191"/>
    <p:sldId id="484" r:id="rId192"/>
    <p:sldId id="616" r:id="rId193"/>
    <p:sldId id="617" r:id="rId194"/>
    <p:sldId id="618" r:id="rId195"/>
    <p:sldId id="619" r:id="rId196"/>
    <p:sldId id="621" r:id="rId197"/>
    <p:sldId id="622" r:id="rId198"/>
    <p:sldId id="483" r:id="rId199"/>
    <p:sldId id="623" r:id="rId200"/>
    <p:sldId id="468" r:id="rId201"/>
    <p:sldId id="625" r:id="rId202"/>
    <p:sldId id="624" r:id="rId203"/>
    <p:sldId id="626" r:id="rId204"/>
    <p:sldId id="627" r:id="rId205"/>
    <p:sldId id="628" r:id="rId206"/>
    <p:sldId id="629" r:id="rId207"/>
    <p:sldId id="630" r:id="rId208"/>
    <p:sldId id="631" r:id="rId209"/>
    <p:sldId id="475" r:id="rId210"/>
    <p:sldId id="634" r:id="rId211"/>
    <p:sldId id="633" r:id="rId212"/>
    <p:sldId id="482" r:id="rId213"/>
    <p:sldId id="660" r:id="rId214"/>
    <p:sldId id="525" r:id="rId215"/>
    <p:sldId id="640" r:id="rId216"/>
    <p:sldId id="661" r:id="rId217"/>
    <p:sldId id="532" r:id="rId218"/>
    <p:sldId id="509" r:id="rId219"/>
    <p:sldId id="510" r:id="rId220"/>
    <p:sldId id="646" r:id="rId221"/>
    <p:sldId id="641" r:id="rId222"/>
    <p:sldId id="512" r:id="rId223"/>
    <p:sldId id="513" r:id="rId224"/>
    <p:sldId id="515" r:id="rId225"/>
    <p:sldId id="516" r:id="rId226"/>
    <p:sldId id="511" r:id="rId227"/>
    <p:sldId id="517" r:id="rId228"/>
    <p:sldId id="518" r:id="rId229"/>
    <p:sldId id="514" r:id="rId230"/>
    <p:sldId id="635" r:id="rId231"/>
    <p:sldId id="642" r:id="rId232"/>
    <p:sldId id="638" r:id="rId233"/>
    <p:sldId id="645" r:id="rId234"/>
    <p:sldId id="519" r:id="rId235"/>
    <p:sldId id="639" r:id="rId236"/>
    <p:sldId id="637" r:id="rId237"/>
    <p:sldId id="508" r:id="rId238"/>
    <p:sldId id="658" r:id="rId239"/>
    <p:sldId id="521" r:id="rId240"/>
    <p:sldId id="647" r:id="rId241"/>
    <p:sldId id="648" r:id="rId242"/>
    <p:sldId id="649" r:id="rId243"/>
    <p:sldId id="656" r:id="rId244"/>
    <p:sldId id="650" r:id="rId245"/>
    <p:sldId id="651" r:id="rId246"/>
    <p:sldId id="652" r:id="rId247"/>
    <p:sldId id="653" r:id="rId248"/>
    <p:sldId id="659" r:id="rId249"/>
    <p:sldId id="655" r:id="rId2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06DBDD-2C44-4FDD-BB2C-C59EAC4EF53C}">
          <p14:sldIdLst>
            <p14:sldId id="265"/>
            <p14:sldId id="267"/>
          </p14:sldIdLst>
        </p14:section>
        <p14:section name="Overview" id="{E88707EB-90A4-4096-9A71-90F76BD10B69}">
          <p14:sldIdLst>
            <p14:sldId id="266"/>
            <p14:sldId id="322"/>
            <p14:sldId id="278"/>
            <p14:sldId id="281"/>
          </p14:sldIdLst>
        </p14:section>
        <p14:section name="Definitions" id="{77E16A55-ECE7-47EA-97A4-1F36D804FFF5}">
          <p14:sldIdLst>
            <p14:sldId id="335"/>
            <p14:sldId id="354"/>
            <p14:sldId id="489"/>
            <p14:sldId id="490"/>
            <p14:sldId id="357"/>
            <p14:sldId id="359"/>
            <p14:sldId id="358"/>
            <p14:sldId id="360"/>
            <p14:sldId id="356"/>
            <p14:sldId id="361"/>
            <p14:sldId id="662"/>
            <p14:sldId id="663"/>
            <p14:sldId id="428"/>
            <p14:sldId id="437"/>
            <p14:sldId id="341"/>
            <p14:sldId id="343"/>
            <p14:sldId id="344"/>
            <p14:sldId id="342"/>
            <p14:sldId id="333"/>
            <p14:sldId id="336"/>
            <p14:sldId id="337"/>
            <p14:sldId id="338"/>
            <p14:sldId id="339"/>
            <p14:sldId id="340"/>
            <p14:sldId id="345"/>
            <p14:sldId id="346"/>
            <p14:sldId id="347"/>
            <p14:sldId id="348"/>
            <p14:sldId id="349"/>
            <p14:sldId id="334"/>
            <p14:sldId id="350"/>
            <p14:sldId id="351"/>
            <p14:sldId id="352"/>
            <p14:sldId id="353"/>
          </p14:sldIdLst>
        </p14:section>
        <p14:section name="Title IX Dismissal" id="{7335296E-EEE4-47D9-BD0E-7B6F48D70366}">
          <p14:sldIdLst>
            <p14:sldId id="365"/>
            <p14:sldId id="364"/>
            <p14:sldId id="664"/>
            <p14:sldId id="548"/>
            <p14:sldId id="381"/>
            <p14:sldId id="547"/>
            <p14:sldId id="549"/>
            <p14:sldId id="550"/>
            <p14:sldId id="371"/>
            <p14:sldId id="551"/>
            <p14:sldId id="382"/>
            <p14:sldId id="526"/>
            <p14:sldId id="529"/>
            <p14:sldId id="505"/>
            <p14:sldId id="530"/>
            <p14:sldId id="540"/>
            <p14:sldId id="383"/>
            <p14:sldId id="379"/>
            <p14:sldId id="546"/>
            <p14:sldId id="384"/>
            <p14:sldId id="388"/>
            <p14:sldId id="523"/>
            <p14:sldId id="524"/>
            <p14:sldId id="531"/>
            <p14:sldId id="541"/>
            <p14:sldId id="393"/>
            <p14:sldId id="544"/>
            <p14:sldId id="543"/>
            <p14:sldId id="542"/>
            <p14:sldId id="552"/>
          </p14:sldIdLst>
        </p14:section>
        <p14:section name="Investigation" id="{F7A07BE9-495A-46B9-B9B0-73E6E50B8CA7}">
          <p14:sldIdLst>
            <p14:sldId id="395"/>
            <p14:sldId id="432"/>
            <p14:sldId id="553"/>
            <p14:sldId id="554"/>
            <p14:sldId id="556"/>
            <p14:sldId id="558"/>
            <p14:sldId id="559"/>
            <p14:sldId id="560"/>
            <p14:sldId id="433"/>
            <p14:sldId id="438"/>
            <p14:sldId id="439"/>
            <p14:sldId id="561"/>
            <p14:sldId id="331"/>
            <p14:sldId id="562"/>
            <p14:sldId id="399"/>
            <p14:sldId id="563"/>
            <p14:sldId id="564"/>
            <p14:sldId id="565"/>
            <p14:sldId id="398"/>
            <p14:sldId id="566"/>
            <p14:sldId id="408"/>
            <p14:sldId id="567"/>
            <p14:sldId id="568"/>
            <p14:sldId id="569"/>
            <p14:sldId id="570"/>
            <p14:sldId id="404"/>
            <p14:sldId id="571"/>
            <p14:sldId id="572"/>
            <p14:sldId id="573"/>
            <p14:sldId id="576"/>
            <p14:sldId id="413"/>
            <p14:sldId id="577"/>
            <p14:sldId id="579"/>
            <p14:sldId id="580"/>
            <p14:sldId id="581"/>
            <p14:sldId id="417"/>
            <p14:sldId id="418"/>
            <p14:sldId id="584"/>
            <p14:sldId id="583"/>
            <p14:sldId id="585"/>
            <p14:sldId id="419"/>
            <p14:sldId id="582"/>
            <p14:sldId id="586"/>
            <p14:sldId id="425"/>
            <p14:sldId id="587"/>
            <p14:sldId id="588"/>
            <p14:sldId id="589"/>
            <p14:sldId id="590"/>
            <p14:sldId id="591"/>
            <p14:sldId id="592"/>
            <p14:sldId id="426"/>
            <p14:sldId id="595"/>
            <p14:sldId id="539"/>
            <p14:sldId id="453"/>
            <p14:sldId id="593"/>
            <p14:sldId id="594"/>
            <p14:sldId id="596"/>
          </p14:sldIdLst>
        </p14:section>
        <p14:section name="Settlement" id="{6F44CE97-ABA0-41DE-8100-DFBBF03F5FB8}">
          <p14:sldIdLst>
            <p14:sldId id="597"/>
            <p14:sldId id="446"/>
            <p14:sldId id="494"/>
            <p14:sldId id="447"/>
            <p14:sldId id="448"/>
            <p14:sldId id="449"/>
          </p14:sldIdLst>
        </p14:section>
        <p14:section name="Hearing" id="{E6D00C63-483C-48A9-B946-35CF751BD723}">
          <p14:sldIdLst>
            <p14:sldId id="431"/>
            <p14:sldId id="600"/>
            <p14:sldId id="376"/>
            <p14:sldId id="377"/>
            <p14:sldId id="473"/>
            <p14:sldId id="282"/>
            <p14:sldId id="601"/>
            <p14:sldId id="442"/>
            <p14:sldId id="440"/>
            <p14:sldId id="602"/>
            <p14:sldId id="452"/>
            <p14:sldId id="443"/>
            <p14:sldId id="444"/>
            <p14:sldId id="445"/>
            <p14:sldId id="363"/>
            <p14:sldId id="496"/>
            <p14:sldId id="665"/>
            <p14:sldId id="497"/>
            <p14:sldId id="495"/>
            <p14:sldId id="498"/>
            <p14:sldId id="574"/>
            <p14:sldId id="502"/>
            <p14:sldId id="450"/>
            <p14:sldId id="604"/>
            <p14:sldId id="503"/>
            <p14:sldId id="504"/>
            <p14:sldId id="492"/>
            <p14:sldId id="507"/>
            <p14:sldId id="499"/>
            <p14:sldId id="500"/>
            <p14:sldId id="501"/>
            <p14:sldId id="603"/>
            <p14:sldId id="598"/>
            <p14:sldId id="471"/>
            <p14:sldId id="491"/>
            <p14:sldId id="605"/>
            <p14:sldId id="454"/>
            <p14:sldId id="455"/>
            <p14:sldId id="607"/>
            <p14:sldId id="606"/>
            <p14:sldId id="599"/>
            <p14:sldId id="608"/>
            <p14:sldId id="609"/>
            <p14:sldId id="610"/>
            <p14:sldId id="611"/>
            <p14:sldId id="612"/>
            <p14:sldId id="462"/>
            <p14:sldId id="460"/>
            <p14:sldId id="463"/>
            <p14:sldId id="465"/>
            <p14:sldId id="613"/>
            <p14:sldId id="614"/>
            <p14:sldId id="615"/>
            <p14:sldId id="469"/>
            <p14:sldId id="484"/>
            <p14:sldId id="616"/>
            <p14:sldId id="617"/>
            <p14:sldId id="618"/>
            <p14:sldId id="619"/>
            <p14:sldId id="621"/>
            <p14:sldId id="622"/>
            <p14:sldId id="483"/>
            <p14:sldId id="623"/>
            <p14:sldId id="468"/>
            <p14:sldId id="625"/>
            <p14:sldId id="624"/>
            <p14:sldId id="626"/>
            <p14:sldId id="627"/>
            <p14:sldId id="628"/>
            <p14:sldId id="629"/>
            <p14:sldId id="630"/>
            <p14:sldId id="631"/>
            <p14:sldId id="475"/>
            <p14:sldId id="634"/>
            <p14:sldId id="633"/>
            <p14:sldId id="482"/>
          </p14:sldIdLst>
        </p14:section>
        <p14:section name="Chancellor or Designee Appeal" id="{82F02270-A0BC-4D8F-9AFE-0344319192B4}">
          <p14:sldIdLst>
            <p14:sldId id="660"/>
            <p14:sldId id="525"/>
            <p14:sldId id="640"/>
            <p14:sldId id="661"/>
            <p14:sldId id="532"/>
            <p14:sldId id="509"/>
            <p14:sldId id="510"/>
            <p14:sldId id="646"/>
            <p14:sldId id="641"/>
            <p14:sldId id="512"/>
            <p14:sldId id="513"/>
            <p14:sldId id="515"/>
            <p14:sldId id="516"/>
            <p14:sldId id="511"/>
            <p14:sldId id="517"/>
            <p14:sldId id="518"/>
            <p14:sldId id="514"/>
            <p14:sldId id="635"/>
            <p14:sldId id="642"/>
            <p14:sldId id="638"/>
            <p14:sldId id="645"/>
            <p14:sldId id="519"/>
            <p14:sldId id="639"/>
            <p14:sldId id="637"/>
            <p14:sldId id="508"/>
          </p14:sldIdLst>
        </p14:section>
        <p14:section name="Board Appeal" id="{92B40C85-F333-4FDC-A0DC-9453DEA8C621}">
          <p14:sldIdLst>
            <p14:sldId id="658"/>
            <p14:sldId id="521"/>
            <p14:sldId id="647"/>
            <p14:sldId id="648"/>
            <p14:sldId id="649"/>
            <p14:sldId id="656"/>
            <p14:sldId id="650"/>
            <p14:sldId id="651"/>
            <p14:sldId id="652"/>
            <p14:sldId id="653"/>
            <p14:sldId id="659"/>
            <p14:sldId id="65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777"/>
    <a:srgbClr val="B8D0D9"/>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04" autoAdjust="0"/>
  </p:normalViewPr>
  <p:slideViewPr>
    <p:cSldViewPr snapToGrid="0">
      <p:cViewPr varScale="1">
        <p:scale>
          <a:sx n="106" d="100"/>
          <a:sy n="106" d="100"/>
        </p:scale>
        <p:origin x="756" y="102"/>
      </p:cViewPr>
      <p:guideLst/>
    </p:cSldViewPr>
  </p:slideViewPr>
  <p:outlineViewPr>
    <p:cViewPr>
      <p:scale>
        <a:sx n="33" d="100"/>
        <a:sy n="33" d="100"/>
      </p:scale>
      <p:origin x="0" y="-3804"/>
    </p:cViewPr>
  </p:outlineViewPr>
  <p:notesTextViewPr>
    <p:cViewPr>
      <p:scale>
        <a:sx n="1" d="1"/>
        <a:sy n="1" d="1"/>
      </p:scale>
      <p:origin x="0" y="0"/>
    </p:cViewPr>
  </p:notesTextViewPr>
  <p:sorterViewPr>
    <p:cViewPr>
      <p:scale>
        <a:sx n="100" d="100"/>
        <a:sy n="100" d="100"/>
      </p:scale>
      <p:origin x="0" y="-2516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notesMaster" Target="notesMasters/notesMaster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handoutMaster" Target="handoutMasters/handoutMaster1.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presProps" Target="pres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viewProps" Target="viewProps.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theme" Target="theme/theme1.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tableStyles" Target="tableStyles.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7/24/2025</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7/24/2025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 Slide">
    <p:bg>
      <p:bgPr>
        <a:solidFill>
          <a:srgbClr val="005777"/>
        </a:solidFill>
        <a:effectLst/>
      </p:bgPr>
    </p:bg>
    <p:spTree>
      <p:nvGrpSpPr>
        <p:cNvPr id="1" name=""/>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276A5E5B-D638-9F76-E657-94609E29E9C8}"/>
              </a:ext>
            </a:extLst>
          </p:cNvPr>
          <p:cNvPicPr>
            <a:picLocks noChangeAspect="1"/>
          </p:cNvPicPr>
          <p:nvPr userDrawn="1"/>
        </p:nvPicPr>
        <p:blipFill>
          <a:blip r:embed="rId2"/>
          <a:stretch>
            <a:fillRect/>
          </a:stretch>
        </p:blipFill>
        <p:spPr>
          <a:xfrm>
            <a:off x="7145341" y="136525"/>
            <a:ext cx="4542008" cy="1635123"/>
          </a:xfrm>
          <a:prstGeom prst="rect">
            <a:avLst/>
          </a:prstGeom>
        </p:spPr>
      </p:pic>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40" y="0"/>
            <a:ext cx="5448302" cy="6858000"/>
          </a:xfrm>
          <a:prstGeom prst="rect">
            <a:avLst/>
          </a:prstGeom>
        </p:spPr>
      </p:pic>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a:cxnSpLocks/>
          </p:cNvCxnSpPr>
          <p:nvPr userDrawn="1"/>
        </p:nvCxnSpPr>
        <p:spPr>
          <a:xfrm flipH="1" flipV="1">
            <a:off x="-71504" y="3517900"/>
            <a:ext cx="2281304" cy="3340100"/>
          </a:xfrm>
          <a:prstGeom prst="line">
            <a:avLst/>
          </a:prstGeom>
          <a:ln w="9525">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Autofit/>
          </a:bodyPr>
          <a:lstStyle>
            <a:lvl1pPr>
              <a:defRPr lang="en-US" sz="3600" b="0" i="0" kern="1200" spc="150" baseline="0" dirty="0">
                <a:solidFill>
                  <a:schemeClr val="bg1"/>
                </a:solidFill>
                <a:latin typeface="Open Sans" panose="020B0606030504020204" pitchFamily="34" charset="0"/>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ctr" anchorCtr="0">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solidFill>
                  <a:schemeClr val="bg1"/>
                </a:solidFill>
              </a:defRPr>
            </a:lvl1pPr>
          </a:lstStyle>
          <a:p>
            <a:r>
              <a:rPr lang="en-US"/>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solidFill>
                  <a:schemeClr val="bg1"/>
                </a:solidFill>
              </a:defRPr>
            </a:lvl1pPr>
          </a:lstStyle>
          <a:p>
            <a:r>
              <a:rPr lang="en-US"/>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solidFill>
                  <a:schemeClr val="bg1"/>
                </a:solidFill>
              </a:defRPr>
            </a:lvl1pPr>
          </a:lstStyle>
          <a:p>
            <a:fld id="{A49DFD55-3C28-40EF-9E31-A92D2E4017FF}" type="slidenum">
              <a:rPr lang="en-US" smtClean="0"/>
              <a:pPr/>
              <a:t>‹#›</a:t>
            </a:fld>
            <a:endParaRPr lang="en-US"/>
          </a:p>
        </p:txBody>
      </p:sp>
      <p:cxnSp>
        <p:nvCxnSpPr>
          <p:cNvPr id="11" name="Straight Connector 10">
            <a:extLst>
              <a:ext uri="{FF2B5EF4-FFF2-40B4-BE49-F238E27FC236}">
                <a16:creationId xmlns:a16="http://schemas.microsoft.com/office/drawing/2014/main" id="{E6C31FC4-A6DF-E6C1-EC93-BF0A7F9732C8}"/>
              </a:ext>
              <a:ext uri="{C183D7F6-B498-43B3-948B-1728B52AA6E4}">
                <adec:decorative xmlns:adec="http://schemas.microsoft.com/office/drawing/2017/decorative" val="1"/>
              </a:ext>
            </a:extLst>
          </p:cNvPr>
          <p:cNvCxnSpPr>
            <a:cxnSpLocks/>
          </p:cNvCxnSpPr>
          <p:nvPr userDrawn="1"/>
        </p:nvCxnSpPr>
        <p:spPr>
          <a:xfrm flipH="1">
            <a:off x="1081057" y="0"/>
            <a:ext cx="4911723" cy="7192565"/>
          </a:xfrm>
          <a:prstGeom prst="line">
            <a:avLst/>
          </a:prstGeom>
          <a:ln w="9525">
            <a:solidFill>
              <a:srgbClr val="FFFFFF"/>
            </a:solidFill>
            <a:prstDash val="dash"/>
          </a:ln>
        </p:spPr>
        <p:style>
          <a:lnRef idx="1">
            <a:schemeClr val="accent1"/>
          </a:lnRef>
          <a:fillRef idx="0">
            <a:schemeClr val="accent1"/>
          </a:fillRef>
          <a:effectRef idx="0">
            <a:schemeClr val="accent1"/>
          </a:effectRef>
          <a:fontRef idx="minor">
            <a:schemeClr val="tx1"/>
          </a:fontRef>
        </p:style>
      </p:cxnSp>
      <p:pic>
        <p:nvPicPr>
          <p:cNvPr id="13" name="Picture 12" descr="A map of the state of wisconsin&#10;&#10;Description automatically generated">
            <a:extLst>
              <a:ext uri="{FF2B5EF4-FFF2-40B4-BE49-F238E27FC236}">
                <a16:creationId xmlns:a16="http://schemas.microsoft.com/office/drawing/2014/main" id="{C2829333-B478-FC03-34A5-9F2CA1C4025A}"/>
              </a:ext>
            </a:extLst>
          </p:cNvPr>
          <p:cNvPicPr>
            <a:picLocks noChangeAspect="1"/>
          </p:cNvPicPr>
          <p:nvPr userDrawn="1"/>
        </p:nvPicPr>
        <p:blipFill>
          <a:blip r:embed="rId5"/>
          <a:stretch>
            <a:fillRect/>
          </a:stretch>
        </p:blipFill>
        <p:spPr>
          <a:xfrm>
            <a:off x="-71504" y="-712832"/>
            <a:ext cx="4104622" cy="5311864"/>
          </a:xfrm>
          <a:prstGeom prst="rect">
            <a:avLst/>
          </a:prstGeom>
        </p:spPr>
      </p:pic>
    </p:spTree>
    <p:extLst>
      <p:ext uri="{BB962C8B-B14F-4D97-AF65-F5344CB8AC3E}">
        <p14:creationId xmlns:p14="http://schemas.microsoft.com/office/powerpoint/2010/main" val="320306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slide - no line graphic">
    <p:bg>
      <p:bgPr>
        <a:solidFill>
          <a:srgbClr val="005777"/>
        </a:solidFill>
        <a:effectLst/>
      </p:bgPr>
    </p:bg>
    <p:spTree>
      <p:nvGrpSpPr>
        <p:cNvPr id="1" name=""/>
        <p:cNvGrpSpPr/>
        <p:nvPr/>
      </p:nvGrpSpPr>
      <p:grpSpPr>
        <a:xfrm>
          <a:off x="0" y="0"/>
          <a:ext cx="0" cy="0"/>
          <a:chOff x="0" y="0"/>
          <a:chExt cx="0" cy="0"/>
        </a:xfrm>
      </p:grpSpPr>
      <p:pic>
        <p:nvPicPr>
          <p:cNvPr id="4" name="Picture 3" descr="A white outline of a state with a letter on it&#10;&#10;Description automatically generated">
            <a:extLst>
              <a:ext uri="{FF2B5EF4-FFF2-40B4-BE49-F238E27FC236}">
                <a16:creationId xmlns:a16="http://schemas.microsoft.com/office/drawing/2014/main" id="{1D440A0C-A88D-C84A-0085-DEA9668E261C}"/>
              </a:ext>
            </a:extLst>
          </p:cNvPr>
          <p:cNvPicPr>
            <a:picLocks noChangeAspect="1"/>
          </p:cNvPicPr>
          <p:nvPr userDrawn="1"/>
        </p:nvPicPr>
        <p:blipFill>
          <a:blip r:embed="rId2"/>
          <a:stretch>
            <a:fillRect/>
          </a:stretch>
        </p:blipFill>
        <p:spPr>
          <a:xfrm>
            <a:off x="590619" y="126997"/>
            <a:ext cx="1247323" cy="1300958"/>
          </a:xfrm>
          <a:prstGeom prst="rect">
            <a:avLst/>
          </a:prstGeom>
        </p:spPr>
      </p:pic>
      <p:sp>
        <p:nvSpPr>
          <p:cNvPr id="6" name="Rectangle 5">
            <a:extLst>
              <a:ext uri="{FF2B5EF4-FFF2-40B4-BE49-F238E27FC236}">
                <a16:creationId xmlns:a16="http://schemas.microsoft.com/office/drawing/2014/main" id="{87293CC9-B2B8-D3F8-09D5-04872F069E68}"/>
              </a:ext>
            </a:extLst>
          </p:cNvPr>
          <p:cNvSpPr/>
          <p:nvPr userDrawn="1"/>
        </p:nvSpPr>
        <p:spPr>
          <a:xfrm>
            <a:off x="-1" y="0"/>
            <a:ext cx="495300" cy="6858000"/>
          </a:xfrm>
          <a:prstGeom prst="rect">
            <a:avLst/>
          </a:prstGeom>
          <a:solidFill>
            <a:srgbClr val="B8D0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solidFill>
                  <a:schemeClr val="bg1"/>
                </a:solidFill>
              </a:defRPr>
            </a:lvl1pPr>
          </a:lstStyle>
          <a:p>
            <a:r>
              <a:rPr lang="en-US"/>
              <a:t>CLICK TO EDIT PAGE TITLE</a:t>
            </a:r>
          </a:p>
        </p:txBody>
      </p:sp>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solidFill>
                  <a:schemeClr val="bg1"/>
                </a:solidFill>
              </a:defRPr>
            </a:lvl1pPr>
          </a:lstStyle>
          <a:p>
            <a:r>
              <a:rPr lang="en-US"/>
              <a:t>20XX</a:t>
            </a:r>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solidFill>
                  <a:schemeClr val="bg1"/>
                </a:solidFill>
              </a:defRPr>
            </a:lvl1pPr>
          </a:lstStyle>
          <a:p>
            <a:r>
              <a:rPr lang="en-US"/>
              <a:t>PRESENTATION TITLE</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solidFill>
                  <a:schemeClr val="bg1"/>
                </a:solidFill>
              </a:defRPr>
            </a:lvl1pPr>
          </a:lstStyle>
          <a:p>
            <a:fld id="{A49DFD55-3C28-40EF-9E31-A92D2E4017FF}" type="slidenum">
              <a:rPr lang="en-US" smtClean="0"/>
              <a:pPr/>
              <a:t>‹#›</a:t>
            </a:fld>
            <a:endParaRPr lang="en-US"/>
          </a:p>
        </p:txBody>
      </p:sp>
      <p:sp>
        <p:nvSpPr>
          <p:cNvPr id="14" name="Text Placeholder 13">
            <a:extLst>
              <a:ext uri="{FF2B5EF4-FFF2-40B4-BE49-F238E27FC236}">
                <a16:creationId xmlns:a16="http://schemas.microsoft.com/office/drawing/2014/main" id="{A4F371B3-0F7E-E2E4-6D9D-8CB96EF6A148}"/>
              </a:ext>
            </a:extLst>
          </p:cNvPr>
          <p:cNvSpPr>
            <a:spLocks noGrp="1"/>
          </p:cNvSpPr>
          <p:nvPr>
            <p:ph type="body" sz="quarter" idx="13"/>
          </p:nvPr>
        </p:nvSpPr>
        <p:spPr>
          <a:xfrm>
            <a:off x="2424113" y="2225675"/>
            <a:ext cx="8691562" cy="2630488"/>
          </a:xfrm>
        </p:spPr>
        <p:txBody>
          <a:bodyPr/>
          <a:lstStyle>
            <a:lvl1pPr>
              <a:buClr>
                <a:srgbClr val="FFFFFF"/>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104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slide">
    <p:bg>
      <p:bgPr>
        <a:solidFill>
          <a:srgbClr val="005777"/>
        </a:solidFill>
        <a:effectLst/>
      </p:bgPr>
    </p:bg>
    <p:spTree>
      <p:nvGrpSpPr>
        <p:cNvPr id="1" name=""/>
        <p:cNvGrpSpPr/>
        <p:nvPr/>
      </p:nvGrpSpPr>
      <p:grpSpPr>
        <a:xfrm>
          <a:off x="0" y="0"/>
          <a:ext cx="0" cy="0"/>
          <a:chOff x="0" y="0"/>
          <a:chExt cx="0" cy="0"/>
        </a:xfrm>
      </p:grpSpPr>
      <p:pic>
        <p:nvPicPr>
          <p:cNvPr id="4" name="Picture 3" descr="A white outline of a state with a letter on it&#10;&#10;Description automatically generated">
            <a:extLst>
              <a:ext uri="{FF2B5EF4-FFF2-40B4-BE49-F238E27FC236}">
                <a16:creationId xmlns:a16="http://schemas.microsoft.com/office/drawing/2014/main" id="{1D440A0C-A88D-C84A-0085-DEA9668E261C}"/>
              </a:ext>
            </a:extLst>
          </p:cNvPr>
          <p:cNvPicPr>
            <a:picLocks noChangeAspect="1"/>
          </p:cNvPicPr>
          <p:nvPr userDrawn="1"/>
        </p:nvPicPr>
        <p:blipFill>
          <a:blip r:embed="rId2"/>
          <a:stretch>
            <a:fillRect/>
          </a:stretch>
        </p:blipFill>
        <p:spPr>
          <a:xfrm>
            <a:off x="590619" y="126997"/>
            <a:ext cx="1247323" cy="1300958"/>
          </a:xfrm>
          <a:prstGeom prst="rect">
            <a:avLst/>
          </a:prstGeom>
        </p:spPr>
      </p:pic>
      <p:sp>
        <p:nvSpPr>
          <p:cNvPr id="6" name="Rectangle 5">
            <a:extLst>
              <a:ext uri="{FF2B5EF4-FFF2-40B4-BE49-F238E27FC236}">
                <a16:creationId xmlns:a16="http://schemas.microsoft.com/office/drawing/2014/main" id="{87293CC9-B2B8-D3F8-09D5-04872F069E68}"/>
              </a:ext>
            </a:extLst>
          </p:cNvPr>
          <p:cNvSpPr/>
          <p:nvPr userDrawn="1"/>
        </p:nvSpPr>
        <p:spPr>
          <a:xfrm>
            <a:off x="-1" y="0"/>
            <a:ext cx="495300" cy="6858000"/>
          </a:xfrm>
          <a:prstGeom prst="rect">
            <a:avLst/>
          </a:prstGeom>
          <a:solidFill>
            <a:srgbClr val="B8D0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solidFill>
                  <a:schemeClr val="bg1"/>
                </a:solidFill>
              </a:defRPr>
            </a:lvl1pPr>
          </a:lstStyle>
          <a:p>
            <a:r>
              <a:rPr lang="en-US"/>
              <a:t>CLICK TO EDIT PAGE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3">
            <a:alphaModFix/>
            <a:biLevel thresh="25000"/>
            <a:extLst>
              <a:ext uri="{BEBA8EAE-BF5A-486C-A8C5-ECC9F3942E4B}">
                <a14:imgProps xmlns:a14="http://schemas.microsoft.com/office/drawing/2010/main">
                  <a14:imgLayer r:embed="rId4">
                    <a14:imgEffect>
                      <a14:colorTemperature colorTemp="6178"/>
                    </a14:imgEffect>
                  </a14:imgLayer>
                </a14:imgProps>
              </a:ext>
            </a:extLst>
          </a:blip>
          <a:srcRect l="43303" t="39602" r="4199"/>
          <a:stretch/>
        </p:blipFill>
        <p:spPr>
          <a:xfrm rot="16200000">
            <a:off x="-276603" y="2153489"/>
            <a:ext cx="4981114" cy="4427908"/>
          </a:xfrm>
          <a:prstGeom prst="rect">
            <a:avLst/>
          </a:prstGeom>
        </p:spPr>
      </p:pic>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solidFill>
                  <a:schemeClr val="bg1"/>
                </a:solidFill>
              </a:defRPr>
            </a:lvl1pPr>
          </a:lstStyle>
          <a:p>
            <a:r>
              <a:rPr lang="en-US"/>
              <a:t>20XX</a:t>
            </a:r>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solidFill>
                  <a:schemeClr val="bg1"/>
                </a:solidFill>
              </a:defRPr>
            </a:lvl1pPr>
          </a:lstStyle>
          <a:p>
            <a:r>
              <a:rPr lang="en-US"/>
              <a:t>PRESENTATION TITLE</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solidFill>
                  <a:schemeClr val="bg1"/>
                </a:solidFill>
              </a:defRPr>
            </a:lvl1pPr>
          </a:lstStyle>
          <a:p>
            <a:fld id="{A49DFD55-3C28-40EF-9E31-A92D2E4017FF}" type="slidenum">
              <a:rPr lang="en-US" smtClean="0"/>
              <a:pPr/>
              <a:t>‹#›</a:t>
            </a:fld>
            <a:endParaRPr lang="en-US"/>
          </a:p>
        </p:txBody>
      </p:sp>
      <p:sp>
        <p:nvSpPr>
          <p:cNvPr id="14" name="Text Placeholder 13">
            <a:extLst>
              <a:ext uri="{FF2B5EF4-FFF2-40B4-BE49-F238E27FC236}">
                <a16:creationId xmlns:a16="http://schemas.microsoft.com/office/drawing/2014/main" id="{A4F371B3-0F7E-E2E4-6D9D-8CB96EF6A148}"/>
              </a:ext>
            </a:extLst>
          </p:cNvPr>
          <p:cNvSpPr>
            <a:spLocks noGrp="1"/>
          </p:cNvSpPr>
          <p:nvPr>
            <p:ph type="body" sz="quarter" idx="13"/>
          </p:nvPr>
        </p:nvSpPr>
        <p:spPr>
          <a:xfrm>
            <a:off x="2424113" y="2225675"/>
            <a:ext cx="8691562" cy="2630488"/>
          </a:xfrm>
        </p:spPr>
        <p:txBody>
          <a:bodyPr/>
          <a:lstStyle>
            <a:lvl1pPr>
              <a:buClr>
                <a:srgbClr val="FFFFFF"/>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80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slide - no line graphic">
    <p:bg>
      <p:bgPr>
        <a:solidFill>
          <a:srgbClr val="005777"/>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userDrawn="1"/>
        </p:nvSpPr>
        <p:spPr>
          <a:xfrm>
            <a:off x="0" y="0"/>
            <a:ext cx="495300" cy="6858000"/>
          </a:xfrm>
          <a:prstGeom prst="rect">
            <a:avLst/>
          </a:prstGeom>
          <a:solidFill>
            <a:srgbClr val="B8D0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solidFill>
                  <a:schemeClr val="bg1"/>
                </a:solidFill>
              </a:defRPr>
            </a:lvl1pPr>
          </a:lstStyle>
          <a:p>
            <a:r>
              <a:rPr lang="en-US"/>
              <a:t>CLICK TO EDIT PAGE TITLE</a:t>
            </a:r>
          </a:p>
        </p:txBody>
      </p:sp>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solidFill>
                  <a:schemeClr val="bg1"/>
                </a:solidFill>
              </a:defRPr>
            </a:lvl1pPr>
          </a:lstStyle>
          <a:p>
            <a:r>
              <a:rPr lang="en-US"/>
              <a:t>20XX</a:t>
            </a:r>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solidFill>
                  <a:schemeClr val="bg1"/>
                </a:solidFill>
              </a:defRPr>
            </a:lvl1pPr>
          </a:lstStyle>
          <a:p>
            <a:r>
              <a:rPr lang="en-US"/>
              <a:t>PRESENTATION TITLE</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solidFill>
                  <a:schemeClr val="bg1"/>
                </a:solidFill>
              </a:defRPr>
            </a:lvl1pPr>
          </a:lstStyle>
          <a:p>
            <a:fld id="{A49DFD55-3C28-40EF-9E31-A92D2E4017FF}" type="slidenum">
              <a:rPr lang="en-US" smtClean="0"/>
              <a:pPr/>
              <a:t>‹#›</a:t>
            </a:fld>
            <a:endParaRPr lang="en-US"/>
          </a:p>
        </p:txBody>
      </p:sp>
      <p:sp>
        <p:nvSpPr>
          <p:cNvPr id="4" name="Text Placeholder 3">
            <a:extLst>
              <a:ext uri="{FF2B5EF4-FFF2-40B4-BE49-F238E27FC236}">
                <a16:creationId xmlns:a16="http://schemas.microsoft.com/office/drawing/2014/main" id="{E9F794F3-73A4-C671-D3C0-56694CD0D14E}"/>
              </a:ext>
            </a:extLst>
          </p:cNvPr>
          <p:cNvSpPr>
            <a:spLocks noGrp="1"/>
          </p:cNvSpPr>
          <p:nvPr>
            <p:ph type="body" sz="quarter" idx="13"/>
          </p:nvPr>
        </p:nvSpPr>
        <p:spPr>
          <a:xfrm>
            <a:off x="2363788" y="2214562"/>
            <a:ext cx="4114800" cy="766762"/>
          </a:xfrm>
        </p:spPr>
        <p:txBody>
          <a:bodyPr/>
          <a:lstStyle>
            <a:lvl1pPr>
              <a:buClr>
                <a:srgbClr val="FFFFFF"/>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16C00AE6-258D-21AD-BD29-E4CA2440322D}"/>
              </a:ext>
            </a:extLst>
          </p:cNvPr>
          <p:cNvSpPr>
            <a:spLocks noGrp="1"/>
          </p:cNvSpPr>
          <p:nvPr>
            <p:ph type="body" sz="quarter" idx="14"/>
          </p:nvPr>
        </p:nvSpPr>
        <p:spPr>
          <a:xfrm>
            <a:off x="6941086" y="2214562"/>
            <a:ext cx="4114800" cy="766762"/>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pic>
        <p:nvPicPr>
          <p:cNvPr id="3" name="Picture 2" descr="A white outline of a state with a letter on it&#10;&#10;Description automatically generated">
            <a:extLst>
              <a:ext uri="{FF2B5EF4-FFF2-40B4-BE49-F238E27FC236}">
                <a16:creationId xmlns:a16="http://schemas.microsoft.com/office/drawing/2014/main" id="{7D10CDFF-B565-2726-74ED-FCDB7E36A512}"/>
              </a:ext>
            </a:extLst>
          </p:cNvPr>
          <p:cNvPicPr>
            <a:picLocks noChangeAspect="1"/>
          </p:cNvPicPr>
          <p:nvPr userDrawn="1"/>
        </p:nvPicPr>
        <p:blipFill>
          <a:blip r:embed="rId2"/>
          <a:stretch>
            <a:fillRect/>
          </a:stretch>
        </p:blipFill>
        <p:spPr>
          <a:xfrm>
            <a:off x="590619" y="126997"/>
            <a:ext cx="1247323" cy="1300958"/>
          </a:xfrm>
          <a:prstGeom prst="rect">
            <a:avLst/>
          </a:prstGeom>
        </p:spPr>
      </p:pic>
    </p:spTree>
    <p:extLst>
      <p:ext uri="{BB962C8B-B14F-4D97-AF65-F5344CB8AC3E}">
        <p14:creationId xmlns:p14="http://schemas.microsoft.com/office/powerpoint/2010/main" val="323235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slide">
    <p:bg>
      <p:bgPr>
        <a:solidFill>
          <a:srgbClr val="005777"/>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userDrawn="1"/>
        </p:nvSpPr>
        <p:spPr>
          <a:xfrm>
            <a:off x="0" y="0"/>
            <a:ext cx="495300" cy="6858000"/>
          </a:xfrm>
          <a:prstGeom prst="rect">
            <a:avLst/>
          </a:prstGeom>
          <a:solidFill>
            <a:srgbClr val="B8D0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solidFill>
                  <a:schemeClr val="bg1"/>
                </a:solidFill>
              </a:defRPr>
            </a:lvl1pPr>
          </a:lstStyle>
          <a:p>
            <a:r>
              <a:rPr lang="en-US"/>
              <a:t>CLICK TO EDIT PAGE TITLE</a:t>
            </a:r>
          </a:p>
        </p:txBody>
      </p:sp>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solidFill>
                  <a:schemeClr val="bg1"/>
                </a:solidFill>
              </a:defRPr>
            </a:lvl1pPr>
          </a:lstStyle>
          <a:p>
            <a:r>
              <a:rPr lang="en-US"/>
              <a:t>20XX</a:t>
            </a:r>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solidFill>
                  <a:schemeClr val="bg1"/>
                </a:solidFill>
              </a:defRPr>
            </a:lvl1pPr>
          </a:lstStyle>
          <a:p>
            <a:r>
              <a:rPr lang="en-US"/>
              <a:t>PRESENTATION TITLE</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solidFill>
                  <a:schemeClr val="bg1"/>
                </a:solidFill>
              </a:defRPr>
            </a:lvl1pPr>
          </a:lstStyle>
          <a:p>
            <a:fld id="{A49DFD55-3C28-40EF-9E31-A92D2E4017FF}" type="slidenum">
              <a:rPr lang="en-US" smtClean="0"/>
              <a:pPr/>
              <a:t>‹#›</a:t>
            </a:fld>
            <a:endParaRPr lang="en-US"/>
          </a:p>
        </p:txBody>
      </p:sp>
      <p:sp>
        <p:nvSpPr>
          <p:cNvPr id="4" name="Text Placeholder 3">
            <a:extLst>
              <a:ext uri="{FF2B5EF4-FFF2-40B4-BE49-F238E27FC236}">
                <a16:creationId xmlns:a16="http://schemas.microsoft.com/office/drawing/2014/main" id="{E9F794F3-73A4-C671-D3C0-56694CD0D14E}"/>
              </a:ext>
            </a:extLst>
          </p:cNvPr>
          <p:cNvSpPr>
            <a:spLocks noGrp="1"/>
          </p:cNvSpPr>
          <p:nvPr>
            <p:ph type="body" sz="quarter" idx="13"/>
          </p:nvPr>
        </p:nvSpPr>
        <p:spPr>
          <a:xfrm>
            <a:off x="2363788" y="2214562"/>
            <a:ext cx="4114800" cy="766762"/>
          </a:xfrm>
        </p:spPr>
        <p:txBody>
          <a:bodyPr/>
          <a:lstStyle>
            <a:lvl1pPr>
              <a:buClr>
                <a:srgbClr val="FFFFFF"/>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16C00AE6-258D-21AD-BD29-E4CA2440322D}"/>
              </a:ext>
            </a:extLst>
          </p:cNvPr>
          <p:cNvSpPr>
            <a:spLocks noGrp="1"/>
          </p:cNvSpPr>
          <p:nvPr>
            <p:ph type="body" sz="quarter" idx="14"/>
          </p:nvPr>
        </p:nvSpPr>
        <p:spPr>
          <a:xfrm>
            <a:off x="6941086" y="2214562"/>
            <a:ext cx="4114800" cy="766762"/>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pic>
        <p:nvPicPr>
          <p:cNvPr id="3" name="Picture 2" descr="A white outline of a state with a letter on it&#10;&#10;Description automatically generated">
            <a:extLst>
              <a:ext uri="{FF2B5EF4-FFF2-40B4-BE49-F238E27FC236}">
                <a16:creationId xmlns:a16="http://schemas.microsoft.com/office/drawing/2014/main" id="{7D10CDFF-B565-2726-74ED-FCDB7E36A512}"/>
              </a:ext>
            </a:extLst>
          </p:cNvPr>
          <p:cNvPicPr>
            <a:picLocks noChangeAspect="1"/>
          </p:cNvPicPr>
          <p:nvPr userDrawn="1"/>
        </p:nvPicPr>
        <p:blipFill>
          <a:blip r:embed="rId2"/>
          <a:stretch>
            <a:fillRect/>
          </a:stretch>
        </p:blipFill>
        <p:spPr>
          <a:xfrm>
            <a:off x="590619" y="126997"/>
            <a:ext cx="1247323" cy="1300958"/>
          </a:xfrm>
          <a:prstGeom prst="rect">
            <a:avLst/>
          </a:prstGeom>
        </p:spPr>
      </p:pic>
      <p:pic>
        <p:nvPicPr>
          <p:cNvPr id="11" name="Graphic 7">
            <a:extLst>
              <a:ext uri="{FF2B5EF4-FFF2-40B4-BE49-F238E27FC236}">
                <a16:creationId xmlns:a16="http://schemas.microsoft.com/office/drawing/2014/main" id="{58AD767B-0F29-8424-F8E0-FC7755D608AC}"/>
              </a:ext>
              <a:ext uri="{C183D7F6-B498-43B3-948B-1728B52AA6E4}">
                <adec:decorative xmlns:adec="http://schemas.microsoft.com/office/drawing/2017/decorative" val="1"/>
              </a:ext>
            </a:extLst>
          </p:cNvPr>
          <p:cNvPicPr>
            <a:picLocks noChangeAspect="1"/>
          </p:cNvPicPr>
          <p:nvPr userDrawn="1"/>
        </p:nvPicPr>
        <p:blipFill rotWithShape="1">
          <a:blip r:embed="rId3">
            <a:alphaModFix/>
            <a:biLevel thresh="25000"/>
            <a:extLst>
              <a:ext uri="{BEBA8EAE-BF5A-486C-A8C5-ECC9F3942E4B}">
                <a14:imgProps xmlns:a14="http://schemas.microsoft.com/office/drawing/2010/main">
                  <a14:imgLayer r:embed="rId4">
                    <a14:imgEffect>
                      <a14:colorTemperature colorTemp="6178"/>
                    </a14:imgEffect>
                  </a14:imgLayer>
                </a14:imgProps>
              </a:ext>
            </a:extLst>
          </a:blip>
          <a:srcRect l="43303" t="39602" r="4199"/>
          <a:stretch/>
        </p:blipFill>
        <p:spPr>
          <a:xfrm rot="16200000">
            <a:off x="-276603" y="2153489"/>
            <a:ext cx="4981114" cy="4427908"/>
          </a:xfrm>
          <a:prstGeom prst="rect">
            <a:avLst/>
          </a:prstGeom>
        </p:spPr>
      </p:pic>
    </p:spTree>
    <p:extLst>
      <p:ext uri="{BB962C8B-B14F-4D97-AF65-F5344CB8AC3E}">
        <p14:creationId xmlns:p14="http://schemas.microsoft.com/office/powerpoint/2010/main" val="1239718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 Slide - no line graphic - for images, tables">
    <p:bg>
      <p:bgPr>
        <a:solidFill>
          <a:srgbClr val="005777"/>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userDrawn="1"/>
        </p:nvSpPr>
        <p:spPr>
          <a:xfrm>
            <a:off x="0" y="0"/>
            <a:ext cx="495300" cy="6858000"/>
          </a:xfrm>
          <a:prstGeom prst="rect">
            <a:avLst/>
          </a:prstGeom>
          <a:solidFill>
            <a:srgbClr val="B8D0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solidFill>
                  <a:schemeClr val="bg1"/>
                </a:solidFill>
              </a:defRPr>
            </a:lvl1pPr>
          </a:lstStyle>
          <a:p>
            <a:r>
              <a:rPr lang="en-US"/>
              <a:t>CLICK TO EDIT PAGE TITLE</a:t>
            </a:r>
          </a:p>
        </p:txBody>
      </p:sp>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solidFill>
                  <a:schemeClr val="bg1"/>
                </a:solidFill>
              </a:defRPr>
            </a:lvl1pPr>
          </a:lstStyle>
          <a:p>
            <a:r>
              <a:rPr lang="en-US"/>
              <a:t>20XX</a:t>
            </a:r>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solidFill>
                  <a:schemeClr val="bg1"/>
                </a:solidFill>
              </a:defRPr>
            </a:lvl1pPr>
          </a:lstStyle>
          <a:p>
            <a:r>
              <a:rPr lang="en-US"/>
              <a:t>PRESENTATION TITLE</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solidFill>
                  <a:schemeClr val="bg1"/>
                </a:solidFill>
              </a:defRPr>
            </a:lvl1pPr>
          </a:lstStyle>
          <a:p>
            <a:fld id="{A49DFD55-3C28-40EF-9E31-A92D2E4017FF}" type="slidenum">
              <a:rPr lang="en-US" smtClean="0"/>
              <a:pPr/>
              <a:t>‹#›</a:t>
            </a:fld>
            <a:endParaRPr lang="en-US"/>
          </a:p>
        </p:txBody>
      </p:sp>
      <p:pic>
        <p:nvPicPr>
          <p:cNvPr id="3" name="Picture 2" descr="A white outline of a state with a letter on it&#10;&#10;Description automatically generated">
            <a:extLst>
              <a:ext uri="{FF2B5EF4-FFF2-40B4-BE49-F238E27FC236}">
                <a16:creationId xmlns:a16="http://schemas.microsoft.com/office/drawing/2014/main" id="{9471CC8A-40B5-B754-6E01-C9D8C319D5CB}"/>
              </a:ext>
            </a:extLst>
          </p:cNvPr>
          <p:cNvPicPr>
            <a:picLocks noChangeAspect="1"/>
          </p:cNvPicPr>
          <p:nvPr userDrawn="1"/>
        </p:nvPicPr>
        <p:blipFill>
          <a:blip r:embed="rId2"/>
          <a:stretch>
            <a:fillRect/>
          </a:stretch>
        </p:blipFill>
        <p:spPr>
          <a:xfrm>
            <a:off x="590619" y="126997"/>
            <a:ext cx="1247323" cy="1300958"/>
          </a:xfrm>
          <a:prstGeom prst="rect">
            <a:avLst/>
          </a:prstGeom>
        </p:spPr>
      </p:pic>
    </p:spTree>
    <p:extLst>
      <p:ext uri="{BB962C8B-B14F-4D97-AF65-F5344CB8AC3E}">
        <p14:creationId xmlns:p14="http://schemas.microsoft.com/office/powerpoint/2010/main" val="58420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 Slide - for images, tables">
    <p:bg>
      <p:bgPr>
        <a:solidFill>
          <a:srgbClr val="005777"/>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userDrawn="1"/>
        </p:nvSpPr>
        <p:spPr>
          <a:xfrm>
            <a:off x="0" y="0"/>
            <a:ext cx="495300" cy="6858000"/>
          </a:xfrm>
          <a:prstGeom prst="rect">
            <a:avLst/>
          </a:prstGeom>
          <a:solidFill>
            <a:srgbClr val="B8D0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solidFill>
                  <a:schemeClr val="bg1"/>
                </a:solidFill>
              </a:defRPr>
            </a:lvl1pPr>
          </a:lstStyle>
          <a:p>
            <a:r>
              <a:rPr lang="en-US"/>
              <a:t>CLICK TO EDIT PAGE TITLE</a:t>
            </a:r>
          </a:p>
        </p:txBody>
      </p:sp>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solidFill>
                  <a:schemeClr val="bg1"/>
                </a:solidFill>
              </a:defRPr>
            </a:lvl1pPr>
          </a:lstStyle>
          <a:p>
            <a:r>
              <a:rPr lang="en-US"/>
              <a:t>20XX</a:t>
            </a:r>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solidFill>
                  <a:schemeClr val="bg1"/>
                </a:solidFill>
              </a:defRPr>
            </a:lvl1pPr>
          </a:lstStyle>
          <a:p>
            <a:r>
              <a:rPr lang="en-US"/>
              <a:t>PRESENTATION TITLE</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solidFill>
                  <a:schemeClr val="bg1"/>
                </a:solidFill>
              </a:defRPr>
            </a:lvl1pPr>
          </a:lstStyle>
          <a:p>
            <a:fld id="{A49DFD55-3C28-40EF-9E31-A92D2E4017FF}" type="slidenum">
              <a:rPr lang="en-US" smtClean="0"/>
              <a:pPr/>
              <a:t>‹#›</a:t>
            </a:fld>
            <a:endParaRPr lang="en-US"/>
          </a:p>
        </p:txBody>
      </p:sp>
      <p:pic>
        <p:nvPicPr>
          <p:cNvPr id="3" name="Picture 2" descr="A white outline of a state with a letter on it&#10;&#10;Description automatically generated">
            <a:extLst>
              <a:ext uri="{FF2B5EF4-FFF2-40B4-BE49-F238E27FC236}">
                <a16:creationId xmlns:a16="http://schemas.microsoft.com/office/drawing/2014/main" id="{9471CC8A-40B5-B754-6E01-C9D8C319D5CB}"/>
              </a:ext>
            </a:extLst>
          </p:cNvPr>
          <p:cNvPicPr>
            <a:picLocks noChangeAspect="1"/>
          </p:cNvPicPr>
          <p:nvPr userDrawn="1"/>
        </p:nvPicPr>
        <p:blipFill>
          <a:blip r:embed="rId2"/>
          <a:stretch>
            <a:fillRect/>
          </a:stretch>
        </p:blipFill>
        <p:spPr>
          <a:xfrm>
            <a:off x="590619" y="126997"/>
            <a:ext cx="1247323" cy="1300958"/>
          </a:xfrm>
          <a:prstGeom prst="rect">
            <a:avLst/>
          </a:prstGeom>
        </p:spPr>
      </p:pic>
      <p:pic>
        <p:nvPicPr>
          <p:cNvPr id="4" name="Graphic 7">
            <a:extLst>
              <a:ext uri="{FF2B5EF4-FFF2-40B4-BE49-F238E27FC236}">
                <a16:creationId xmlns:a16="http://schemas.microsoft.com/office/drawing/2014/main" id="{06FFA119-CD7F-952E-35A7-BFCCC1FF6613}"/>
              </a:ext>
              <a:ext uri="{C183D7F6-B498-43B3-948B-1728B52AA6E4}">
                <adec:decorative xmlns:adec="http://schemas.microsoft.com/office/drawing/2017/decorative" val="1"/>
              </a:ext>
            </a:extLst>
          </p:cNvPr>
          <p:cNvPicPr>
            <a:picLocks noChangeAspect="1"/>
          </p:cNvPicPr>
          <p:nvPr userDrawn="1"/>
        </p:nvPicPr>
        <p:blipFill rotWithShape="1">
          <a:blip r:embed="rId3">
            <a:alphaModFix/>
            <a:biLevel thresh="25000"/>
            <a:extLst>
              <a:ext uri="{BEBA8EAE-BF5A-486C-A8C5-ECC9F3942E4B}">
                <a14:imgProps xmlns:a14="http://schemas.microsoft.com/office/drawing/2010/main">
                  <a14:imgLayer r:embed="rId4">
                    <a14:imgEffect>
                      <a14:colorTemperature colorTemp="6178"/>
                    </a14:imgEffect>
                  </a14:imgLayer>
                </a14:imgProps>
              </a:ext>
            </a:extLst>
          </a:blip>
          <a:srcRect l="43303" t="39602" r="4199"/>
          <a:stretch/>
        </p:blipFill>
        <p:spPr>
          <a:xfrm rot="16200000">
            <a:off x="-276603" y="2153489"/>
            <a:ext cx="4981114" cy="4427908"/>
          </a:xfrm>
          <a:prstGeom prst="rect">
            <a:avLst/>
          </a:prstGeom>
        </p:spPr>
      </p:pic>
    </p:spTree>
    <p:extLst>
      <p:ext uri="{BB962C8B-B14F-4D97-AF65-F5344CB8AC3E}">
        <p14:creationId xmlns:p14="http://schemas.microsoft.com/office/powerpoint/2010/main" val="117862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005777"/>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448302" cy="6858000"/>
          </a:xfrm>
          <a:prstGeom prst="rect">
            <a:avLst/>
          </a:prstGeom>
        </p:spPr>
      </p:pic>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a:cxnSpLocks/>
          </p:cNvCxnSpPr>
          <p:nvPr userDrawn="1"/>
        </p:nvCxnSpPr>
        <p:spPr>
          <a:xfrm flipH="1" flipV="1">
            <a:off x="-71504" y="3517900"/>
            <a:ext cx="2281304" cy="33401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085256"/>
            <a:ext cx="6696075" cy="1909763"/>
          </a:xfrm>
        </p:spPr>
        <p:txBody>
          <a:bodyPr anchor="b">
            <a:noAutofit/>
          </a:bodyPr>
          <a:lstStyle>
            <a:lvl1pPr>
              <a:defRPr lang="en-US" sz="3600" b="0" i="0" kern="1200" spc="150" baseline="0" dirty="0">
                <a:solidFill>
                  <a:schemeClr val="bg1"/>
                </a:solidFill>
                <a:latin typeface="Open Sans" panose="020B0606030504020204" pitchFamily="34" charset="0"/>
                <a:ea typeface="+mj-ea"/>
                <a:cs typeface="+mj-cs"/>
              </a:defRPr>
            </a:lvl1pPr>
          </a:lstStyle>
          <a:p>
            <a:r>
              <a:rPr lang="en-US"/>
              <a:t>THANK YOU </a:t>
            </a:r>
            <a:br>
              <a:rPr lang="en-US"/>
            </a:br>
            <a:r>
              <a:rPr lang="en-US"/>
              <a:t>QUESTIONS</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hasCustomPrompt="1"/>
          </p:nvPr>
        </p:nvSpPr>
        <p:spPr>
          <a:xfrm>
            <a:off x="4657724" y="4231190"/>
            <a:ext cx="6696074" cy="365125"/>
          </a:xfrm>
        </p:spPr>
        <p:txBody>
          <a:bodyPr anchor="t" anchorCtr="0">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Get more information:</a:t>
            </a:r>
          </a:p>
          <a:p>
            <a:r>
              <a:rPr lang="en-US"/>
              <a:t>Email</a:t>
            </a:r>
          </a:p>
          <a:p>
            <a:r>
              <a:rPr lang="en-US"/>
              <a:t>Website</a:t>
            </a:r>
          </a:p>
          <a:p>
            <a:r>
              <a:rPr lang="en-US"/>
              <a:t>Other</a:t>
            </a:r>
          </a:p>
          <a:p>
            <a:endParaRPr lang="en-US"/>
          </a:p>
        </p:txBody>
      </p:sp>
      <p:cxnSp>
        <p:nvCxnSpPr>
          <p:cNvPr id="11" name="Straight Connector 10">
            <a:extLst>
              <a:ext uri="{FF2B5EF4-FFF2-40B4-BE49-F238E27FC236}">
                <a16:creationId xmlns:a16="http://schemas.microsoft.com/office/drawing/2014/main" id="{E6C31FC4-A6DF-E6C1-EC93-BF0A7F9732C8}"/>
              </a:ext>
              <a:ext uri="{C183D7F6-B498-43B3-948B-1728B52AA6E4}">
                <adec:decorative xmlns:adec="http://schemas.microsoft.com/office/drawing/2017/decorative" val="1"/>
              </a:ext>
            </a:extLst>
          </p:cNvPr>
          <p:cNvCxnSpPr>
            <a:cxnSpLocks/>
          </p:cNvCxnSpPr>
          <p:nvPr userDrawn="1"/>
        </p:nvCxnSpPr>
        <p:spPr>
          <a:xfrm flipH="1">
            <a:off x="1081057" y="0"/>
            <a:ext cx="4911723" cy="7192565"/>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EBB9AA4A-884E-BD69-F7DD-CB823576BCB9}"/>
              </a:ext>
            </a:extLst>
          </p:cNvPr>
          <p:cNvPicPr>
            <a:picLocks noChangeAspect="1"/>
          </p:cNvPicPr>
          <p:nvPr userDrawn="1"/>
        </p:nvPicPr>
        <p:blipFill>
          <a:blip r:embed="rId4"/>
          <a:stretch>
            <a:fillRect/>
          </a:stretch>
        </p:blipFill>
        <p:spPr>
          <a:xfrm>
            <a:off x="7145341" y="136525"/>
            <a:ext cx="4542008" cy="1635123"/>
          </a:xfrm>
          <a:prstGeom prst="rect">
            <a:avLst/>
          </a:prstGeom>
        </p:spPr>
      </p:pic>
      <p:pic>
        <p:nvPicPr>
          <p:cNvPr id="4" name="Picture 3" descr="A map of the state of wisconsin&#10;&#10;Description automatically generated">
            <a:extLst>
              <a:ext uri="{FF2B5EF4-FFF2-40B4-BE49-F238E27FC236}">
                <a16:creationId xmlns:a16="http://schemas.microsoft.com/office/drawing/2014/main" id="{06E8172A-00B7-56B1-AAE4-4E8FD5A69348}"/>
              </a:ext>
            </a:extLst>
          </p:cNvPr>
          <p:cNvPicPr>
            <a:picLocks noChangeAspect="1"/>
          </p:cNvPicPr>
          <p:nvPr userDrawn="1"/>
        </p:nvPicPr>
        <p:blipFill>
          <a:blip r:embed="rId5"/>
          <a:stretch>
            <a:fillRect/>
          </a:stretch>
        </p:blipFill>
        <p:spPr>
          <a:xfrm>
            <a:off x="-71504" y="-712832"/>
            <a:ext cx="4104622" cy="5311864"/>
          </a:xfrm>
          <a:prstGeom prst="rect">
            <a:avLst/>
          </a:prstGeom>
        </p:spPr>
      </p:pic>
    </p:spTree>
    <p:extLst>
      <p:ext uri="{BB962C8B-B14F-4D97-AF65-F5344CB8AC3E}">
        <p14:creationId xmlns:p14="http://schemas.microsoft.com/office/powerpoint/2010/main" val="306427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rgbClr val="005777"/>
        </a:solidFill>
        <a:effectLst/>
      </p:bgPr>
    </p:bg>
    <p:spTree>
      <p:nvGrpSpPr>
        <p:cNvPr id="1" name=""/>
        <p:cNvGrpSpPr/>
        <p:nvPr/>
      </p:nvGrpSpPr>
      <p:grpSpPr>
        <a:xfrm>
          <a:off x="0" y="0"/>
          <a:ext cx="0" cy="0"/>
          <a:chOff x="0" y="0"/>
          <a:chExt cx="0" cy="0"/>
        </a:xfrm>
      </p:grpSpPr>
      <p:pic>
        <p:nvPicPr>
          <p:cNvPr id="3" name="Picture 2" descr="A white outline of a state with a letter on it&#10;&#10;Description automatically generated">
            <a:extLst>
              <a:ext uri="{FF2B5EF4-FFF2-40B4-BE49-F238E27FC236}">
                <a16:creationId xmlns:a16="http://schemas.microsoft.com/office/drawing/2014/main" id="{1E99820F-46DC-E990-9A22-AF12812239E2}"/>
              </a:ext>
            </a:extLst>
          </p:cNvPr>
          <p:cNvPicPr>
            <a:picLocks noChangeAspect="1"/>
          </p:cNvPicPr>
          <p:nvPr userDrawn="1"/>
        </p:nvPicPr>
        <p:blipFill>
          <a:blip r:embed="rId2"/>
          <a:stretch>
            <a:fillRect/>
          </a:stretch>
        </p:blipFill>
        <p:spPr>
          <a:xfrm>
            <a:off x="11015366" y="97179"/>
            <a:ext cx="1059881" cy="1105456"/>
          </a:xfrm>
          <a:prstGeom prst="rect">
            <a:avLst/>
          </a:prstGeom>
        </p:spPr>
      </p:pic>
    </p:spTree>
    <p:extLst>
      <p:ext uri="{BB962C8B-B14F-4D97-AF65-F5344CB8AC3E}">
        <p14:creationId xmlns:p14="http://schemas.microsoft.com/office/powerpoint/2010/main" val="227404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134303"/>
            <a:ext cx="10515600" cy="1325563"/>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Open Sans" panose="020B0606030504020204" pitchFamily="34" charset="0"/>
              </a:defRPr>
            </a:lvl1pPr>
          </a:lstStyle>
          <a:p>
            <a:r>
              <a:rPr lang="en-US"/>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Open Sans" panose="020B0606030504020204" pitchFamily="34" charset="0"/>
              </a:defRPr>
            </a:lvl1pPr>
          </a:lstStyle>
          <a:p>
            <a:r>
              <a:rPr lang="en-US"/>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Open Sans" panose="020B0606030504020204" pitchFamily="34" charset="0"/>
              </a:defRPr>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54" r:id="rId1"/>
    <p:sldLayoutId id="2147483674" r:id="rId2"/>
    <p:sldLayoutId id="2147483669" r:id="rId3"/>
    <p:sldLayoutId id="2147483675" r:id="rId4"/>
    <p:sldLayoutId id="2147483670" r:id="rId5"/>
    <p:sldLayoutId id="2147483676" r:id="rId6"/>
    <p:sldLayoutId id="2147483671" r:id="rId7"/>
    <p:sldLayoutId id="2147483672" r:id="rId8"/>
    <p:sldLayoutId id="2147483673" r:id="rId9"/>
  </p:sldLayoutIdLst>
  <p:hf hdr="0" dt="0"/>
  <p:txStyles>
    <p:titleStyle>
      <a:lvl1pPr algn="l" defTabSz="914400" rtl="0" eaLnBrk="1" latinLnBrk="0" hangingPunct="1">
        <a:lnSpc>
          <a:spcPct val="90000"/>
        </a:lnSpc>
        <a:spcBef>
          <a:spcPct val="0"/>
        </a:spcBef>
        <a:buNone/>
        <a:defRPr sz="4400" b="0" i="0" kern="1200" cap="all" baseline="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legis.wisconsin.gov/code/admin_code/uws/11/i/015/1" TargetMode="External"/><Relationship Id="rId2" Type="http://schemas.openxmlformats.org/officeDocument/2006/relationships/hyperlink" Target="https://docs.legis.wisconsin.gov/code/admin_code/uws/4/i/015/1" TargetMode="External"/><Relationship Id="rId1" Type="http://schemas.openxmlformats.org/officeDocument/2006/relationships/slideLayout" Target="../slideLayouts/slideLayout2.xml"/><Relationship Id="rId4" Type="http://schemas.openxmlformats.org/officeDocument/2006/relationships/hyperlink" Target="https://docs.legis.wisconsin.gov/code/admin_code/uws/17/i/02/2" TargetMode="External"/></Relationships>
</file>

<file path=ppt/slides/_rels/slide100.xml.rels><?xml version="1.0" encoding="UTF-8" standalone="yes"?>
<Relationships xmlns="http://schemas.openxmlformats.org/package/2006/relationships"><Relationship Id="rId3" Type="http://schemas.openxmlformats.org/officeDocument/2006/relationships/hyperlink" Target="https://docs.legis.wisconsin.gov/code/admin_code/uws/11/iii/17/4" TargetMode="External"/><Relationship Id="rId2" Type="http://schemas.openxmlformats.org/officeDocument/2006/relationships/hyperlink" Target="https://docs.legis.wisconsin.gov/code/admin_code/uws/4/iii/15/4"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p-106.45(b)(5)"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2/4"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docs.legis.wisconsin.gov/code/admin_code/uws/11/iii/17/4/a" TargetMode="External"/><Relationship Id="rId2" Type="http://schemas.openxmlformats.org/officeDocument/2006/relationships/hyperlink" Target="https://docs.legis.wisconsin.gov/code/admin_code/uws/4/iii/15/4/a"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5)(ii)" TargetMode="External"/><Relationship Id="rId5" Type="http://schemas.openxmlformats.org/officeDocument/2006/relationships/hyperlink" Target="https://docs.legis.wisconsin.gov/code/admin_code/uws/17/iii/152/4/a" TargetMode="External"/><Relationship Id="rId4" Type="http://schemas.openxmlformats.org/officeDocument/2006/relationships/hyperlink" Target="https://www.wisconsin.edu/regents/policies/sexual-violence-and-sexual-harassment/"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docs.legis.wisconsin.gov/code/admin_code/uws/11/iii/17/4/b" TargetMode="External"/><Relationship Id="rId2" Type="http://schemas.openxmlformats.org/officeDocument/2006/relationships/hyperlink" Target="https://docs.legis.wisconsin.gov/code/admin_code/uws/4/iii/15/4/b"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p-106.45(b)(5)(iii)"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2/4/b"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docs.legis.wisconsin.gov/code/admin_code/uws/11/iii/17/4/c" TargetMode="External"/><Relationship Id="rId2" Type="http://schemas.openxmlformats.org/officeDocument/2006/relationships/hyperlink" Target="https://docs.legis.wisconsin.gov/code/admin_code/uws/4/iii/15/4/c"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5)(iv)" TargetMode="External"/><Relationship Id="rId5" Type="http://schemas.openxmlformats.org/officeDocument/2006/relationships/hyperlink" Target="https://docs.legis.wisconsin.gov/code/admin_code/uws/17/iii/152/4/c" TargetMode="External"/><Relationship Id="rId4" Type="http://schemas.openxmlformats.org/officeDocument/2006/relationships/hyperlink" Target="https://www.wisconsin.edu/regents/policies/sexual-violence-and-sexual-harassment/"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docs.legis.wisconsin.gov/code/admin_code/uws/11/iii/17/4/c" TargetMode="External"/><Relationship Id="rId2" Type="http://schemas.openxmlformats.org/officeDocument/2006/relationships/hyperlink" Target="https://docs.legis.wisconsin.gov/code/admin_code/uws/4/iii/15/4/c"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5)(iv)" TargetMode="External"/><Relationship Id="rId5" Type="http://schemas.openxmlformats.org/officeDocument/2006/relationships/hyperlink" Target="https://docs.legis.wisconsin.gov/code/admin_code/uws/17/iii/152/4/c" TargetMode="External"/><Relationship Id="rId4" Type="http://schemas.openxmlformats.org/officeDocument/2006/relationships/hyperlink" Target="https://www.wisconsin.edu/regents/policies/sexual-violence-and-sexual-harassment/"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docs.legis.wisconsin.gov/code/admin_code/uws/11/iii/17/4/c" TargetMode="External"/><Relationship Id="rId2" Type="http://schemas.openxmlformats.org/officeDocument/2006/relationships/hyperlink" Target="https://docs.legis.wisconsin.gov/code/admin_code/uws/4/iii/15/4/c" TargetMode="External"/><Relationship Id="rId1" Type="http://schemas.openxmlformats.org/officeDocument/2006/relationships/slideLayout" Target="../slideLayouts/slideLayout2.xml"/><Relationship Id="rId5" Type="http://schemas.openxmlformats.org/officeDocument/2006/relationships/hyperlink" Target="https://www.ecfr.gov/on/2020-08-14/title-34/part-106/section-106.45#p-106.45(b)(5)(vi)" TargetMode="External"/><Relationship Id="rId4" Type="http://schemas.openxmlformats.org/officeDocument/2006/relationships/hyperlink" Target="https://www.wisconsin.edu/regents/policies/sexual-violence-and-sexual-harassment/"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docs.legis.wisconsin.gov/code/admin_code/uws/11/iii/17/4/c" TargetMode="External"/><Relationship Id="rId2" Type="http://schemas.openxmlformats.org/officeDocument/2006/relationships/hyperlink" Target="https://docs.legis.wisconsin.gov/code/admin_code/uws/4/iii/15/4/c" TargetMode="External"/><Relationship Id="rId1" Type="http://schemas.openxmlformats.org/officeDocument/2006/relationships/slideLayout" Target="../slideLayouts/slideLayout2.xml"/><Relationship Id="rId5" Type="http://schemas.openxmlformats.org/officeDocument/2006/relationships/hyperlink" Target="https://www.ecfr.gov/on/2020-08-14/title-34/part-106/section-106.45#p-106.45(b)(5)(vi)" TargetMode="External"/><Relationship Id="rId4" Type="http://schemas.openxmlformats.org/officeDocument/2006/relationships/hyperlink" Target="https://www.wisconsin.edu/regents/policies/sexual-violence-and-sexual-harassment/"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docs.legis.wisconsin.gov/code/admin_code/uws/11/iii/17/4/c" TargetMode="External"/><Relationship Id="rId2" Type="http://schemas.openxmlformats.org/officeDocument/2006/relationships/hyperlink" Target="https://docs.legis.wisconsin.gov/code/admin_code/uws/4/iii/15/4/c" TargetMode="External"/><Relationship Id="rId1" Type="http://schemas.openxmlformats.org/officeDocument/2006/relationships/slideLayout" Target="../slideLayouts/slideLayout2.xml"/><Relationship Id="rId5" Type="http://schemas.openxmlformats.org/officeDocument/2006/relationships/hyperlink" Target="https://www.ecfr.gov/on/2020-08-14/title-34/part-106/section-106.45#p-106.45(b)(5)(vi)" TargetMode="External"/><Relationship Id="rId4" Type="http://schemas.openxmlformats.org/officeDocument/2006/relationships/hyperlink" Target="https://www.wisconsin.edu/regents/policies/sexual-violence-and-sexual-harassmen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docs.legis.wisconsin.gov/code/admin_code/uws/11/iii/17/4/c" TargetMode="External"/><Relationship Id="rId2" Type="http://schemas.openxmlformats.org/officeDocument/2006/relationships/hyperlink" Target="https://docs.legis.wisconsin.gov/code/admin_code/uws/4/iii/15/4/c" TargetMode="External"/><Relationship Id="rId1" Type="http://schemas.openxmlformats.org/officeDocument/2006/relationships/slideLayout" Target="../slideLayouts/slideLayout2.xml"/><Relationship Id="rId5" Type="http://schemas.openxmlformats.org/officeDocument/2006/relationships/hyperlink" Target="https://www.ecfr.gov/on/2020-08-14/title-34/part-106/section-106.45#p-106.45(b)(5)(vi)" TargetMode="External"/><Relationship Id="rId4" Type="http://schemas.openxmlformats.org/officeDocument/2006/relationships/hyperlink" Target="https://www.wisconsin.edu/regents/policies/sexual-violence-and-sexual-harassment/"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www.ecfr.gov/on/2020-08-14/title-34/part-106/section-106.45#p-106.45(b)(5)(v)" TargetMode="External"/><Relationship Id="rId2" Type="http://schemas.openxmlformats.org/officeDocument/2006/relationships/hyperlink" Target="https://docs.legis.wisconsin.gov/code/admin_code/uws/17/iii/152/4/d"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docs.legis.wisconsin.gov/code/admin_code/uws/11/iii/17/5" TargetMode="External"/><Relationship Id="rId2" Type="http://schemas.openxmlformats.org/officeDocument/2006/relationships/hyperlink" Target="https://docs.legis.wisconsin.gov/code/admin_code/uws/4/iii/15/5"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p-106.45(b)(5)(i)"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2/4/e"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s://docs.legis.wisconsin.gov/code/admin_code/uws/11/iii/17/5" TargetMode="External"/><Relationship Id="rId2" Type="http://schemas.openxmlformats.org/officeDocument/2006/relationships/hyperlink" Target="https://docs.legis.wisconsin.gov/code/admin_code/uws/4/iii/15/5"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p-106.45(b)(5)(i)"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2/4/e" TargetMode="Externa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docs.legis.wisconsin.gov/code/admin_code/uws/11/iii/18/1" TargetMode="External"/><Relationship Id="rId7" Type="http://schemas.openxmlformats.org/officeDocument/2006/relationships/hyperlink" Target="https://www.ecfr.gov/on/2020-08-14/title-34/part-106/section-106.45#p-106.45(b)(5)(vi)" TargetMode="External"/><Relationship Id="rId2" Type="http://schemas.openxmlformats.org/officeDocument/2006/relationships/hyperlink" Target="https://docs.legis.wisconsin.gov/code/admin_code/uws/4/iii/16/1" TargetMode="External"/><Relationship Id="rId1" Type="http://schemas.openxmlformats.org/officeDocument/2006/relationships/slideLayout" Target="../slideLayouts/slideLayout4.xml"/><Relationship Id="rId6" Type="http://schemas.openxmlformats.org/officeDocument/2006/relationships/hyperlink" Target="https://docs.legis.wisconsin.gov/code/admin_code/uws/17/iii/152/5/a" TargetMode="External"/><Relationship Id="rId5" Type="http://schemas.openxmlformats.org/officeDocument/2006/relationships/hyperlink" Target="https://docs.legis.wisconsin.gov/document/administrativecode/UWS%2017.152(6)" TargetMode="External"/><Relationship Id="rId4" Type="http://schemas.openxmlformats.org/officeDocument/2006/relationships/hyperlink" Target="https://www.wisconsin.edu/regents/policies/sexual-violence-and-sexual-harassment/"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docs.legis.wisconsin.gov/code/admin_code/uws/11/iii/18/1" TargetMode="External"/><Relationship Id="rId2" Type="http://schemas.openxmlformats.org/officeDocument/2006/relationships/hyperlink" Target="https://docs.legis.wisconsin.gov/code/admin_code/uws/4/iii/16/1"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5)(vi)" TargetMode="External"/><Relationship Id="rId5" Type="http://schemas.openxmlformats.org/officeDocument/2006/relationships/hyperlink" Target="https://docs.legis.wisconsin.gov/code/admin_code/uws/17/iii/152/5/a" TargetMode="External"/><Relationship Id="rId4" Type="http://schemas.openxmlformats.org/officeDocument/2006/relationships/hyperlink" Target="https://www.wisconsin.edu/regents/policies/sexual-violence-and-sexual-harassment/"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docs.legis.wisconsin.gov/code/admin_code/uws/11/iii/18/1" TargetMode="External"/><Relationship Id="rId2" Type="http://schemas.openxmlformats.org/officeDocument/2006/relationships/hyperlink" Target="https://docs.legis.wisconsin.gov/code/admin_code/uws/4/iii/16/1"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5)(vi)" TargetMode="External"/><Relationship Id="rId5" Type="http://schemas.openxmlformats.org/officeDocument/2006/relationships/hyperlink" Target="https://docs.legis.wisconsin.gov/code/admin_code/uws/17/iii/152/5/a" TargetMode="External"/><Relationship Id="rId4" Type="http://schemas.openxmlformats.org/officeDocument/2006/relationships/hyperlink" Target="https://www.wisconsin.edu/regents/policies/sexual-violence-and-sexual-harassment/"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s://docs.legis.wisconsin.gov/code/admin_code/uws/11/iii/18/1" TargetMode="External"/><Relationship Id="rId2" Type="http://schemas.openxmlformats.org/officeDocument/2006/relationships/hyperlink" Target="https://docs.legis.wisconsin.gov/code/admin_code/uws/4/iii/16/1"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5)(vi)" TargetMode="External"/><Relationship Id="rId5" Type="http://schemas.openxmlformats.org/officeDocument/2006/relationships/hyperlink" Target="https://docs.legis.wisconsin.gov/code/admin_code/uws/17/iii/152/5/a" TargetMode="External"/><Relationship Id="rId4" Type="http://schemas.openxmlformats.org/officeDocument/2006/relationships/hyperlink" Target="https://www.wisconsin.edu/regents/policies/sexual-violence-and-sexual-harassment/"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s://docs.legis.wisconsin.gov/code/admin_code/uws/11/iii/18/2" TargetMode="External"/><Relationship Id="rId2" Type="http://schemas.openxmlformats.org/officeDocument/2006/relationships/hyperlink" Target="https://docs.legis.wisconsin.gov/code/admin_code/uws/4/iii/16/2"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5)(vi)" TargetMode="External"/><Relationship Id="rId5" Type="http://schemas.openxmlformats.org/officeDocument/2006/relationships/hyperlink" Target="https://docs.legis.wisconsin.gov/code/admin_code/uws/17/iii/152/5/b" TargetMode="External"/><Relationship Id="rId4" Type="http://schemas.openxmlformats.org/officeDocument/2006/relationships/hyperlink" Target="https://www.wisconsin.edu/regents/policies/sexual-violence-and-sexual-harassmen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cs.legis.wisconsin.gov/code/admin_code/uws/11/i/015/3" TargetMode="External"/><Relationship Id="rId2" Type="http://schemas.openxmlformats.org/officeDocument/2006/relationships/hyperlink" Target="https://docs.legis.wisconsin.gov/code/admin_code/uws/4/i/015/2"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docs.legis.wisconsin.gov/code/admin_code/uws/11/iii/18/2" TargetMode="External"/><Relationship Id="rId2" Type="http://schemas.openxmlformats.org/officeDocument/2006/relationships/hyperlink" Target="https://docs.legis.wisconsin.gov/code/admin_code/uws/4/iii/16/2"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5)(vi)" TargetMode="External"/><Relationship Id="rId5" Type="http://schemas.openxmlformats.org/officeDocument/2006/relationships/hyperlink" Target="https://docs.legis.wisconsin.gov/code/admin_code/uws/17/iii/152/5/b" TargetMode="External"/><Relationship Id="rId4" Type="http://schemas.openxmlformats.org/officeDocument/2006/relationships/hyperlink" Target="https://www.wisconsin.edu/regents/policies/sexual-violence-and-sexual-harassment/" TargetMode="Externa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s://docs.legis.wisconsin.gov/code/admin_code/uws/11/iii/19" TargetMode="External"/><Relationship Id="rId2" Type="http://schemas.openxmlformats.org/officeDocument/2006/relationships/hyperlink" Target="https://docs.legis.wisconsin.gov/code/admin_code/uws/4/iii/17"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p-106.45(b)(5)(vii)"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2/6" TargetMode="External"/></Relationships>
</file>

<file path=ppt/slides/_rels/slide123.xml.rels><?xml version="1.0" encoding="UTF-8" standalone="yes"?>
<Relationships xmlns="http://schemas.openxmlformats.org/package/2006/relationships"><Relationship Id="rId2" Type="http://schemas.openxmlformats.org/officeDocument/2006/relationships/hyperlink" Target="https://docs.legis.wisconsin.gov/code/admin_code/uws/17/iii/152/6"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s://docs.legis.wisconsin.gov/code/admin_code/uws/11/iii/19" TargetMode="External"/><Relationship Id="rId7" Type="http://schemas.openxmlformats.org/officeDocument/2006/relationships/hyperlink" Target="https://www.ecfr.gov/on/2020-08-14/title-34/part-106/section-106.45#p-106.45(b)(5)(vii)" TargetMode="External"/><Relationship Id="rId2" Type="http://schemas.openxmlformats.org/officeDocument/2006/relationships/hyperlink" Target="https://docs.legis.wisconsin.gov/code/admin_code/uws/4/iii/17" TargetMode="External"/><Relationship Id="rId1" Type="http://schemas.openxmlformats.org/officeDocument/2006/relationships/slideLayout" Target="../slideLayouts/slideLayout4.xml"/><Relationship Id="rId6" Type="http://schemas.openxmlformats.org/officeDocument/2006/relationships/hyperlink" Target="https://docs.legis.wisconsin.gov/code/admin_code/uws/17/iii/153/3" TargetMode="External"/><Relationship Id="rId5" Type="http://schemas.openxmlformats.org/officeDocument/2006/relationships/hyperlink" Target="https://docs.legis.wisconsin.gov/document/administrativecode/UWS%2017.152(4)" TargetMode="External"/><Relationship Id="rId4" Type="http://schemas.openxmlformats.org/officeDocument/2006/relationships/hyperlink" Target="https://www.wisconsin.edu/regents/policies/sexual-violence-and-sexual-harassment/"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docs.legis.wisconsin.gov/code/admin_code/uws/17/iii/152/6/a" TargetMode="External"/><Relationship Id="rId2" Type="http://schemas.openxmlformats.org/officeDocument/2006/relationships/hyperlink" Target="https://docs.legis.wisconsin.gov/document/administrativecode/UWS%2017.153"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s://docs.legis.wisconsin.gov/code/admin_code/uws/4/iii/17" TargetMode="External"/><Relationship Id="rId7" Type="http://schemas.openxmlformats.org/officeDocument/2006/relationships/hyperlink" Target="https://www.ecfr.gov/on/2020-08-14/title-34/part-106/section-106.45#p-106.45(b)(6)(i)" TargetMode="External"/><Relationship Id="rId2" Type="http://schemas.openxmlformats.org/officeDocument/2006/relationships/hyperlink" Target="https://docs.legis.wisconsin.gov/document/administrativecode/UWS%2017.153" TargetMode="External"/><Relationship Id="rId1" Type="http://schemas.openxmlformats.org/officeDocument/2006/relationships/slideLayout" Target="../slideLayouts/slideLayout2.xml"/><Relationship Id="rId6" Type="http://schemas.openxmlformats.org/officeDocument/2006/relationships/hyperlink" Target="https://www.wisconsin.edu/regents/policies/sexual-violence-and-sexual-harassment/" TargetMode="External"/><Relationship Id="rId5" Type="http://schemas.openxmlformats.org/officeDocument/2006/relationships/hyperlink" Target="https://docs.legis.wisconsin.gov/code/admin_code/uws/17/iii/152/6/b" TargetMode="External"/><Relationship Id="rId4" Type="http://schemas.openxmlformats.org/officeDocument/2006/relationships/hyperlink" Target="https://docs.legis.wisconsin.gov/code/admin_code/uws/11/iii/19"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docs.legis.wisconsin.gov/code/admin_code/uws/11/iii/19" TargetMode="External"/><Relationship Id="rId2" Type="http://schemas.openxmlformats.org/officeDocument/2006/relationships/hyperlink" Target="https://docs.legis.wisconsin.gov/code/admin_code/uws/4/iii/17" TargetMode="External"/><Relationship Id="rId1" Type="http://schemas.openxmlformats.org/officeDocument/2006/relationships/slideLayout" Target="../slideLayouts/slideLayout4.xml"/><Relationship Id="rId6" Type="http://schemas.openxmlformats.org/officeDocument/2006/relationships/hyperlink" Target="https://docs.legis.wisconsin.gov/code/admin_code/uws/17/iii/152/6/b" TargetMode="External"/><Relationship Id="rId5" Type="http://schemas.openxmlformats.org/officeDocument/2006/relationships/hyperlink" Target="https://docs.legis.wisconsin.gov/document/administrativecode/UWS%2017.156" TargetMode="External"/><Relationship Id="rId4" Type="http://schemas.openxmlformats.org/officeDocument/2006/relationships/hyperlink" Target="https://www.wisconsin.edu/regents/policies/sexual-violence-and-sexual-harassment/" TargetMode="Externa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docs.legis.wisconsin.gov/code/admin_code/uws/17/iii/156" TargetMode="External"/><Relationship Id="rId2" Type="http://schemas.openxmlformats.org/officeDocument/2006/relationships/hyperlink" Target="https://www.ecfr.gov/on/2020-08-14/title-34/part-106/section-106.45#p-106.45(b)(9)" TargetMode="External"/><Relationship Id="rId1" Type="http://schemas.openxmlformats.org/officeDocument/2006/relationships/slideLayout" Target="../slideLayouts/slideLayout2.xml"/><Relationship Id="rId4" Type="http://schemas.openxmlformats.org/officeDocument/2006/relationships/hyperlink" Target="https://www.wisconsin.edu/regents/policies/general-contract-approval-signature-authority-and-reporti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ocs.legis.wisconsin.gov/code/admin_code/uws/11/iii/13/3" TargetMode="External"/><Relationship Id="rId2" Type="http://schemas.openxmlformats.org/officeDocument/2006/relationships/hyperlink" Target="https://docs.legis.wisconsin.gov/code/admin_code/uws/4/iii/11/3"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30#p-106.30(a)(Formal%20complaint)"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02/8m" TargetMode="External"/></Relationships>
</file>

<file path=ppt/slides/_rels/slide130.xml.rels><?xml version="1.0" encoding="UTF-8" standalone="yes"?>
<Relationships xmlns="http://schemas.openxmlformats.org/package/2006/relationships"><Relationship Id="rId3" Type="http://schemas.openxmlformats.org/officeDocument/2006/relationships/hyperlink" Target="https://docs.legis.wisconsin.gov/code/admin_code/uws/11/iii/22/1/i" TargetMode="External"/><Relationship Id="rId2" Type="http://schemas.openxmlformats.org/officeDocument/2006/relationships/hyperlink" Target="https://docs.legis.wisconsin.gov/code/admin_code/uws/4/iii/20/1/h" TargetMode="External"/><Relationship Id="rId1" Type="http://schemas.openxmlformats.org/officeDocument/2006/relationships/slideLayout" Target="../slideLayouts/slideLayout2.xml"/><Relationship Id="rId5" Type="http://schemas.openxmlformats.org/officeDocument/2006/relationships/hyperlink" Target="https://www.ecfr.gov/on/2020-08-14/title-34/part-106/section-106.45#p-106.45(b)(9)(iii)" TargetMode="External"/><Relationship Id="rId4" Type="http://schemas.openxmlformats.org/officeDocument/2006/relationships/hyperlink" Target="https://www.wisconsin.edu/regents/policies/sexual-violence-and-sexual-harassment/"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s://www.ecfr.gov/on/2020-08-14/title-34/part-106/section-106.45#p-106.45(b)(9)" TargetMode="External"/><Relationship Id="rId2" Type="http://schemas.openxmlformats.org/officeDocument/2006/relationships/hyperlink" Target="https://docs.legis.wisconsin.gov/code/admin_code/uws/17/iii/156"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https://docs.legis.wisconsin.gov/code/admin_code/uws/17/iii/156" TargetMode="External"/><Relationship Id="rId2" Type="http://schemas.openxmlformats.org/officeDocument/2006/relationships/hyperlink" Target="https://docs.legis.wisconsin.gov/document/administrativecode/UWS%2017.156(1)" TargetMode="External"/><Relationship Id="rId1" Type="http://schemas.openxmlformats.org/officeDocument/2006/relationships/slideLayout" Target="../slideLayouts/slideLayout2.xml"/><Relationship Id="rId4" Type="http://schemas.openxmlformats.org/officeDocument/2006/relationships/hyperlink" Target="https://www.ecfr.gov/on/2020-08-14/title-34/part-106/section-106.45#p-106.45(b)(9)(ii)"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s://docs.legis.wisconsin.gov/document/administrativecode/UWS%2017.155" TargetMode="External"/><Relationship Id="rId2" Type="http://schemas.openxmlformats.org/officeDocument/2006/relationships/hyperlink" Target="https://docs.legis.wisconsin.gov/document/administrativecode/UWS%2017.152" TargetMode="External"/><Relationship Id="rId1" Type="http://schemas.openxmlformats.org/officeDocument/2006/relationships/slideLayout" Target="../slideLayouts/slideLayout2.xml"/><Relationship Id="rId5" Type="http://schemas.openxmlformats.org/officeDocument/2006/relationships/hyperlink" Target="https://www.ecfr.gov/on/2020-08-14/title-34/part-106/section-106.45#p-106.45(b)(9)(i)" TargetMode="External"/><Relationship Id="rId4" Type="http://schemas.openxmlformats.org/officeDocument/2006/relationships/hyperlink" Target="https://docs.legis.wisconsin.gov/code/admin_code/uws/17/iii/156/2" TargetMode="Externa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s://docs.legis.wisconsin.gov/code/admin_code/uws/11/iii/21/1/d" TargetMode="External"/><Relationship Id="rId2" Type="http://schemas.openxmlformats.org/officeDocument/2006/relationships/hyperlink" Target="https://docs.legis.wisconsin.gov/code/admin_code/uws/4/iii/19/1/d"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6)(i)" TargetMode="External"/><Relationship Id="rId5" Type="http://schemas.openxmlformats.org/officeDocument/2006/relationships/hyperlink" Target="https://docs.legis.wisconsin.gov/code/admin_code/uws/17/iii/153/5/a" TargetMode="External"/><Relationship Id="rId4" Type="http://schemas.openxmlformats.org/officeDocument/2006/relationships/hyperlink" Target="https://www.wisconsin.edu/regents/policies/sexual-violence-and-sexual-harassment/" TargetMode="Externa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hyperlink" Target="https://docs.legis.wisconsin.gov/code/admin_code/uws/17/iii/153/4/c/4"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cs.legis.wisconsin.gov/code/admin_code/uws/11/iii/13/3" TargetMode="External"/><Relationship Id="rId2" Type="http://schemas.openxmlformats.org/officeDocument/2006/relationships/hyperlink" Target="https://docs.legis.wisconsin.gov/code/admin_code/uws/4/iii/11/3"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p-106.2(h)"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02/8m" TargetMode="Externa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hyperlink" Target="https://docs.legis.wisconsin.gov/code/admin_code/uws/11/iii/20/1" TargetMode="External"/><Relationship Id="rId2" Type="http://schemas.openxmlformats.org/officeDocument/2006/relationships/hyperlink" Target="https://docs.legis.wisconsin.gov/code/admin_code/uws/4/iii/18/1" TargetMode="External"/><Relationship Id="rId1" Type="http://schemas.openxmlformats.org/officeDocument/2006/relationships/slideLayout" Target="../slideLayouts/slideLayout4.xm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3/1"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s://docs.legis.wisconsin.gov/code/admin_code/uws/4/iii/18/2" TargetMode="External"/><Relationship Id="rId2" Type="http://schemas.openxmlformats.org/officeDocument/2006/relationships/hyperlink" Target="https://docs.legis.wisconsin.gov/document/administrativecode/UWS%204.18(1)" TargetMode="External"/><Relationship Id="rId1" Type="http://schemas.openxmlformats.org/officeDocument/2006/relationships/slideLayout" Target="../slideLayouts/slideLayout2.xm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1/iii/20/2" TargetMode="External"/></Relationships>
</file>

<file path=ppt/slides/_rels/slide145.xml.rels><?xml version="1.0" encoding="UTF-8" standalone="yes"?>
<Relationships xmlns="http://schemas.openxmlformats.org/package/2006/relationships"><Relationship Id="rId3" Type="http://schemas.openxmlformats.org/officeDocument/2006/relationships/hyperlink" Target="https://docs.legis.wisconsin.gov/code/admin_code/uws/11/iii/20/1" TargetMode="External"/><Relationship Id="rId2" Type="http://schemas.openxmlformats.org/officeDocument/2006/relationships/hyperlink" Target="https://docs.legis.wisconsin.gov/code/admin_code/uws/4/iii/18/1" TargetMode="Externa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https://docs.legis.wisconsin.gov/code/admin_code/uws/11/iii/20/1" TargetMode="External"/><Relationship Id="rId2" Type="http://schemas.openxmlformats.org/officeDocument/2006/relationships/hyperlink" Target="https://docs.legis.wisconsin.gov/code/admin_code/uws/4/iii/18/1"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hyperlink" Target="https://www.wisconsin.edu/regents/policies/sexual-violence-and-sexual-harassment/"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https://docs.legis.wisconsin.gov/document/administrativecode/UWS%2017.12" TargetMode="External"/><Relationship Id="rId2" Type="http://schemas.openxmlformats.org/officeDocument/2006/relationships/hyperlink" Target="https://docs.legis.wisconsin.gov/document/administrativecode/UWS%2017.06(2)" TargetMode="External"/><Relationship Id="rId1" Type="http://schemas.openxmlformats.org/officeDocument/2006/relationships/slideLayout" Target="../slideLayouts/slideLayout2.xml"/><Relationship Id="rId5" Type="http://schemas.openxmlformats.org/officeDocument/2006/relationships/hyperlink" Target="https://docs.legis.wisconsin.gov/code/admin_code/uws/17/i/02/9" TargetMode="External"/><Relationship Id="rId4" Type="http://schemas.openxmlformats.org/officeDocument/2006/relationships/hyperlink" Target="https://docs.legis.wisconsin.gov/document/administrativecode/UWS%2017.153" TargetMode="Externa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hyperlink" Target="https://docs.legis.wisconsin.gov/code/admin_code/uws/11/iii/22/1/d" TargetMode="External"/><Relationship Id="rId2" Type="http://schemas.openxmlformats.org/officeDocument/2006/relationships/hyperlink" Target="https://docs.legis.wisconsin.gov/code/admin_code/uws/4/iii/20/1/b" TargetMode="External"/><Relationship Id="rId1" Type="http://schemas.openxmlformats.org/officeDocument/2006/relationships/slideLayout" Target="../slideLayouts/slideLayout2.xml"/><Relationship Id="rId5" Type="http://schemas.openxmlformats.org/officeDocument/2006/relationships/hyperlink" Target="https://www.ecfr.gov/on/2020-08-14/title-34/part-106/section-106.45#p-106.45(b)(7)(i)" TargetMode="External"/><Relationship Id="rId4" Type="http://schemas.openxmlformats.org/officeDocument/2006/relationships/hyperlink" Target="https://www.wisconsin.edu/regents/policies/sexual-violence-and-sexual-harassment/" TargetMode="External"/></Relationships>
</file>

<file path=ppt/slides/_rels/slide152.xml.rels><?xml version="1.0" encoding="UTF-8" standalone="yes"?>
<Relationships xmlns="http://schemas.openxmlformats.org/package/2006/relationships"><Relationship Id="rId3" Type="http://schemas.openxmlformats.org/officeDocument/2006/relationships/hyperlink" Target="https://docs.legis.wisconsin.gov/code/admin_code/uws/11/iii/22/1/c" TargetMode="External"/><Relationship Id="rId2" Type="http://schemas.openxmlformats.org/officeDocument/2006/relationships/hyperlink" Target="https://docs.legis.wisconsin.gov/code/admin_code/uws/4/iii/20/1/b" TargetMode="External"/><Relationship Id="rId1" Type="http://schemas.openxmlformats.org/officeDocument/2006/relationships/slideLayout" Target="../slideLayouts/slideLayout2.xml"/><Relationship Id="rId5" Type="http://schemas.openxmlformats.org/officeDocument/2006/relationships/hyperlink" Target="https://www.ecfr.gov/on/2020-08-14/title-34/part-106/section-106.45#p-106.45(b)(7)(i)" TargetMode="External"/><Relationship Id="rId4" Type="http://schemas.openxmlformats.org/officeDocument/2006/relationships/hyperlink" Target="https://www.wisconsin.edu/regents/policies/sexual-violence-and-sexual-harassment/" TargetMode="External"/></Relationships>
</file>

<file path=ppt/slides/_rels/slide153.xml.rels><?xml version="1.0" encoding="UTF-8" standalone="yes"?>
<Relationships xmlns="http://schemas.openxmlformats.org/package/2006/relationships"><Relationship Id="rId3" Type="http://schemas.openxmlformats.org/officeDocument/2006/relationships/hyperlink" Target="https://docs.legis.wisconsin.gov/code/admin_code/uws/11/iii/22/1/f" TargetMode="External"/><Relationship Id="rId2" Type="http://schemas.openxmlformats.org/officeDocument/2006/relationships/hyperlink" Target="https://docs.legis.wisconsin.gov/code/admin_code/uws/4/iii/20/1/d"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p-106.45(b)(7)(i)" TargetMode="External"/><Relationship Id="rId5" Type="http://schemas.openxmlformats.org/officeDocument/2006/relationships/hyperlink" Target="https://www.ecfr.gov/on/2020-08-14/title-34/part-106/section-106.45#p-106.45(b)(1)(iii)" TargetMode="External"/><Relationship Id="rId4" Type="http://schemas.openxmlformats.org/officeDocument/2006/relationships/hyperlink" Target="https://www.wisconsin.edu/regents/policies/sexual-violence-and-sexual-harassment/" TargetMode="External"/></Relationships>
</file>

<file path=ppt/slides/_rels/slide154.xml.rels><?xml version="1.0" encoding="UTF-8" standalone="yes"?>
<Relationships xmlns="http://schemas.openxmlformats.org/package/2006/relationships"><Relationship Id="rId3" Type="http://schemas.openxmlformats.org/officeDocument/2006/relationships/hyperlink" Target="https://docs.legis.wisconsin.gov/code/admin_code/uws/11/iii/22/1/f" TargetMode="External"/><Relationship Id="rId2" Type="http://schemas.openxmlformats.org/officeDocument/2006/relationships/hyperlink" Target="https://docs.legis.wisconsin.gov/code/admin_code/uws/4/iii/20/1/d"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p-106.45(b)(7)(i)" TargetMode="External"/><Relationship Id="rId5" Type="http://schemas.openxmlformats.org/officeDocument/2006/relationships/hyperlink" Target="https://www.ecfr.gov/on/2020-08-14/title-34/part-106/section-106.45#p-106.45(b)(1)(iii)" TargetMode="External"/><Relationship Id="rId4" Type="http://schemas.openxmlformats.org/officeDocument/2006/relationships/hyperlink" Target="https://www.wisconsin.edu/regents/policies/sexual-violence-and-sexual-harassment/" TargetMode="External"/></Relationships>
</file>

<file path=ppt/slides/_rels/slide155.xml.rels><?xml version="1.0" encoding="UTF-8" standalone="yes"?>
<Relationships xmlns="http://schemas.openxmlformats.org/package/2006/relationships"><Relationship Id="rId3" Type="http://schemas.openxmlformats.org/officeDocument/2006/relationships/hyperlink" Target="https://docs.legis.wisconsin.gov/code/admin_code/uws/11/iii/22/1/h" TargetMode="External"/><Relationship Id="rId2" Type="http://schemas.openxmlformats.org/officeDocument/2006/relationships/hyperlink" Target="https://docs.legis.wisconsin.gov/code/admin_code/uws/4/iii/20/1/f" TargetMode="External"/><Relationship Id="rId1" Type="http://schemas.openxmlformats.org/officeDocument/2006/relationships/slideLayout" Target="../slideLayouts/slideLayout2.xml"/><Relationship Id="rId4" Type="http://schemas.openxmlformats.org/officeDocument/2006/relationships/hyperlink" Target="https://www.wisconsin.edu/regents/policies/sexual-violence-and-sexual-harassment/" TargetMode="External"/></Relationships>
</file>

<file path=ppt/slides/_rels/slide156.xml.rels><?xml version="1.0" encoding="UTF-8" standalone="yes"?>
<Relationships xmlns="http://schemas.openxmlformats.org/package/2006/relationships"><Relationship Id="rId2" Type="http://schemas.openxmlformats.org/officeDocument/2006/relationships/hyperlink" Target="https://docs.legis.wisconsin.gov/code/admin_code/uws/17/iii/153/2" TargetMode="Externa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hyperlink" Target="https://docs.legis.wisconsin.gov/code/admin_code/uws/11/iii/20/2" TargetMode="External"/><Relationship Id="rId2" Type="http://schemas.openxmlformats.org/officeDocument/2006/relationships/hyperlink" Target="https://docs.legis.wisconsin.gov/code/admin_code/uws/4/iii/18/2"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6)(i)" TargetMode="External"/><Relationship Id="rId5" Type="http://schemas.openxmlformats.org/officeDocument/2006/relationships/hyperlink" Target="https://docs.legis.wisconsin.gov/code/admin_code/uws/17/iii/153/2" TargetMode="External"/><Relationship Id="rId4" Type="http://schemas.openxmlformats.org/officeDocument/2006/relationships/hyperlink" Target="https://www.wisconsin.edu/regents/policies/sexual-violence-and-sexual-harassment/" TargetMode="External"/></Relationships>
</file>

<file path=ppt/slides/_rels/slide158.xml.rels><?xml version="1.0" encoding="UTF-8" standalone="yes"?>
<Relationships xmlns="http://schemas.openxmlformats.org/package/2006/relationships"><Relationship Id="rId3" Type="http://schemas.openxmlformats.org/officeDocument/2006/relationships/hyperlink" Target="https://docs.legis.wisconsin.gov/code/admin_code/uws/11/iii/22/1/j" TargetMode="External"/><Relationship Id="rId2" Type="http://schemas.openxmlformats.org/officeDocument/2006/relationships/hyperlink" Target="https://docs.legis.wisconsin.gov/code/admin_code/uws/4/iii/20/1/i" TargetMode="External"/><Relationship Id="rId1" Type="http://schemas.openxmlformats.org/officeDocument/2006/relationships/slideLayout" Target="../slideLayouts/slideLayout2.xml"/><Relationship Id="rId4" Type="http://schemas.openxmlformats.org/officeDocument/2006/relationships/hyperlink" Target="https://www.wisconsin.edu/regents/policies/sexual-violence-and-sexual-harassment/" TargetMode="External"/></Relationships>
</file>

<file path=ppt/slides/_rels/slide159.xml.rels><?xml version="1.0" encoding="UTF-8" standalone="yes"?>
<Relationships xmlns="http://schemas.openxmlformats.org/package/2006/relationships"><Relationship Id="rId3" Type="http://schemas.openxmlformats.org/officeDocument/2006/relationships/hyperlink" Target="https://docs.legis.wisconsin.gov/code/admin_code/uws/11/iii/22/1/j" TargetMode="External"/><Relationship Id="rId2" Type="http://schemas.openxmlformats.org/officeDocument/2006/relationships/hyperlink" Target="https://docs.legis.wisconsin.gov/code/admin_code/uws/4/iii/20/1/i" TargetMode="External"/><Relationship Id="rId1" Type="http://schemas.openxmlformats.org/officeDocument/2006/relationships/slideLayout" Target="../slideLayouts/slideLayout2.xml"/><Relationship Id="rId4" Type="http://schemas.openxmlformats.org/officeDocument/2006/relationships/hyperlink" Target="https://www.wisconsin.edu/regents/policies/sexual-violence-and-sexual-harassmen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cs.legis.wisconsin.gov/code/admin_code/uws/17/i/02/12m" TargetMode="External"/><Relationship Id="rId2" Type="http://schemas.openxmlformats.org/officeDocument/2006/relationships/hyperlink" Target="https://docs.legis.wisconsin.gov/document/administrativecode/subch.%20III%20of%20ch.%20UWS%2017" TargetMode="Externa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hyperlink" Target="https://docs.legis.wisconsin.gov/code/admin_code/uws/4/iii/19/2" TargetMode="External"/><Relationship Id="rId7" Type="http://schemas.openxmlformats.org/officeDocument/2006/relationships/hyperlink" Target="https://www.ecfr.gov/on/2020-08-14/title-34/part-106/section-106.45" TargetMode="External"/><Relationship Id="rId2" Type="http://schemas.openxmlformats.org/officeDocument/2006/relationships/hyperlink" Target="https://docs.legis.wisconsin.gov/code/admin_code/uws/4/iii/19/1/f" TargetMode="External"/><Relationship Id="rId1" Type="http://schemas.openxmlformats.org/officeDocument/2006/relationships/slideLayout" Target="../slideLayouts/slideLayout3.xml"/><Relationship Id="rId6" Type="http://schemas.openxmlformats.org/officeDocument/2006/relationships/hyperlink" Target="https://www.wisconsin.edu/regents/policies/sexual-violence-and-sexual-harassment/" TargetMode="External"/><Relationship Id="rId5" Type="http://schemas.openxmlformats.org/officeDocument/2006/relationships/hyperlink" Target="https://docs.legis.wisconsin.gov/code/admin_code/uws/11/iii/21/2" TargetMode="External"/><Relationship Id="rId4" Type="http://schemas.openxmlformats.org/officeDocument/2006/relationships/hyperlink" Target="https://docs.legis.wisconsin.gov/code/admin_code/uws/11/iii/21/1/f" TargetMode="External"/></Relationships>
</file>

<file path=ppt/slides/_rels/slide161.xml.rels><?xml version="1.0" encoding="UTF-8" standalone="yes"?>
<Relationships xmlns="http://schemas.openxmlformats.org/package/2006/relationships"><Relationship Id="rId3" Type="http://schemas.openxmlformats.org/officeDocument/2006/relationships/hyperlink" Target="https://docs.legis.wisconsin.gov/code/admin_code/uws/4/iii/19/2" TargetMode="External"/><Relationship Id="rId7" Type="http://schemas.openxmlformats.org/officeDocument/2006/relationships/hyperlink" Target="https://www.ecfr.gov/on/2020-08-14/title-34/part-106/section-106.45" TargetMode="External"/><Relationship Id="rId2" Type="http://schemas.openxmlformats.org/officeDocument/2006/relationships/hyperlink" Target="https://docs.legis.wisconsin.gov/code/admin_code/uws/4/iii/19/1/f" TargetMode="External"/><Relationship Id="rId1" Type="http://schemas.openxmlformats.org/officeDocument/2006/relationships/slideLayout" Target="../slideLayouts/slideLayout3.xml"/><Relationship Id="rId6" Type="http://schemas.openxmlformats.org/officeDocument/2006/relationships/hyperlink" Target="https://www.wisconsin.edu/regents/policies/sexual-violence-and-sexual-harassment/" TargetMode="External"/><Relationship Id="rId5" Type="http://schemas.openxmlformats.org/officeDocument/2006/relationships/hyperlink" Target="https://docs.legis.wisconsin.gov/code/admin_code/uws/11/iii/21/2" TargetMode="External"/><Relationship Id="rId4" Type="http://schemas.openxmlformats.org/officeDocument/2006/relationships/hyperlink" Target="https://docs.legis.wisconsin.gov/code/admin_code/uws/11/iii/21/1/f" TargetMode="External"/></Relationships>
</file>

<file path=ppt/slides/_rels/slide162.xml.rels><?xml version="1.0" encoding="UTF-8" standalone="yes"?>
<Relationships xmlns="http://schemas.openxmlformats.org/package/2006/relationships"><Relationship Id="rId3" Type="http://schemas.openxmlformats.org/officeDocument/2006/relationships/hyperlink" Target="https://docs.legis.wisconsin.gov/code/admin_code/uws/11/iii/22/1/e" TargetMode="External"/><Relationship Id="rId2" Type="http://schemas.openxmlformats.org/officeDocument/2006/relationships/hyperlink" Target="https://docs.legis.wisconsin.gov/code/admin_code/uws/4/iii/20/1/c" TargetMode="External"/><Relationship Id="rId1" Type="http://schemas.openxmlformats.org/officeDocument/2006/relationships/slideLayout" Target="../slideLayouts/slideLayout2.xml"/><Relationship Id="rId4" Type="http://schemas.openxmlformats.org/officeDocument/2006/relationships/hyperlink" Target="https://www.wisconsin.edu/regents/policies/sexual-violence-and-sexual-harassment/" TargetMode="External"/></Relationships>
</file>

<file path=ppt/slides/_rels/slide163.xml.rels><?xml version="1.0" encoding="UTF-8" standalone="yes"?>
<Relationships xmlns="http://schemas.openxmlformats.org/package/2006/relationships"><Relationship Id="rId3" Type="http://schemas.openxmlformats.org/officeDocument/2006/relationships/hyperlink" Target="https://docs.legis.wisconsin.gov/code/admin_code/uws/17/iii/153/10" TargetMode="External"/><Relationship Id="rId2" Type="http://schemas.openxmlformats.org/officeDocument/2006/relationships/hyperlink" Target="https://docs.legis.wisconsin.gov/document/statutes/19.85"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hyperlink" Target="https://docs.legis.wisconsin.gov/code/admin_code/uws/17/iii/153/10" TargetMode="External"/><Relationship Id="rId2" Type="http://schemas.openxmlformats.org/officeDocument/2006/relationships/hyperlink" Target="https://docs.legis.wisconsin.gov/document/statutes/19.85" TargetMode="Externa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8" Type="http://schemas.openxmlformats.org/officeDocument/2006/relationships/hyperlink" Target="https://docs.legis.wisconsin.gov/code/admin_code/uws/11/iii/22/1" TargetMode="External"/><Relationship Id="rId3" Type="http://schemas.openxmlformats.org/officeDocument/2006/relationships/hyperlink" Target="https://docs.legis.wisconsin.gov/code/admin_code/uws/11/iii/21/1" TargetMode="External"/><Relationship Id="rId7" Type="http://schemas.openxmlformats.org/officeDocument/2006/relationships/hyperlink" Target="https://docs.legis.wisconsin.gov/code/admin_code/uws/4/iii/20/1" TargetMode="External"/><Relationship Id="rId2" Type="http://schemas.openxmlformats.org/officeDocument/2006/relationships/hyperlink" Target="https://docs.legis.wisconsin.gov/code/admin_code/uws/4/iii/19/1" TargetMode="External"/><Relationship Id="rId1" Type="http://schemas.openxmlformats.org/officeDocument/2006/relationships/slideLayout" Target="../slideLayouts/slideLayout4.xml"/><Relationship Id="rId6" Type="http://schemas.openxmlformats.org/officeDocument/2006/relationships/hyperlink" Target="https://docs.legis.wisconsin.gov/code/admin_code/uws/11/iii/21/2" TargetMode="External"/><Relationship Id="rId11" Type="http://schemas.openxmlformats.org/officeDocument/2006/relationships/hyperlink" Target="https://www.ecfr.gov/on/2020-08-14/title-34/part-106/section-106.45#p-106.45(b)(6)(i)" TargetMode="External"/><Relationship Id="rId5" Type="http://schemas.openxmlformats.org/officeDocument/2006/relationships/hyperlink" Target="https://docs.legis.wisconsin.gov/code/admin_code/uws/4/iii/19/2" TargetMode="External"/><Relationship Id="rId10" Type="http://schemas.openxmlformats.org/officeDocument/2006/relationships/hyperlink" Target="https://docs.legis.wisconsin.gov/code/admin_code/uws/17/iii/153/4" TargetMode="External"/><Relationship Id="rId4" Type="http://schemas.openxmlformats.org/officeDocument/2006/relationships/hyperlink" Target="https://www.wisconsin.edu/regents/policies/sexual-violence-and-sexual-harassment/" TargetMode="External"/><Relationship Id="rId9" Type="http://schemas.openxmlformats.org/officeDocument/2006/relationships/hyperlink" Target="https://docs.legis.wisconsin.gov/code/admin_code/uws/17/iii/153/4/b" TargetMode="External"/></Relationships>
</file>

<file path=ppt/slides/_rels/slide167.xml.rels><?xml version="1.0" encoding="UTF-8" standalone="yes"?>
<Relationships xmlns="http://schemas.openxmlformats.org/package/2006/relationships"><Relationship Id="rId2" Type="http://schemas.openxmlformats.org/officeDocument/2006/relationships/hyperlink" Target="https://docs.legis.wisconsin.gov/code/admin_code/uws/17/iii/153/4/a" TargetMode="Externa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hyperlink" Target="https://docs.legis.wisconsin.gov/code/admin_code/uws/11/iii/22/1/a" TargetMode="External"/><Relationship Id="rId2" Type="http://schemas.openxmlformats.org/officeDocument/2006/relationships/hyperlink" Target="https://docs.legis.wisconsin.gov/code/admin_code/uws/4/iii/20/1/a" TargetMode="External"/><Relationship Id="rId1" Type="http://schemas.openxmlformats.org/officeDocument/2006/relationships/slideLayout" Target="../slideLayouts/slideLayout2.xml"/><Relationship Id="rId4" Type="http://schemas.openxmlformats.org/officeDocument/2006/relationships/hyperlink" Target="https://www.wisconsin.edu/regents/policies/sexual-violence-and-sexual-harassment/" TargetMode="External"/></Relationships>
</file>

<file path=ppt/slides/_rels/slide169.xml.rels><?xml version="1.0" encoding="UTF-8" standalone="yes"?>
<Relationships xmlns="http://schemas.openxmlformats.org/package/2006/relationships"><Relationship Id="rId3" Type="http://schemas.openxmlformats.org/officeDocument/2006/relationships/hyperlink" Target="https://docs.legis.wisconsin.gov/code/admin_code/uws/11/iii/22/1/b" TargetMode="External"/><Relationship Id="rId7" Type="http://schemas.openxmlformats.org/officeDocument/2006/relationships/hyperlink" Target="https://www.ecfr.gov/on/2020-08-14/title-34/part-106/section-106.45#p-106.45(b)(6)(i)" TargetMode="External"/><Relationship Id="rId2" Type="http://schemas.openxmlformats.org/officeDocument/2006/relationships/hyperlink" Target="https://docs.legis.wisconsin.gov/code/admin_code/uws/4/iii/20/1/b"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1)(vii)" TargetMode="External"/><Relationship Id="rId5" Type="http://schemas.openxmlformats.org/officeDocument/2006/relationships/hyperlink" Target="https://docs.legis.wisconsin.gov/code/admin_code/uws/17/iii/153/8" TargetMode="External"/><Relationship Id="rId4" Type="http://schemas.openxmlformats.org/officeDocument/2006/relationships/hyperlink" Target="https://www.wisconsin.edu/regents/policies/sexual-violence-and-sexual-harassmen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ocs.legis.wisconsin.gov/code/admin_code/uws/11/iii/13/1" TargetMode="External"/><Relationship Id="rId2" Type="http://schemas.openxmlformats.org/officeDocument/2006/relationships/hyperlink" Target="https://docs.legis.wisconsin.gov/code/admin_code/uws/4/iii/11/1"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30" TargetMode="External"/><Relationship Id="rId5" Type="http://schemas.openxmlformats.org/officeDocument/2006/relationships/hyperlink" Target="https://docs.legis.wisconsin.gov/code/admin_code/uws/17/i/02/2m" TargetMode="External"/><Relationship Id="rId4" Type="http://schemas.openxmlformats.org/officeDocument/2006/relationships/hyperlink" Target="https://www.wisconsin.edu/regents/policies/sexual-violence-and-sexual-harassment/" TargetMode="External"/></Relationships>
</file>

<file path=ppt/slides/_rels/slide170.xml.rels><?xml version="1.0" encoding="UTF-8" standalone="yes"?>
<Relationships xmlns="http://schemas.openxmlformats.org/package/2006/relationships"><Relationship Id="rId3" Type="http://schemas.openxmlformats.org/officeDocument/2006/relationships/hyperlink" Target="https://docs.legis.wisconsin.gov/code/admin_code/uws/11/iii/21/1/a" TargetMode="External"/><Relationship Id="rId2" Type="http://schemas.openxmlformats.org/officeDocument/2006/relationships/hyperlink" Target="https://docs.legis.wisconsin.gov/code/admin_code/uws/4/iii/19/1/a" TargetMode="External"/><Relationship Id="rId1" Type="http://schemas.openxmlformats.org/officeDocument/2006/relationships/slideLayout" Target="../slideLayouts/slideLayout2.xml"/><Relationship Id="rId5" Type="http://schemas.openxmlformats.org/officeDocument/2006/relationships/hyperlink" Target="https://www.ecfr.gov/on/2020-08-14/title-34/part-106/section-106.45#p-106.45(b)(1)(vii)" TargetMode="External"/><Relationship Id="rId4" Type="http://schemas.openxmlformats.org/officeDocument/2006/relationships/hyperlink" Target="https://www.wisconsin.edu/regents/policies/sexual-violence-and-sexual-harassment/" TargetMode="External"/></Relationships>
</file>

<file path=ppt/slides/_rels/slide171.xml.rels><?xml version="1.0" encoding="UTF-8" standalone="yes"?>
<Relationships xmlns="http://schemas.openxmlformats.org/package/2006/relationships"><Relationship Id="rId3" Type="http://schemas.openxmlformats.org/officeDocument/2006/relationships/hyperlink" Target="https://docs.legis.wisconsin.gov/code/admin_code/uws/4/iii/19/2" TargetMode="External"/><Relationship Id="rId7" Type="http://schemas.openxmlformats.org/officeDocument/2006/relationships/hyperlink" Target="https://www.ecfr.gov/on/2020-08-14/title-34/part-106/section-106.45#p-106.45(b)(1)(vii)" TargetMode="External"/><Relationship Id="rId2" Type="http://schemas.openxmlformats.org/officeDocument/2006/relationships/hyperlink" Target="https://docs.legis.wisconsin.gov/code/admin_code/uws/4/iii/19/1/b" TargetMode="External"/><Relationship Id="rId1" Type="http://schemas.openxmlformats.org/officeDocument/2006/relationships/slideLayout" Target="../slideLayouts/slideLayout2.xml"/><Relationship Id="rId6" Type="http://schemas.openxmlformats.org/officeDocument/2006/relationships/hyperlink" Target="https://www.wisconsin.edu/regents/policies/sexual-violence-and-sexual-harassment/" TargetMode="External"/><Relationship Id="rId5" Type="http://schemas.openxmlformats.org/officeDocument/2006/relationships/hyperlink" Target="https://docs.legis.wisconsin.gov/code/admin_code/uws/11/iii/21/2" TargetMode="External"/><Relationship Id="rId4" Type="http://schemas.openxmlformats.org/officeDocument/2006/relationships/hyperlink" Target="https://docs.legis.wisconsin.gov/code/admin_code/uws/11/iii/21/1/b" TargetMode="External"/></Relationships>
</file>

<file path=ppt/slides/_rels/slide172.xml.rels><?xml version="1.0" encoding="UTF-8" standalone="yes"?>
<Relationships xmlns="http://schemas.openxmlformats.org/package/2006/relationships"><Relationship Id="rId3" Type="http://schemas.openxmlformats.org/officeDocument/2006/relationships/hyperlink" Target="https://docs.legis.wisconsin.gov/code/admin_code/uws/4/iii/18/2" TargetMode="External"/><Relationship Id="rId2" Type="http://schemas.openxmlformats.org/officeDocument/2006/relationships/hyperlink" Target="https://docs.legis.wisconsin.gov/document/administrativecode/UWS%204.18(1)" TargetMode="External"/><Relationship Id="rId1" Type="http://schemas.openxmlformats.org/officeDocument/2006/relationships/slideLayout" Target="../slideLayouts/slideLayout4.xml"/><Relationship Id="rId6" Type="http://schemas.openxmlformats.org/officeDocument/2006/relationships/hyperlink" Target="https://docs.legis.wisconsin.gov/code/admin_code/uws/17/iii/153/7"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1/iii/20/2" TargetMode="External"/></Relationships>
</file>

<file path=ppt/slides/_rels/slide173.xml.rels><?xml version="1.0" encoding="UTF-8" standalone="yes"?>
<Relationships xmlns="http://schemas.openxmlformats.org/package/2006/relationships"><Relationship Id="rId3" Type="http://schemas.openxmlformats.org/officeDocument/2006/relationships/hyperlink" Target="https://docs.legis.wisconsin.gov/code/admin_code/uws/4/iii/19/2" TargetMode="External"/><Relationship Id="rId7" Type="http://schemas.openxmlformats.org/officeDocument/2006/relationships/hyperlink" Target="https://docs.legis.wisconsin.gov/code/admin_code/uws/17/iii/153/7" TargetMode="External"/><Relationship Id="rId2" Type="http://schemas.openxmlformats.org/officeDocument/2006/relationships/hyperlink" Target="https://docs.legis.wisconsin.gov/code/admin_code/uws/4/iii/19/1/f" TargetMode="External"/><Relationship Id="rId1" Type="http://schemas.openxmlformats.org/officeDocument/2006/relationships/slideLayout" Target="../slideLayouts/slideLayout4.xml"/><Relationship Id="rId6" Type="http://schemas.openxmlformats.org/officeDocument/2006/relationships/hyperlink" Target="https://www.wisconsin.edu/regents/policies/sexual-violence-and-sexual-harassment/" TargetMode="External"/><Relationship Id="rId5" Type="http://schemas.openxmlformats.org/officeDocument/2006/relationships/hyperlink" Target="https://docs.legis.wisconsin.gov/code/admin_code/uws/11/iii/21/2" TargetMode="External"/><Relationship Id="rId4" Type="http://schemas.openxmlformats.org/officeDocument/2006/relationships/hyperlink" Target="https://docs.legis.wisconsin.gov/code/admin_code/uws/11/iii/21/1/f" TargetMode="External"/></Relationships>
</file>

<file path=ppt/slides/_rels/slide174.xml.rels><?xml version="1.0" encoding="UTF-8" standalone="yes"?>
<Relationships xmlns="http://schemas.openxmlformats.org/package/2006/relationships"><Relationship Id="rId3" Type="http://schemas.openxmlformats.org/officeDocument/2006/relationships/hyperlink" Target="https://docs.legis.wisconsin.gov/code/admin_code/uws/11/iii/21/1/d" TargetMode="External"/><Relationship Id="rId2" Type="http://schemas.openxmlformats.org/officeDocument/2006/relationships/hyperlink" Target="https://docs.legis.wisconsin.gov/code/admin_code/uws/4/iii/19/1/d"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6)(i)" TargetMode="External"/><Relationship Id="rId5" Type="http://schemas.openxmlformats.org/officeDocument/2006/relationships/hyperlink" Target="https://docs.legis.wisconsin.gov/code/admin_code/uws/17/iii/153/4/b" TargetMode="External"/><Relationship Id="rId4" Type="http://schemas.openxmlformats.org/officeDocument/2006/relationships/hyperlink" Target="https://www.wisconsin.edu/regents/policies/sexual-violence-and-sexual-harassment/" TargetMode="External"/></Relationships>
</file>

<file path=ppt/slides/_rels/slide175.xml.rels><?xml version="1.0" encoding="UTF-8" standalone="yes"?>
<Relationships xmlns="http://schemas.openxmlformats.org/package/2006/relationships"><Relationship Id="rId3" Type="http://schemas.openxmlformats.org/officeDocument/2006/relationships/hyperlink" Target="https://docs.legis.wisconsin.gov/code/admin_code/uws/11/iii/21/1/c" TargetMode="External"/><Relationship Id="rId2" Type="http://schemas.openxmlformats.org/officeDocument/2006/relationships/hyperlink" Target="https://docs.legis.wisconsin.gov/code/admin_code/uws/4/iii/19/1/c"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6)(i)"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3/4/b" TargetMode="External"/></Relationships>
</file>

<file path=ppt/slides/_rels/slide176.xml.rels><?xml version="1.0" encoding="UTF-8" standalone="yes"?>
<Relationships xmlns="http://schemas.openxmlformats.org/package/2006/relationships"><Relationship Id="rId3" Type="http://schemas.openxmlformats.org/officeDocument/2006/relationships/hyperlink" Target="https://docs.legis.wisconsin.gov/code/admin_code/uws/11/iii/21/1/d" TargetMode="External"/><Relationship Id="rId2" Type="http://schemas.openxmlformats.org/officeDocument/2006/relationships/hyperlink" Target="https://docs.legis.wisconsin.gov/code/admin_code/uws/4/iii/19/1/d"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6)(i)" TargetMode="External"/><Relationship Id="rId5" Type="http://schemas.openxmlformats.org/officeDocument/2006/relationships/hyperlink" Target="https://docs.legis.wisconsin.gov/code/admin_code/uws/17/iii/153/4/b" TargetMode="External"/><Relationship Id="rId4" Type="http://schemas.openxmlformats.org/officeDocument/2006/relationships/hyperlink" Target="https://www.wisconsin.edu/regents/policies/sexual-violence-and-sexual-harassment/" TargetMode="External"/></Relationships>
</file>

<file path=ppt/slides/_rels/slide177.xml.rels><?xml version="1.0" encoding="UTF-8" standalone="yes"?>
<Relationships xmlns="http://schemas.openxmlformats.org/package/2006/relationships"><Relationship Id="rId3" Type="http://schemas.openxmlformats.org/officeDocument/2006/relationships/hyperlink" Target="https://docs.legis.wisconsin.gov/code/admin_code/uws/11/iii/21/1/e" TargetMode="External"/><Relationship Id="rId2" Type="http://schemas.openxmlformats.org/officeDocument/2006/relationships/hyperlink" Target="https://docs.legis.wisconsin.gov/code/admin_code/uws/4/iii/19/1/e"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6)(i)" TargetMode="External"/><Relationship Id="rId5" Type="http://schemas.openxmlformats.org/officeDocument/2006/relationships/hyperlink" Target="https://docs.legis.wisconsin.gov/code/admin_code/uws/17/iii/153/4/b" TargetMode="External"/><Relationship Id="rId4" Type="http://schemas.openxmlformats.org/officeDocument/2006/relationships/hyperlink" Target="https://www.wisconsin.edu/regents/policies/sexual-violence-and-sexual-harassment/" TargetMode="External"/></Relationships>
</file>

<file path=ppt/slides/_rels/slide178.xml.rels><?xml version="1.0" encoding="UTF-8" standalone="yes"?>
<Relationships xmlns="http://schemas.openxmlformats.org/package/2006/relationships"><Relationship Id="rId3" Type="http://schemas.openxmlformats.org/officeDocument/2006/relationships/hyperlink" Target="https://docs.legis.wisconsin.gov/code/admin_code/uws/11/iii/21/1/e" TargetMode="External"/><Relationship Id="rId2" Type="http://schemas.openxmlformats.org/officeDocument/2006/relationships/hyperlink" Target="https://docs.legis.wisconsin.gov/code/admin_code/uws/4/iii/19/1/e"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p-106.45(b)(6)(i)"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3/5" TargetMode="External"/></Relationships>
</file>

<file path=ppt/slides/_rels/slide179.xml.rels><?xml version="1.0" encoding="UTF-8" standalone="yes"?>
<Relationships xmlns="http://schemas.openxmlformats.org/package/2006/relationships"><Relationship Id="rId3" Type="http://schemas.openxmlformats.org/officeDocument/2006/relationships/hyperlink" Target="https://docs.legis.wisconsin.gov/code/admin_code/uws/11/iii/21/1/e" TargetMode="External"/><Relationship Id="rId2" Type="http://schemas.openxmlformats.org/officeDocument/2006/relationships/hyperlink" Target="https://docs.legis.wisconsin.gov/code/admin_code/uws/4/iii/19/1/e"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p-106.45(b)(6)(i)"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3/5"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ecfr.gov/on/2020-08-14/title-34/part-106/section-106.30#p-106.30(a)(Respondent)" TargetMode="External"/><Relationship Id="rId3" Type="http://schemas.openxmlformats.org/officeDocument/2006/relationships/hyperlink" Target="https://docs.legis.wisconsin.gov/code/admin_code/uws/11/iii/13/4" TargetMode="External"/><Relationship Id="rId7" Type="http://schemas.openxmlformats.org/officeDocument/2006/relationships/hyperlink" Target="https://docs.legis.wisconsin.gov/code/admin_code/uws/17/i/02/13m" TargetMode="External"/><Relationship Id="rId2" Type="http://schemas.openxmlformats.org/officeDocument/2006/relationships/hyperlink" Target="https://docs.legis.wisconsin.gov/code/admin_code/uws/4/iii/11/4" TargetMode="External"/><Relationship Id="rId1" Type="http://schemas.openxmlformats.org/officeDocument/2006/relationships/slideLayout" Target="../slideLayouts/slideLayout4.xml"/><Relationship Id="rId6" Type="http://schemas.openxmlformats.org/officeDocument/2006/relationships/hyperlink" Target="https://docs.legis.wisconsin.gov/document/administrativecode/UWS%2017.151" TargetMode="External"/><Relationship Id="rId5" Type="http://schemas.openxmlformats.org/officeDocument/2006/relationships/hyperlink" Target="https://docs.legis.wisconsin.gov/document/administrativecode/UWS%2017.09" TargetMode="External"/><Relationship Id="rId4" Type="http://schemas.openxmlformats.org/officeDocument/2006/relationships/hyperlink" Target="https://www.wisconsin.edu/regents/policies/sexual-violence-and-sexual-harassment/" TargetMode="External"/></Relationships>
</file>

<file path=ppt/slides/_rels/slide180.xml.rels><?xml version="1.0" encoding="UTF-8" standalone="yes"?>
<Relationships xmlns="http://schemas.openxmlformats.org/package/2006/relationships"><Relationship Id="rId2" Type="http://schemas.openxmlformats.org/officeDocument/2006/relationships/hyperlink" Target="https://docs.legis.wisconsin.gov/code/admin_code/uws/17/iii/153/4/b" TargetMode="Externa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hyperlink" Target="https://docs.legis.wisconsin.gov/code/admin_code/uws/11/iii/21/1/d" TargetMode="External"/><Relationship Id="rId2" Type="http://schemas.openxmlformats.org/officeDocument/2006/relationships/hyperlink" Target="https://docs.legis.wisconsin.gov/code/admin_code/uws/4/iii/19/1/d" TargetMode="External"/><Relationship Id="rId1" Type="http://schemas.openxmlformats.org/officeDocument/2006/relationships/slideLayout" Target="../slideLayouts/slideLayout2.xml"/><Relationship Id="rId5" Type="http://schemas.openxmlformats.org/officeDocument/2006/relationships/hyperlink" Target="https://www.ecfr.gov/on/2020-08-14/title-34/part-106/section-106.45#p-106.45(b)(1)(ii)" TargetMode="External"/><Relationship Id="rId4" Type="http://schemas.openxmlformats.org/officeDocument/2006/relationships/hyperlink" Target="https://www.wisconsin.edu/regents/policies/sexual-violence-and-sexual-harassment/" TargetMode="External"/></Relationships>
</file>

<file path=ppt/slides/_rels/slide182.xml.rels><?xml version="1.0" encoding="UTF-8" standalone="yes"?>
<Relationships xmlns="http://schemas.openxmlformats.org/package/2006/relationships"><Relationship Id="rId3" Type="http://schemas.openxmlformats.org/officeDocument/2006/relationships/hyperlink" Target="https://docs.legis.wisconsin.gov/code/admin_code/uws/11/iii/21/1/e" TargetMode="External"/><Relationship Id="rId2" Type="http://schemas.openxmlformats.org/officeDocument/2006/relationships/hyperlink" Target="https://docs.legis.wisconsin.gov/code/admin_code/uws/4/iii/19/1/e" TargetMode="External"/><Relationship Id="rId1" Type="http://schemas.openxmlformats.org/officeDocument/2006/relationships/slideLayout" Target="../slideLayouts/slideLayout2.xml"/><Relationship Id="rId5" Type="http://schemas.openxmlformats.org/officeDocument/2006/relationships/hyperlink" Target="https://www.ecfr.gov/on/2020-08-14/title-34/part-106/section-106.45#p-106.45(b)(6)(i)" TargetMode="External"/><Relationship Id="rId4" Type="http://schemas.openxmlformats.org/officeDocument/2006/relationships/hyperlink" Target="https://www.wisconsin.edu/regents/policies/sexual-violence-and-sexual-harassment/" TargetMode="Externa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hyperlink" Target="https://docs.legis.wisconsin.gov/code/admin_code/uws/11/iii/21/1/d" TargetMode="External"/><Relationship Id="rId2" Type="http://schemas.openxmlformats.org/officeDocument/2006/relationships/hyperlink" Target="https://docs.legis.wisconsin.gov/code/admin_code/uws/4/iii/19/1/d"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6)(i)" TargetMode="External"/><Relationship Id="rId5" Type="http://schemas.openxmlformats.org/officeDocument/2006/relationships/hyperlink" Target="https://docs.legis.wisconsin.gov/code/admin_code/uws/17/iii/153/5/d" TargetMode="External"/><Relationship Id="rId4" Type="http://schemas.openxmlformats.org/officeDocument/2006/relationships/hyperlink" Target="https://www.wisconsin.edu/regents/policies/sexual-violence-and-sexual-harassment/" TargetMode="External"/></Relationships>
</file>

<file path=ppt/slides/_rels/slide185.xml.rels><?xml version="1.0" encoding="UTF-8" standalone="yes"?>
<Relationships xmlns="http://schemas.openxmlformats.org/package/2006/relationships"><Relationship Id="rId3" Type="http://schemas.openxmlformats.org/officeDocument/2006/relationships/hyperlink" Target="https://docs.legis.wisconsin.gov/code/admin_code/uws/11/iii/21/1/d" TargetMode="External"/><Relationship Id="rId2" Type="http://schemas.openxmlformats.org/officeDocument/2006/relationships/hyperlink" Target="https://docs.legis.wisconsin.gov/code/admin_code/uws/4/iii/19/1/d"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6)(i)" TargetMode="External"/><Relationship Id="rId5" Type="http://schemas.openxmlformats.org/officeDocument/2006/relationships/hyperlink" Target="https://docs.legis.wisconsin.gov/code/admin_code/uws/17/iii/153/5/d" TargetMode="External"/><Relationship Id="rId4" Type="http://schemas.openxmlformats.org/officeDocument/2006/relationships/hyperlink" Target="https://www.wisconsin.edu/regents/policies/sexual-violence-and-sexual-harassment/" TargetMode="External"/></Relationships>
</file>

<file path=ppt/slides/_rels/slide186.xml.rels><?xml version="1.0" encoding="UTF-8" standalone="yes"?>
<Relationships xmlns="http://schemas.openxmlformats.org/package/2006/relationships"><Relationship Id="rId3" Type="http://schemas.openxmlformats.org/officeDocument/2006/relationships/hyperlink" Target="https://docs.legis.wisconsin.gov/code/admin_code/uws/11/iii/21/1/e" TargetMode="External"/><Relationship Id="rId2" Type="http://schemas.openxmlformats.org/officeDocument/2006/relationships/hyperlink" Target="https://docs.legis.wisconsin.gov/code/admin_code/uws/4/iii/19/1/e"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6)(i)" TargetMode="External"/><Relationship Id="rId5" Type="http://schemas.openxmlformats.org/officeDocument/2006/relationships/hyperlink" Target="https://docs.legis.wisconsin.gov/code/admin_code/uws/17/iii/153/5/c" TargetMode="External"/><Relationship Id="rId4" Type="http://schemas.openxmlformats.org/officeDocument/2006/relationships/hyperlink" Target="https://www.wisconsin.edu/regents/policies/sexual-violence-and-sexual-harassment/" TargetMode="External"/></Relationships>
</file>

<file path=ppt/slides/_rels/slide187.xml.rels><?xml version="1.0" encoding="UTF-8" standalone="yes"?>
<Relationships xmlns="http://schemas.openxmlformats.org/package/2006/relationships"><Relationship Id="rId3" Type="http://schemas.openxmlformats.org/officeDocument/2006/relationships/hyperlink" Target="https://docs.legis.wisconsin.gov/code/admin_code/uws/17/iii/153/6" TargetMode="External"/><Relationship Id="rId2" Type="http://schemas.openxmlformats.org/officeDocument/2006/relationships/hyperlink" Target="https://docs.legis.wisconsin.gov/document/administrativecode/UWS%2017.153(5)(d)" TargetMode="Externa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8" Type="http://schemas.openxmlformats.org/officeDocument/2006/relationships/hyperlink" Target="https://docs.legis.wisconsin.gov/document/administrativecode/UWS%2011.21(1)(h)" TargetMode="External"/><Relationship Id="rId3" Type="http://schemas.openxmlformats.org/officeDocument/2006/relationships/hyperlink" Target="https://docs.legis.wisconsin.gov/document/statutes/227.45(4)" TargetMode="External"/><Relationship Id="rId7" Type="http://schemas.openxmlformats.org/officeDocument/2006/relationships/hyperlink" Target="https://docs.legis.wisconsin.gov/document/administrativecode/UWS%204.19(1)(h)" TargetMode="External"/><Relationship Id="rId2" Type="http://schemas.openxmlformats.org/officeDocument/2006/relationships/hyperlink" Target="https://docs.legis.wisconsin.gov/document/statutes/227.45(1)" TargetMode="External"/><Relationship Id="rId1" Type="http://schemas.openxmlformats.org/officeDocument/2006/relationships/slideLayout" Target="../slideLayouts/slideLayout2.xml"/><Relationship Id="rId6" Type="http://schemas.openxmlformats.org/officeDocument/2006/relationships/hyperlink" Target="https://www.wisconsin.edu/regents/policies/sexual-violence-and-sexual-harassment/" TargetMode="External"/><Relationship Id="rId11" Type="http://schemas.openxmlformats.org/officeDocument/2006/relationships/hyperlink" Target="https://www.ecfr.gov/on/2020-08-14/title-34/part-106/section-106.45" TargetMode="External"/><Relationship Id="rId5" Type="http://schemas.openxmlformats.org/officeDocument/2006/relationships/hyperlink" Target="https://docs.legis.wisconsin.gov/code/admin_code/uws/11/iii/21/1/h" TargetMode="External"/><Relationship Id="rId10" Type="http://schemas.openxmlformats.org/officeDocument/2006/relationships/hyperlink" Target="https://docs.legis.wisconsin.gov/code/admin_code/uws/11/iii/22/1/g" TargetMode="External"/><Relationship Id="rId4" Type="http://schemas.openxmlformats.org/officeDocument/2006/relationships/hyperlink" Target="https://docs.legis.wisconsin.gov/code/admin_code/uws/4/iii/19/1/h" TargetMode="External"/><Relationship Id="rId9" Type="http://schemas.openxmlformats.org/officeDocument/2006/relationships/hyperlink" Target="https://docs.legis.wisconsin.gov/code/admin_code/uws/4/iii/20/1/e" TargetMode="External"/></Relationships>
</file>

<file path=ppt/slides/_rels/slide189.xml.rels><?xml version="1.0" encoding="UTF-8" standalone="yes"?>
<Relationships xmlns="http://schemas.openxmlformats.org/package/2006/relationships"><Relationship Id="rId3" Type="http://schemas.openxmlformats.org/officeDocument/2006/relationships/hyperlink" Target="https://docs.legis.wisconsin.gov/code/admin_code/uws/11/iii/22/1/g" TargetMode="External"/><Relationship Id="rId2" Type="http://schemas.openxmlformats.org/officeDocument/2006/relationships/hyperlink" Target="https://docs.legis.wisconsin.gov/code/admin_code/uws/4/iii/20/1/e"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6)(i)" TargetMode="External"/><Relationship Id="rId5" Type="http://schemas.openxmlformats.org/officeDocument/2006/relationships/hyperlink" Target="https://docs.legis.wisconsin.gov/code/admin_code/uws/17/iii/153/4/c/1" TargetMode="External"/><Relationship Id="rId4" Type="http://schemas.openxmlformats.org/officeDocument/2006/relationships/hyperlink" Target="https://www.wisconsin.edu/regents/policies/sexual-violence-and-sexual-harassme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ocs.legis.wisconsin.gov/code/admin_code/uws/17/i/02/3" TargetMode="External"/><Relationship Id="rId2" Type="http://schemas.openxmlformats.org/officeDocument/2006/relationships/hyperlink" Target="https://docs.legis.wisconsin.gov/code/admin_code/uws/1/08/1/a"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hyperlink" Target="https://docs.legis.wisconsin.gov/code/admin_code/uws/11/iii/22/1/g" TargetMode="External"/><Relationship Id="rId7" Type="http://schemas.openxmlformats.org/officeDocument/2006/relationships/hyperlink" Target="https://www.ecfr.gov/on/2020-08-14/title-34/part-106/section-106.45#p-106.45(b)(6)(i)" TargetMode="External"/><Relationship Id="rId2" Type="http://schemas.openxmlformats.org/officeDocument/2006/relationships/hyperlink" Target="https://docs.legis.wisconsin.gov/code/admin_code/uws/4/iii/20/1/e" TargetMode="External"/><Relationship Id="rId1" Type="http://schemas.openxmlformats.org/officeDocument/2006/relationships/slideLayout" Target="../slideLayouts/slideLayout4.xml"/><Relationship Id="rId6" Type="http://schemas.openxmlformats.org/officeDocument/2006/relationships/hyperlink" Target="https://docs.legis.wisconsin.gov/code/admin_code/uws/17/iii/153/4/c/3" TargetMode="External"/><Relationship Id="rId5" Type="http://schemas.openxmlformats.org/officeDocument/2006/relationships/hyperlink" Target="https://docs.legis.wisconsin.gov/document/administrativecode/UWS%2017.152(4)(e)" TargetMode="External"/><Relationship Id="rId4" Type="http://schemas.openxmlformats.org/officeDocument/2006/relationships/hyperlink" Target="https://www.wisconsin.edu/regents/policies/sexual-violence-and-sexual-harassment/" TargetMode="External"/></Relationships>
</file>

<file path=ppt/slides/_rels/slide191.xml.rels><?xml version="1.0" encoding="UTF-8" standalone="yes"?>
<Relationships xmlns="http://schemas.openxmlformats.org/package/2006/relationships"><Relationship Id="rId3" Type="http://schemas.openxmlformats.org/officeDocument/2006/relationships/hyperlink" Target="https://docs.legis.wisconsin.gov/code/admin_code/uws/11/iii/21/1/h" TargetMode="External"/><Relationship Id="rId2" Type="http://schemas.openxmlformats.org/officeDocument/2006/relationships/hyperlink" Target="https://docs.legis.wisconsin.gov/code/admin_code/uws/4/iii/19/1/h"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6)(i)" TargetMode="External"/><Relationship Id="rId5" Type="http://schemas.openxmlformats.org/officeDocument/2006/relationships/hyperlink" Target="https://docs.legis.wisconsin.gov/code/admin_code/uws/17/iii/153/5/b" TargetMode="External"/><Relationship Id="rId4" Type="http://schemas.openxmlformats.org/officeDocument/2006/relationships/hyperlink" Target="https://www.wisconsin.edu/regents/policies/sexual-violence-and-sexual-harassment/" TargetMode="External"/></Relationships>
</file>

<file path=ppt/slides/_rels/slide192.xml.rels><?xml version="1.0" encoding="UTF-8" standalone="yes"?>
<Relationships xmlns="http://schemas.openxmlformats.org/package/2006/relationships"><Relationship Id="rId3" Type="http://schemas.openxmlformats.org/officeDocument/2006/relationships/hyperlink" Target="https://docs.legis.wisconsin.gov/code/admin_code/uws/11/iii/21/1/h" TargetMode="External"/><Relationship Id="rId2" Type="http://schemas.openxmlformats.org/officeDocument/2006/relationships/hyperlink" Target="https://docs.legis.wisconsin.gov/code/admin_code/uws/4/iii/19/1/h"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6)(i)" TargetMode="External"/><Relationship Id="rId5" Type="http://schemas.openxmlformats.org/officeDocument/2006/relationships/hyperlink" Target="https://docs.legis.wisconsin.gov/code/admin_code/uws/17/iii/153/4/c/2" TargetMode="External"/><Relationship Id="rId4" Type="http://schemas.openxmlformats.org/officeDocument/2006/relationships/hyperlink" Target="https://www.wisconsin.edu/regents/policies/sexual-violence-and-sexual-harassment/" TargetMode="External"/></Relationships>
</file>

<file path=ppt/slides/_rels/slide193.xml.rels><?xml version="1.0" encoding="UTF-8" standalone="yes"?>
<Relationships xmlns="http://schemas.openxmlformats.org/package/2006/relationships"><Relationship Id="rId3" Type="http://schemas.openxmlformats.org/officeDocument/2006/relationships/hyperlink" Target="https://docs.legis.wisconsin.gov/code/admin_code/uws/11/iii/21/1/h" TargetMode="External"/><Relationship Id="rId2" Type="http://schemas.openxmlformats.org/officeDocument/2006/relationships/hyperlink" Target="https://docs.legis.wisconsin.gov/code/admin_code/uws/4/iii/19/1/h"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p-106.45(b)(6)(i)"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3/4/c/2/a" TargetMode="External"/></Relationships>
</file>

<file path=ppt/slides/_rels/slide194.xml.rels><?xml version="1.0" encoding="UTF-8" standalone="yes"?>
<Relationships xmlns="http://schemas.openxmlformats.org/package/2006/relationships"><Relationship Id="rId3" Type="http://schemas.openxmlformats.org/officeDocument/2006/relationships/hyperlink" Target="https://docs.legis.wisconsin.gov/code/admin_code/uws/11/iii/21/1/h" TargetMode="External"/><Relationship Id="rId2" Type="http://schemas.openxmlformats.org/officeDocument/2006/relationships/hyperlink" Target="https://docs.legis.wisconsin.gov/code/admin_code/uws/4/iii/19/1/h"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p-106.45(b)(6)(i)"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3/4/c/2/b" TargetMode="Externa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3" Type="http://schemas.openxmlformats.org/officeDocument/2006/relationships/hyperlink" Target="https://docs.legis.wisconsin.gov/code/admin_code/uws/11/iii/23" TargetMode="External"/><Relationship Id="rId2" Type="http://schemas.openxmlformats.org/officeDocument/2006/relationships/hyperlink" Target="https://docs.legis.wisconsin.gov/code/admin_code/uws/4/iii/21"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7)(iii)" TargetMode="External"/><Relationship Id="rId5" Type="http://schemas.openxmlformats.org/officeDocument/2006/relationships/hyperlink" Target="https://docs.legis.wisconsin.gov/code/admin_code/uws/17/iii/153/9" TargetMode="External"/><Relationship Id="rId4" Type="http://schemas.openxmlformats.org/officeDocument/2006/relationships/hyperlink" Target="https://www.wisconsin.edu/regents/policies/sexual-violence-and-sexual-harassment/" TargetMode="External"/></Relationships>
</file>

<file path=ppt/slides/_rels/slide197.xml.rels><?xml version="1.0" encoding="UTF-8" standalone="yes"?>
<Relationships xmlns="http://schemas.openxmlformats.org/package/2006/relationships"><Relationship Id="rId3" Type="http://schemas.openxmlformats.org/officeDocument/2006/relationships/hyperlink" Target="https://docs.legis.wisconsin.gov/code/admin_code/uws/4/iii/18/2" TargetMode="External"/><Relationship Id="rId2" Type="http://schemas.openxmlformats.org/officeDocument/2006/relationships/hyperlink" Target="https://docs.legis.wisconsin.gov/document/administrativecode/UWS%204.18(1)"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p-106.45(b)(7)"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1/iii/20/2" TargetMode="External"/></Relationships>
</file>

<file path=ppt/slides/_rels/slide198.xml.rels><?xml version="1.0" encoding="UTF-8" standalone="yes"?>
<Relationships xmlns="http://schemas.openxmlformats.org/package/2006/relationships"><Relationship Id="rId3" Type="http://schemas.openxmlformats.org/officeDocument/2006/relationships/hyperlink" Target="https://docs.legis.wisconsin.gov/code/admin_code/uws/11/iii/21/1/g" TargetMode="External"/><Relationship Id="rId7" Type="http://schemas.openxmlformats.org/officeDocument/2006/relationships/hyperlink" Target="https://www.ecfr.gov/on/2020-08-14/title-34/part-106/section-106.45#p-106.45(b)(7)(ii)" TargetMode="External"/><Relationship Id="rId2" Type="http://schemas.openxmlformats.org/officeDocument/2006/relationships/hyperlink" Target="https://docs.legis.wisconsin.gov/code/admin_code/uws/4/iii/19/1/g" TargetMode="External"/><Relationship Id="rId1" Type="http://schemas.openxmlformats.org/officeDocument/2006/relationships/slideLayout" Target="../slideLayouts/slideLayout4.xml"/><Relationship Id="rId6" Type="http://schemas.openxmlformats.org/officeDocument/2006/relationships/hyperlink" Target="https://docs.legis.wisconsin.gov/code/admin_code/uws/17/iii/153/8"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1/iii/21/2" TargetMode="External"/></Relationships>
</file>

<file path=ppt/slides/_rels/slide199.xml.rels><?xml version="1.0" encoding="UTF-8" standalone="yes"?>
<Relationships xmlns="http://schemas.openxmlformats.org/package/2006/relationships"><Relationship Id="rId8" Type="http://schemas.openxmlformats.org/officeDocument/2006/relationships/hyperlink" Target="https://docs.legis.wisconsin.gov/code/admin_code/uws/17/iii/153/8/c" TargetMode="External"/><Relationship Id="rId3" Type="http://schemas.openxmlformats.org/officeDocument/2006/relationships/hyperlink" Target="https://docs.legis.wisconsin.gov/code/admin_code/uws/4/iii/19/2" TargetMode="External"/><Relationship Id="rId7" Type="http://schemas.openxmlformats.org/officeDocument/2006/relationships/hyperlink" Target="https://docs.legis.wisconsin.gov/code/admin_code/uws/17/iii/153/8" TargetMode="External"/><Relationship Id="rId2" Type="http://schemas.openxmlformats.org/officeDocument/2006/relationships/hyperlink" Target="https://docs.legis.wisconsin.gov/code/admin_code/uws/4/iii/19/1/g" TargetMode="External"/><Relationship Id="rId1" Type="http://schemas.openxmlformats.org/officeDocument/2006/relationships/slideLayout" Target="../slideLayouts/slideLayout4.xml"/><Relationship Id="rId6" Type="http://schemas.openxmlformats.org/officeDocument/2006/relationships/hyperlink" Target="https://www.wisconsin.edu/regents/policies/sexual-violence-and-sexual-harassment/" TargetMode="External"/><Relationship Id="rId5" Type="http://schemas.openxmlformats.org/officeDocument/2006/relationships/hyperlink" Target="https://docs.legis.wisconsin.gov/code/admin_code/uws/11/iii/21/2" TargetMode="External"/><Relationship Id="rId4" Type="http://schemas.openxmlformats.org/officeDocument/2006/relationships/hyperlink" Target="https://docs.legis.wisconsin.gov/code/admin_code/uws/11/iii/21/1/g" TargetMode="External"/><Relationship Id="rId9" Type="http://schemas.openxmlformats.org/officeDocument/2006/relationships/hyperlink" Target="https://www.ecfr.gov/on/2020-08-14/title-34/part-106/section-106.45#p-106.45(b)(7)(ii)(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docs.legis.wisconsin.gov/code/admin_code/uws/11/i/015/4" TargetMode="External"/><Relationship Id="rId2" Type="http://schemas.openxmlformats.org/officeDocument/2006/relationships/hyperlink" Target="https://docs.legis.wisconsin.gov/code/admin_code/uws/4/i/015/4" TargetMode="External"/><Relationship Id="rId1" Type="http://schemas.openxmlformats.org/officeDocument/2006/relationships/slideLayout" Target="../slideLayouts/slideLayout2.xml"/><Relationship Id="rId4" Type="http://schemas.openxmlformats.org/officeDocument/2006/relationships/hyperlink" Target="https://www.wisconsin.edu/regents/policies/sexual-violence-and-sexual-harassment/" TargetMode="External"/></Relationships>
</file>

<file path=ppt/slides/_rels/slide200.xml.rels><?xml version="1.0" encoding="UTF-8" standalone="yes"?>
<Relationships xmlns="http://schemas.openxmlformats.org/package/2006/relationships"><Relationship Id="rId3" Type="http://schemas.openxmlformats.org/officeDocument/2006/relationships/hyperlink" Target="https://docs.legis.wisconsin.gov/code/admin_code/uws/11/iii/21/1/g/1" TargetMode="External"/><Relationship Id="rId2" Type="http://schemas.openxmlformats.org/officeDocument/2006/relationships/hyperlink" Target="https://docs.legis.wisconsin.gov/code/admin_code/uws/4/iii/19/1/g/1"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p-106.45(b)(7)(ii)(A)"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3/8/a"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docs.legis.wisconsin.gov/code/admin_code/uws/11/iii/21/1/g/2" TargetMode="External"/><Relationship Id="rId2" Type="http://schemas.openxmlformats.org/officeDocument/2006/relationships/hyperlink" Target="https://docs.legis.wisconsin.gov/code/admin_code/uws/4/iii/19/1/g/2"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p-106.45(b)(7)(ii)(B)"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3/8/b" TargetMode="External"/></Relationships>
</file>

<file path=ppt/slides/_rels/slide202.xml.rels><?xml version="1.0" encoding="UTF-8" standalone="yes"?>
<Relationships xmlns="http://schemas.openxmlformats.org/package/2006/relationships"><Relationship Id="rId3" Type="http://schemas.openxmlformats.org/officeDocument/2006/relationships/hyperlink" Target="https://docs.legis.wisconsin.gov/code/admin_code/uws/11/iii/21/1/g/2" TargetMode="External"/><Relationship Id="rId2" Type="http://schemas.openxmlformats.org/officeDocument/2006/relationships/hyperlink" Target="https://docs.legis.wisconsin.gov/code/admin_code/uws/4/iii/19/1/g/2"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p-106.45(b)(7)(ii)(B)"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3/8/b"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docs.legis.wisconsin.gov/code/admin_code/uws/11/iii/21/1/g/3" TargetMode="External"/><Relationship Id="rId2" Type="http://schemas.openxmlformats.org/officeDocument/2006/relationships/hyperlink" Target="https://docs.legis.wisconsin.gov/code/admin_code/uws/4/iii/19/1/g/3"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p-106.45(b)(7)(ii)(D)"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3/8/c"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s://docs.legis.wisconsin.gov/code/admin_code/uws/17/iii/153/8/e" TargetMode="External"/><Relationship Id="rId2" Type="http://schemas.openxmlformats.org/officeDocument/2006/relationships/hyperlink" Target="https://docs.legis.wisconsin.gov/code/admin_code/uws/4/iii/19/1/g/3"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7)(ii)(E)"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1/iii/21/1/g/3" TargetMode="External"/></Relationships>
</file>

<file path=ppt/slides/_rels/slide205.xml.rels><?xml version="1.0" encoding="UTF-8" standalone="yes"?>
<Relationships xmlns="http://schemas.openxmlformats.org/package/2006/relationships"><Relationship Id="rId3" Type="http://schemas.openxmlformats.org/officeDocument/2006/relationships/hyperlink" Target="https://docs.legis.wisconsin.gov/code/admin_code/uws/11/iii/21/1/g/3" TargetMode="External"/><Relationship Id="rId2" Type="http://schemas.openxmlformats.org/officeDocument/2006/relationships/hyperlink" Target="https://docs.legis.wisconsin.gov/code/admin_code/uws/4/iii/19/1/g/3"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7)(ii)(E)" TargetMode="External"/><Relationship Id="rId5" Type="http://schemas.openxmlformats.org/officeDocument/2006/relationships/hyperlink" Target="https://docs.legis.wisconsin.gov/code/admin_code/uws/17/iii/153/8/e" TargetMode="External"/><Relationship Id="rId4" Type="http://schemas.openxmlformats.org/officeDocument/2006/relationships/hyperlink" Target="https://www.wisconsin.edu/regents/policies/sexual-violence-and-sexual-harassment/" TargetMode="External"/></Relationships>
</file>

<file path=ppt/slides/_rels/slide206.xml.rels><?xml version="1.0" encoding="UTF-8" standalone="yes"?>
<Relationships xmlns="http://schemas.openxmlformats.org/package/2006/relationships"><Relationship Id="rId3" Type="http://schemas.openxmlformats.org/officeDocument/2006/relationships/hyperlink" Target="https://docs.legis.wisconsin.gov/code/admin_code/uws/17/iii/153/8/f" TargetMode="External"/><Relationship Id="rId2" Type="http://schemas.openxmlformats.org/officeDocument/2006/relationships/hyperlink" Target="https://docs.legis.wisconsin.gov/document/administrativecode/UWS%2017.085(1)" TargetMode="External"/><Relationship Id="rId1" Type="http://schemas.openxmlformats.org/officeDocument/2006/relationships/slideLayout" Target="../slideLayouts/slideLayout2.xml"/><Relationship Id="rId4" Type="http://schemas.openxmlformats.org/officeDocument/2006/relationships/hyperlink" Target="https://www.ecfr.gov/on/2020-08-14/title-34/part-106/section-106.45#p-106.45(b)(7)(ii)(E)" TargetMode="External"/></Relationships>
</file>

<file path=ppt/slides/_rels/slide207.xml.rels><?xml version="1.0" encoding="UTF-8" standalone="yes"?>
<Relationships xmlns="http://schemas.openxmlformats.org/package/2006/relationships"><Relationship Id="rId2" Type="http://schemas.openxmlformats.org/officeDocument/2006/relationships/hyperlink" Target="https://docs.legis.wisconsin.gov/document/administrativecode/UWS%2017.085(1)" TargetMode="External"/><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3" Type="http://schemas.openxmlformats.org/officeDocument/2006/relationships/hyperlink" Target="https://docs.legis.wisconsin.gov/code/admin_code/uws/11/iii/21/1/g/3" TargetMode="External"/><Relationship Id="rId2" Type="http://schemas.openxmlformats.org/officeDocument/2006/relationships/hyperlink" Target="https://docs.legis.wisconsin.gov/code/admin_code/uws/4/iii/19/1/g/3"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p-106.45(b)(7)(ii)(E)"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3/8/e" TargetMode="External"/></Relationships>
</file>

<file path=ppt/slides/_rels/slide209.xml.rels><?xml version="1.0" encoding="UTF-8" standalone="yes"?>
<Relationships xmlns="http://schemas.openxmlformats.org/package/2006/relationships"><Relationship Id="rId3" Type="http://schemas.openxmlformats.org/officeDocument/2006/relationships/hyperlink" Target="https://docs.legis.wisconsin.gov/code/admin_code/uws/11/iii/21/1/g/3" TargetMode="External"/><Relationship Id="rId2" Type="http://schemas.openxmlformats.org/officeDocument/2006/relationships/hyperlink" Target="https://docs.legis.wisconsin.gov/code/admin_code/uws/4/iii/19/1/g/4"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p-106.45(b)(7)(ii)(F)"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3/8/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docs.legis.wisconsin.gov/code/admin_code/uws/17/iii/154/1/a" TargetMode="External"/><Relationship Id="rId2" Type="http://schemas.openxmlformats.org/officeDocument/2006/relationships/hyperlink" Target="https://docs.legis.wisconsin.gov/code/admin_code/uws/17/iii/153/9" TargetMode="External"/><Relationship Id="rId1" Type="http://schemas.openxmlformats.org/officeDocument/2006/relationships/slideLayout" Target="../slideLayouts/slideLayout2.xml"/><Relationship Id="rId4" Type="http://schemas.openxmlformats.org/officeDocument/2006/relationships/hyperlink" Target="https://www.ecfr.gov/on/2020-08-14/title-34/part-106/section-106.45#p-106.45(b)(7)(iii)" TargetMode="External"/></Relationships>
</file>

<file path=ppt/slides/_rels/slide213.xml.rels><?xml version="1.0" encoding="UTF-8" standalone="yes"?>
<Relationships xmlns="http://schemas.openxmlformats.org/package/2006/relationships"><Relationship Id="rId2" Type="http://schemas.openxmlformats.org/officeDocument/2006/relationships/hyperlink" Target="https://www.wisconsin.edu/regents/policies/sexual-violence-and-sexual-harassment/"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hyperlink" Target="https://www.ecfr.gov/on/2020-08-14/title-34/part-106/section-106.45#p-106.45(b)(8)(iii)(A)" TargetMode="External"/><Relationship Id="rId2" Type="http://schemas.openxmlformats.org/officeDocument/2006/relationships/hyperlink" Target="https://docs.legis.wisconsin.gov/code/admin_code/uws/4/iii/22/1" TargetMode="External"/><Relationship Id="rId1" Type="http://schemas.openxmlformats.org/officeDocument/2006/relationships/slideLayout" Target="../slideLayouts/slideLayout2.xml"/><Relationship Id="rId4" Type="http://schemas.openxmlformats.org/officeDocument/2006/relationships/hyperlink" Target="https://www.ecfr.gov/on/2020-08-14/title-34/part-106/section-106.45#p-106.45(b)(8)(iii)(D)" TargetMode="External"/></Relationships>
</file>

<file path=ppt/slides/_rels/slide216.xml.rels><?xml version="1.0" encoding="UTF-8" standalone="yes"?>
<Relationships xmlns="http://schemas.openxmlformats.org/package/2006/relationships"><Relationship Id="rId3" Type="http://schemas.openxmlformats.org/officeDocument/2006/relationships/hyperlink" Target="https://www.ecfr.gov/on/2020-08-14/title-34/part-106/section-106.45#p-106.45(b)(8)(iii)(A)" TargetMode="External"/><Relationship Id="rId2" Type="http://schemas.openxmlformats.org/officeDocument/2006/relationships/hyperlink" Target="https://www.wisconsin.edu/regents/policies/sexual-violence-and-sexual-harassment/" TargetMode="External"/><Relationship Id="rId1" Type="http://schemas.openxmlformats.org/officeDocument/2006/relationships/slideLayout" Target="../slideLayouts/slideLayout2.xml"/><Relationship Id="rId4" Type="http://schemas.openxmlformats.org/officeDocument/2006/relationships/hyperlink" Target="https://www.ecfr.gov/on/2020-08-14/title-34/part-106/section-106.45#p-106.45(b)(8)(iii)(D)"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https://www.ecfr.gov/on/2020-08-14/title-34/part-106/section-106.45#p-106.45(b)(8)(iii)(A)" TargetMode="External"/><Relationship Id="rId2" Type="http://schemas.openxmlformats.org/officeDocument/2006/relationships/hyperlink" Target="https://docs.legis.wisconsin.gov/code/admin_code/uws/17/iii/154/4" TargetMode="External"/><Relationship Id="rId1" Type="http://schemas.openxmlformats.org/officeDocument/2006/relationships/slideLayout" Target="../slideLayouts/slideLayout2.xml"/><Relationship Id="rId4" Type="http://schemas.openxmlformats.org/officeDocument/2006/relationships/hyperlink" Target="https://www.ecfr.gov/on/2020-08-14/title-34/part-106/section-106.45#p-106.45(b)(8)(iii)(D)" TargetMode="External"/></Relationships>
</file>

<file path=ppt/slides/_rels/slide218.xml.rels><?xml version="1.0" encoding="UTF-8" standalone="yes"?>
<Relationships xmlns="http://schemas.openxmlformats.org/package/2006/relationships"><Relationship Id="rId3" Type="http://schemas.openxmlformats.org/officeDocument/2006/relationships/hyperlink" Target="https://www.ecfr.gov/on/2020-08-14/title-34/part-106/section-106.45#p-106.45(b)(8)(iii)(E)" TargetMode="External"/><Relationship Id="rId2" Type="http://schemas.openxmlformats.org/officeDocument/2006/relationships/hyperlink" Target="https://docs.legis.wisconsin.gov/code/admin_code/uws/17/iii/154/2" TargetMode="External"/><Relationship Id="rId1" Type="http://schemas.openxmlformats.org/officeDocument/2006/relationships/slideLayout" Target="../slideLayouts/slideLayout2.xml"/><Relationship Id="rId4" Type="http://schemas.openxmlformats.org/officeDocument/2006/relationships/hyperlink" Target="https://www.ecfr.gov/on/2020-08-14/title-34/part-106/section-106.45#p-106.45(b)(8)(iii)(F)" TargetMode="External"/></Relationships>
</file>

<file path=ppt/slides/_rels/slide219.xml.rels><?xml version="1.0" encoding="UTF-8" standalone="yes"?>
<Relationships xmlns="http://schemas.openxmlformats.org/package/2006/relationships"><Relationship Id="rId3" Type="http://schemas.openxmlformats.org/officeDocument/2006/relationships/hyperlink" Target="https://www.ecfr.gov/on/2020-08-14/title-34/part-106/section-106.45#p-106.45(b)(8)(iii)(E)" TargetMode="External"/><Relationship Id="rId2" Type="http://schemas.openxmlformats.org/officeDocument/2006/relationships/hyperlink" Target="https://docs.legis.wisconsin.gov/code/admin_code/uws/4/iii/22/1" TargetMode="External"/><Relationship Id="rId1" Type="http://schemas.openxmlformats.org/officeDocument/2006/relationships/slideLayout" Target="../slideLayouts/slideLayout2.xml"/><Relationship Id="rId4" Type="http://schemas.openxmlformats.org/officeDocument/2006/relationships/hyperlink" Target="https://www.ecfr.gov/on/2020-08-14/title-34/part-106/section-106.45#p-106.45(b)(8)(iii)(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ocs.legis.wisconsin.gov/code/admin_code/uws/11/i/015/3m" TargetMode="External"/><Relationship Id="rId2" Type="http://schemas.openxmlformats.org/officeDocument/2006/relationships/hyperlink" Target="https://docs.legis.wisconsin.gov/code/admin_code/uws/4/i/015/3" TargetMode="External"/><Relationship Id="rId1" Type="http://schemas.openxmlformats.org/officeDocument/2006/relationships/slideLayout" Target="../slideLayouts/slideLayout2.xm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02/2r" TargetMode="External"/></Relationships>
</file>

<file path=ppt/slides/_rels/slide220.xml.rels><?xml version="1.0" encoding="UTF-8" standalone="yes"?>
<Relationships xmlns="http://schemas.openxmlformats.org/package/2006/relationships"><Relationship Id="rId3" Type="http://schemas.openxmlformats.org/officeDocument/2006/relationships/hyperlink" Target="https://www.ecfr.gov/on/2020-08-14/title-34/part-106/section-106.45#p-106.45(b)(8)(iii)(E)" TargetMode="External"/><Relationship Id="rId2" Type="http://schemas.openxmlformats.org/officeDocument/2006/relationships/hyperlink" Target="https://www.wisconsin.edu/regents/policies/sexual-violence-and-sexual-harassment/" TargetMode="External"/><Relationship Id="rId1" Type="http://schemas.openxmlformats.org/officeDocument/2006/relationships/slideLayout" Target="../slideLayouts/slideLayout2.xml"/><Relationship Id="rId4" Type="http://schemas.openxmlformats.org/officeDocument/2006/relationships/hyperlink" Target="https://www.ecfr.gov/on/2020-08-14/title-34/part-106/section-106.45#p-106.45(b)(8)(iii)(F)" TargetMode="External"/></Relationships>
</file>

<file path=ppt/slides/_rels/slide221.xml.rels><?xml version="1.0" encoding="UTF-8" standalone="yes"?>
<Relationships xmlns="http://schemas.openxmlformats.org/package/2006/relationships"><Relationship Id="rId2" Type="http://schemas.openxmlformats.org/officeDocument/2006/relationships/hyperlink" Target="https://www.wisconsin.edu/regents/policies/sexual-violence-and-sexual-harassment/"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s://docs.legis.wisconsin.gov/code/admin_code/uws/11/iii/24/2" TargetMode="External"/><Relationship Id="rId2" Type="http://schemas.openxmlformats.org/officeDocument/2006/relationships/hyperlink" Target="https://docs.legis.wisconsin.gov/code/admin_code/uws/4/iii/22/1" TargetMode="External"/><Relationship Id="rId1" Type="http://schemas.openxmlformats.org/officeDocument/2006/relationships/slideLayout" Target="../slideLayouts/slideLayout2.xml"/><Relationship Id="rId5" Type="http://schemas.openxmlformats.org/officeDocument/2006/relationships/hyperlink" Target="https://www.ecfr.gov/on/2020-08-14/title-34/part-106/section-106.45#p-106.45(b)(8)(iii)(E)" TargetMode="External"/><Relationship Id="rId4" Type="http://schemas.openxmlformats.org/officeDocument/2006/relationships/hyperlink" Target="https://www.wisconsin.edu/regents/policies/sexual-violence-and-sexual-harassment/"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www.wisconsin.edu/regents/policies/sexual-violence-and-sexual-harassment/" TargetMode="External"/><Relationship Id="rId2" Type="http://schemas.openxmlformats.org/officeDocument/2006/relationships/hyperlink" Target="https://docs.legis.wisconsin.gov/code/admin_code/uws/11/iii/24/1" TargetMode="External"/><Relationship Id="rId1" Type="http://schemas.openxmlformats.org/officeDocument/2006/relationships/slideLayout" Target="../slideLayouts/slideLayout2.xml"/><Relationship Id="rId5" Type="http://schemas.openxmlformats.org/officeDocument/2006/relationships/hyperlink" Target="https://www.ecfr.gov/on/2020-08-14/title-34/part-106/section-106.45#p-106.45(b)(8)(iii)(F)" TargetMode="External"/><Relationship Id="rId4" Type="http://schemas.openxmlformats.org/officeDocument/2006/relationships/hyperlink" Target="https://www.ecfr.gov/on/2020-08-14/title-34/part-106/section-106.45#p-106.45(b)(8)(iii)(D)"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s://docs.legis.wisconsin.gov/code/admin_code/uws/11/iii/24/1" TargetMode="External"/><Relationship Id="rId2" Type="http://schemas.openxmlformats.org/officeDocument/2006/relationships/hyperlink" Target="https://docs.legis.wisconsin.gov/code/admin_code/uws/4/iii/22/2" TargetMode="External"/><Relationship Id="rId1" Type="http://schemas.openxmlformats.org/officeDocument/2006/relationships/slideLayout" Target="../slideLayouts/slideLayout2.xml"/><Relationship Id="rId5" Type="http://schemas.openxmlformats.org/officeDocument/2006/relationships/hyperlink" Target="https://www.ecfr.gov/on/2020-08-14/title-34/part-106/section-106.45#p-106.45(b)(8)(iii)(E)" TargetMode="External"/><Relationship Id="rId4" Type="http://schemas.openxmlformats.org/officeDocument/2006/relationships/hyperlink" Target="https://www.wisconsin.edu/regents/policies/sexual-violence-and-sexual-harassment/"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s://docs.legis.wisconsin.gov/code/admin_code/uws/11/iii/24/1" TargetMode="External"/><Relationship Id="rId2" Type="http://schemas.openxmlformats.org/officeDocument/2006/relationships/hyperlink" Target="https://docs.legis.wisconsin.gov/code/admin_code/uws/4/iii/22/2" TargetMode="External"/><Relationship Id="rId1" Type="http://schemas.openxmlformats.org/officeDocument/2006/relationships/slideLayout" Target="../slideLayouts/slideLayout2.xml"/><Relationship Id="rId5" Type="http://schemas.openxmlformats.org/officeDocument/2006/relationships/hyperlink" Target="https://www.ecfr.gov/on/2020-08-14/title-34/part-106/section-106.45#p-106.45(b)(8)(iii)(E)" TargetMode="External"/><Relationship Id="rId4" Type="http://schemas.openxmlformats.org/officeDocument/2006/relationships/hyperlink" Target="https://www.wisconsin.edu/regents/policies/sexual-violence-and-sexual-harassment/" TargetMode="External"/></Relationships>
</file>

<file path=ppt/slides/_rels/slide226.xml.rels><?xml version="1.0" encoding="UTF-8" standalone="yes"?>
<Relationships xmlns="http://schemas.openxmlformats.org/package/2006/relationships"><Relationship Id="rId3" Type="http://schemas.openxmlformats.org/officeDocument/2006/relationships/hyperlink" Target="https://docs.legis.wisconsin.gov/code/admin_code/uws/11/iii/24/1" TargetMode="External"/><Relationship Id="rId2" Type="http://schemas.openxmlformats.org/officeDocument/2006/relationships/hyperlink" Target="https://docs.legis.wisconsin.gov/code/admin_code/uws/4/iii/22/1" TargetMode="External"/><Relationship Id="rId1" Type="http://schemas.openxmlformats.org/officeDocument/2006/relationships/slideLayout" Target="../slideLayouts/slideLayout2.xml"/><Relationship Id="rId4" Type="http://schemas.openxmlformats.org/officeDocument/2006/relationships/hyperlink" Target="https://www.wisconsin.edu/regents/policies/sexual-violence-and-sexual-harassment/"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s://docs.legis.wisconsin.gov/code/admin_code/uws/11/iii/24/1" TargetMode="External"/><Relationship Id="rId2" Type="http://schemas.openxmlformats.org/officeDocument/2006/relationships/hyperlink" Target="https://docs.legis.wisconsin.gov/code/admin_code/uws/4/iii/22/1" TargetMode="External"/><Relationship Id="rId1" Type="http://schemas.openxmlformats.org/officeDocument/2006/relationships/slideLayout" Target="../slideLayouts/slideLayout2.xml"/><Relationship Id="rId5" Type="http://schemas.openxmlformats.org/officeDocument/2006/relationships/hyperlink" Target="https://www.ecfr.gov/on/2020-08-14/title-34/part-106/section-106.45#p-106.45(b)(8)(iii)(E)" TargetMode="External"/><Relationship Id="rId4" Type="http://schemas.openxmlformats.org/officeDocument/2006/relationships/hyperlink" Target="https://www.wisconsin.edu/regents/policies/sexual-violence-and-sexual-harassment/" TargetMode="External"/></Relationships>
</file>

<file path=ppt/slides/_rels/slide228.xml.rels><?xml version="1.0" encoding="UTF-8" standalone="yes"?>
<Relationships xmlns="http://schemas.openxmlformats.org/package/2006/relationships"><Relationship Id="rId3" Type="http://schemas.openxmlformats.org/officeDocument/2006/relationships/hyperlink" Target="https://docs.legis.wisconsin.gov/document/administrativecode/UWS%2017.154(2)" TargetMode="External"/><Relationship Id="rId2" Type="http://schemas.openxmlformats.org/officeDocument/2006/relationships/hyperlink" Target="https://docs.legis.wisconsin.gov/code/admin_code/uws/17/iii/154/2" TargetMode="External"/><Relationship Id="rId1" Type="http://schemas.openxmlformats.org/officeDocument/2006/relationships/slideLayout" Target="../slideLayouts/slideLayout2.xml"/><Relationship Id="rId5" Type="http://schemas.openxmlformats.org/officeDocument/2006/relationships/hyperlink" Target="https://www.ecfr.gov/on/2020-08-14/title-34/part-106/section-106.45#p-106.45(b)(8)(iii)(E)" TargetMode="External"/><Relationship Id="rId4" Type="http://schemas.openxmlformats.org/officeDocument/2006/relationships/hyperlink" Target="https://docs.legis.wisconsin.gov/code/admin_code/uws/17/iii/154/3"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s://www.wisconsin.edu/regents/policies/sexual-violence-and-sexual-harassment/" TargetMode="External"/><Relationship Id="rId2" Type="http://schemas.openxmlformats.org/officeDocument/2006/relationships/hyperlink" Target="https://docs.legis.wisconsin.gov/code/admin_code/uws/11/iii/24/2" TargetMode="External"/><Relationship Id="rId1" Type="http://schemas.openxmlformats.org/officeDocument/2006/relationships/slideLayout" Target="../slideLayouts/slideLayout2.xml"/><Relationship Id="rId4" Type="http://schemas.openxmlformats.org/officeDocument/2006/relationships/hyperlink" Target="https://www.ecfr.gov/on/2020-08-14/title-34/part-106/section-106.45#p-106.45(b)(8)(iii)(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ocs.legis.wisconsin.gov/code/admin_code/uws/11/i/015/6m" TargetMode="External"/><Relationship Id="rId2" Type="http://schemas.openxmlformats.org/officeDocument/2006/relationships/hyperlink" Target="https://docs.legis.wisconsin.gov/code/admin_code/uws/4/i/015/6m" TargetMode="External"/><Relationship Id="rId1" Type="http://schemas.openxmlformats.org/officeDocument/2006/relationships/slideLayout" Target="../slideLayouts/slideLayout2.xm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02/9m" TargetMode="External"/></Relationships>
</file>

<file path=ppt/slides/_rels/slide230.xml.rels><?xml version="1.0" encoding="UTF-8" standalone="yes"?>
<Relationships xmlns="http://schemas.openxmlformats.org/package/2006/relationships"><Relationship Id="rId3" Type="http://schemas.openxmlformats.org/officeDocument/2006/relationships/hyperlink" Target="https://docs.legis.wisconsin.gov/code/admin_code/uws/17/iii/154/3" TargetMode="External"/><Relationship Id="rId2" Type="http://schemas.openxmlformats.org/officeDocument/2006/relationships/hyperlink" Target="https://docs.legis.wisconsin.gov/code/admin_code/uws/17/iii/154/2" TargetMode="External"/><Relationship Id="rId1" Type="http://schemas.openxmlformats.org/officeDocument/2006/relationships/slideLayout" Target="../slideLayouts/slideLayout2.xml"/><Relationship Id="rId5" Type="http://schemas.openxmlformats.org/officeDocument/2006/relationships/hyperlink" Target="https://www.ecfr.gov/on/2020-08-14/title-34/part-106/section-106.45#p-106.45(b)(8)(iii)(F)" TargetMode="External"/><Relationship Id="rId4" Type="http://schemas.openxmlformats.org/officeDocument/2006/relationships/hyperlink" Target="https://www.ecfr.gov/on/2020-08-14/title-34/part-106/section-106.45#p-106.45(b)(8)(iii)(E)" TargetMode="External"/></Relationships>
</file>

<file path=ppt/slides/_rels/slide231.xml.rels><?xml version="1.0" encoding="UTF-8" standalone="yes"?>
<Relationships xmlns="http://schemas.openxmlformats.org/package/2006/relationships"><Relationship Id="rId3" Type="http://schemas.openxmlformats.org/officeDocument/2006/relationships/hyperlink" Target="https://docs.legis.wisconsin.gov/code/admin_code/uws/11/iii/24/2" TargetMode="External"/><Relationship Id="rId2" Type="http://schemas.openxmlformats.org/officeDocument/2006/relationships/hyperlink" Target="https://docs.legis.wisconsin.gov/code/admin_code/uws/4/iii/22/3" TargetMode="External"/><Relationship Id="rId1" Type="http://schemas.openxmlformats.org/officeDocument/2006/relationships/slideLayout" Target="../slideLayouts/slideLayout2.xml"/><Relationship Id="rId5" Type="http://schemas.openxmlformats.org/officeDocument/2006/relationships/hyperlink" Target="https://www.ecfr.gov/on/2020-08-14/title-34/part-106/section-106.45#p-106.45(b)(8)(iii)(F)" TargetMode="External"/><Relationship Id="rId4" Type="http://schemas.openxmlformats.org/officeDocument/2006/relationships/hyperlink" Target="https://www.wisconsin.edu/regents/policies/sexual-violence-and-sexual-harassment/" TargetMode="External"/></Relationships>
</file>

<file path=ppt/slides/_rels/slide232.xml.rels><?xml version="1.0" encoding="UTF-8" standalone="yes"?>
<Relationships xmlns="http://schemas.openxmlformats.org/package/2006/relationships"><Relationship Id="rId3" Type="http://schemas.openxmlformats.org/officeDocument/2006/relationships/hyperlink" Target="https://www.wisconsin.edu/regents/policies/sexual-violence-and-sexual-harassment/" TargetMode="External"/><Relationship Id="rId2" Type="http://schemas.openxmlformats.org/officeDocument/2006/relationships/hyperlink" Target="https://docs.legis.wisconsin.gov/code/admin_code/uws/11/iii/24/1" TargetMode="External"/><Relationship Id="rId1" Type="http://schemas.openxmlformats.org/officeDocument/2006/relationships/slideLayout" Target="../slideLayouts/slideLayout2.xml"/><Relationship Id="rId4" Type="http://schemas.openxmlformats.org/officeDocument/2006/relationships/hyperlink" Target="https://www.ecfr.gov/on/2020-08-14/title-34/part-106/section-106.45#p-106.45(b)(8)(iii)(F)" TargetMode="External"/></Relationships>
</file>

<file path=ppt/slides/_rels/slide233.xml.rels><?xml version="1.0" encoding="UTF-8" standalone="yes"?>
<Relationships xmlns="http://schemas.openxmlformats.org/package/2006/relationships"><Relationship Id="rId3" Type="http://schemas.openxmlformats.org/officeDocument/2006/relationships/hyperlink" Target="https://www.wisconsin.edu/regents/policies/sexual-violence-and-sexual-harassment/" TargetMode="External"/><Relationship Id="rId2" Type="http://schemas.openxmlformats.org/officeDocument/2006/relationships/hyperlink" Target="https://docs.legis.wisconsin.gov/code/admin_code/uws/11/iii/24/2" TargetMode="External"/><Relationship Id="rId1" Type="http://schemas.openxmlformats.org/officeDocument/2006/relationships/slideLayout" Target="../slideLayouts/slideLayout2.xml"/><Relationship Id="rId4" Type="http://schemas.openxmlformats.org/officeDocument/2006/relationships/hyperlink" Target="https://www.ecfr.gov/on/2020-08-14/title-34/part-106/section-106.45#p-106.45(b)(7)(iii)" TargetMode="External"/></Relationships>
</file>

<file path=ppt/slides/_rels/slide234.xml.rels><?xml version="1.0" encoding="UTF-8" standalone="yes"?>
<Relationships xmlns="http://schemas.openxmlformats.org/package/2006/relationships"><Relationship Id="rId3" Type="http://schemas.openxmlformats.org/officeDocument/2006/relationships/hyperlink" Target="https://docs.legis.wisconsin.gov/document/administrativecode/UWS%2017.152" TargetMode="External"/><Relationship Id="rId2" Type="http://schemas.openxmlformats.org/officeDocument/2006/relationships/hyperlink" Target="https://docs.legis.wisconsin.gov/code/admin_code/uws/17/iii/153/9"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p-106.45(b)(7)(iii)" TargetMode="External"/><Relationship Id="rId5" Type="http://schemas.openxmlformats.org/officeDocument/2006/relationships/hyperlink" Target="https://docs.legis.wisconsin.gov/code/admin_code/uws/17/iii/155" TargetMode="External"/><Relationship Id="rId4" Type="http://schemas.openxmlformats.org/officeDocument/2006/relationships/hyperlink" Target="https://docs.legis.wisconsin.gov/document/administrativecode/UWS%2017.154" TargetMode="Externa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hyperlink" Target="https://www.wisconsin.edu/regents/policies/sexual-violence-and-sexual-harassment/" TargetMode="External"/><Relationship Id="rId2" Type="http://schemas.openxmlformats.org/officeDocument/2006/relationships/hyperlink" Target="https://docs.legis.wisconsin.gov/code/admin_code/uws/11/iii/25/1" TargetMode="External"/><Relationship Id="rId1" Type="http://schemas.openxmlformats.org/officeDocument/2006/relationships/slideLayout" Target="../slideLayouts/slideLayout4.xml"/><Relationship Id="rId4" Type="http://schemas.openxmlformats.org/officeDocument/2006/relationships/hyperlink" Target="https://www.ecfr.gov/on/2020-08-14/title-34/part-106/section-106.45#p-106.45(b)(8)(i)" TargetMode="External"/></Relationships>
</file>

<file path=ppt/slides/_rels/slide238.xml.rels><?xml version="1.0" encoding="UTF-8" standalone="yes"?>
<Relationships xmlns="http://schemas.openxmlformats.org/package/2006/relationships"><Relationship Id="rId3" Type="http://schemas.openxmlformats.org/officeDocument/2006/relationships/hyperlink" Target="https://www.wisconsin.edu/regents/policies/sexual-violence-and-sexual-harassment/" TargetMode="External"/><Relationship Id="rId2" Type="http://schemas.openxmlformats.org/officeDocument/2006/relationships/hyperlink" Target="https://docs.legis.wisconsin.gov/code/admin_code/uws/11/iii/25/1" TargetMode="External"/><Relationship Id="rId1" Type="http://schemas.openxmlformats.org/officeDocument/2006/relationships/slideLayout" Target="../slideLayouts/slideLayout4.xml"/><Relationship Id="rId5" Type="http://schemas.openxmlformats.org/officeDocument/2006/relationships/hyperlink" Target="https://www.ecfr.gov/on/2020-08-14/title-34/part-106/section-106.45#p-106.45(b)(8)(i)" TargetMode="External"/><Relationship Id="rId4" Type="http://schemas.openxmlformats.org/officeDocument/2006/relationships/hyperlink" Target="https://docs.legis.wisconsin.gov/code/admin_code/uws/17/iii/155" TargetMode="External"/></Relationships>
</file>

<file path=ppt/slides/_rels/slide239.xml.rels><?xml version="1.0" encoding="UTF-8" standalone="yes"?>
<Relationships xmlns="http://schemas.openxmlformats.org/package/2006/relationships"><Relationship Id="rId2" Type="http://schemas.openxmlformats.org/officeDocument/2006/relationships/hyperlink" Target="https://www.wisconsin.edu/regents/governance/#bylaw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hyperlink" Target="https://docs.legis.wisconsin.gov/code/admin_code/uws/17/iii/155/1" TargetMode="Externa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hyperlink" Target="https://docs.legis.wisconsin.gov/code/admin_code/uws/11/iii/25/1" TargetMode="External"/><Relationship Id="rId2" Type="http://schemas.openxmlformats.org/officeDocument/2006/relationships/hyperlink" Target="https://docs.legis.wisconsin.gov/code/admin_code/uws/4/iii/23/1" TargetMode="External"/><Relationship Id="rId1" Type="http://schemas.openxmlformats.org/officeDocument/2006/relationships/slideLayout" Target="../slideLayouts/slideLayout2.xml"/><Relationship Id="rId6" Type="http://schemas.openxmlformats.org/officeDocument/2006/relationships/hyperlink" Target="https://docs.legis.wisconsin.gov/code/admin_code/uws/11/iii/25/2" TargetMode="External"/><Relationship Id="rId5" Type="http://schemas.openxmlformats.org/officeDocument/2006/relationships/hyperlink" Target="https://docs.legis.wisconsin.gov/code/admin_code/uws/4/iii/23/2" TargetMode="External"/><Relationship Id="rId4" Type="http://schemas.openxmlformats.org/officeDocument/2006/relationships/hyperlink" Target="https://www.wisconsin.edu/regents/policies/sexual-violence-and-sexual-harassment/" TargetMode="External"/></Relationships>
</file>

<file path=ppt/slides/_rels/slide242.xml.rels><?xml version="1.0" encoding="UTF-8" standalone="yes"?>
<Relationships xmlns="http://schemas.openxmlformats.org/package/2006/relationships"><Relationship Id="rId3" Type="http://schemas.openxmlformats.org/officeDocument/2006/relationships/hyperlink" Target="https://docs.legis.wisconsin.gov/code/admin_code/uws/4/iii/23/1" TargetMode="External"/><Relationship Id="rId2" Type="http://schemas.openxmlformats.org/officeDocument/2006/relationships/hyperlink" Target="https://docs.legis.wisconsin.gov/document/statutes/subch.%20V%20of%20ch.%2019" TargetMode="External"/><Relationship Id="rId1" Type="http://schemas.openxmlformats.org/officeDocument/2006/relationships/slideLayout" Target="../slideLayouts/slideLayout2.xm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1/iii/25/1" TargetMode="External"/></Relationships>
</file>

<file path=ppt/slides/_rels/slide243.xml.rels><?xml version="1.0" encoding="UTF-8" standalone="yes"?>
<Relationships xmlns="http://schemas.openxmlformats.org/package/2006/relationships"><Relationship Id="rId3" Type="http://schemas.openxmlformats.org/officeDocument/2006/relationships/hyperlink" Target="https://docs.legis.wisconsin.gov/code/admin_code/uws/11/iii/25/3" TargetMode="External"/><Relationship Id="rId2" Type="http://schemas.openxmlformats.org/officeDocument/2006/relationships/hyperlink" Target="https://docs.legis.wisconsin.gov/code/admin_code/uws/4/iii/23/3" TargetMode="External"/><Relationship Id="rId1" Type="http://schemas.openxmlformats.org/officeDocument/2006/relationships/slideLayout" Target="../slideLayouts/slideLayout2.xml"/><Relationship Id="rId4" Type="http://schemas.openxmlformats.org/officeDocument/2006/relationships/hyperlink" Target="https://www.wisconsin.edu/regents/policies/sexual-violence-and-sexual-harassment/" TargetMode="External"/></Relationships>
</file>

<file path=ppt/slides/_rels/slide244.xml.rels><?xml version="1.0" encoding="UTF-8" standalone="yes"?>
<Relationships xmlns="http://schemas.openxmlformats.org/package/2006/relationships"><Relationship Id="rId3" Type="http://schemas.openxmlformats.org/officeDocument/2006/relationships/hyperlink" Target="https://docs.legis.wisconsin.gov/code/admin_code/uws/11/iii/25/4" TargetMode="External"/><Relationship Id="rId2" Type="http://schemas.openxmlformats.org/officeDocument/2006/relationships/hyperlink" Target="https://docs.legis.wisconsin.gov/code/admin_code/uws/4/iii/23/4" TargetMode="External"/><Relationship Id="rId1" Type="http://schemas.openxmlformats.org/officeDocument/2006/relationships/slideLayout" Target="../slideLayouts/slideLayout2.xml"/><Relationship Id="rId4" Type="http://schemas.openxmlformats.org/officeDocument/2006/relationships/hyperlink" Target="https://www.wisconsin.edu/regents/policies/sexual-violence-and-sexual-harassment/" TargetMode="External"/></Relationships>
</file>

<file path=ppt/slides/_rels/slide245.xml.rels><?xml version="1.0" encoding="UTF-8" standalone="yes"?>
<Relationships xmlns="http://schemas.openxmlformats.org/package/2006/relationships"><Relationship Id="rId3" Type="http://schemas.openxmlformats.org/officeDocument/2006/relationships/hyperlink" Target="https://docs.legis.wisconsin.gov/code/admin_code/uws/11/iii/25/4" TargetMode="External"/><Relationship Id="rId2" Type="http://schemas.openxmlformats.org/officeDocument/2006/relationships/hyperlink" Target="https://docs.legis.wisconsin.gov/code/admin_code/uws/4/iii/23/4"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8)(i)" TargetMode="External"/><Relationship Id="rId5" Type="http://schemas.openxmlformats.org/officeDocument/2006/relationships/hyperlink" Target="https://docs.legis.wisconsin.gov/code/admin_code/uws/17/iii/155/2" TargetMode="External"/><Relationship Id="rId4" Type="http://schemas.openxmlformats.org/officeDocument/2006/relationships/hyperlink" Target="https://www.wisconsin.edu/regents/policies/sexual-violence-and-sexual-harassment/" TargetMode="External"/></Relationships>
</file>

<file path=ppt/slides/_rels/slide246.xml.rels><?xml version="1.0" encoding="UTF-8" standalone="yes"?>
<Relationships xmlns="http://schemas.openxmlformats.org/package/2006/relationships"><Relationship Id="rId3" Type="http://schemas.openxmlformats.org/officeDocument/2006/relationships/hyperlink" Target="https://docs.legis.wisconsin.gov/code/admin_code/uws/11/iii/25/5" TargetMode="External"/><Relationship Id="rId2" Type="http://schemas.openxmlformats.org/officeDocument/2006/relationships/hyperlink" Target="https://docs.legis.wisconsin.gov/code/admin_code/uws/4/iii/23/5" TargetMode="External"/><Relationship Id="rId1" Type="http://schemas.openxmlformats.org/officeDocument/2006/relationships/slideLayout" Target="../slideLayouts/slideLayout2.xml"/><Relationship Id="rId4" Type="http://schemas.openxmlformats.org/officeDocument/2006/relationships/hyperlink" Target="https://www.wisconsin.edu/regents/policies/sexual-violence-and-sexual-harassmen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cs.legis.wisconsin.gov/code/admin_code/uws/11/iii/13/6" TargetMode="External"/><Relationship Id="rId2" Type="http://schemas.openxmlformats.org/officeDocument/2006/relationships/hyperlink" Target="https://docs.legis.wisconsin.gov/code/admin_code/uws/4/iii/11/6" TargetMode="External"/><Relationship Id="rId1" Type="http://schemas.openxmlformats.org/officeDocument/2006/relationships/slideLayout" Target="../slideLayouts/slideLayout3.xm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2/2/a/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ecfr.gov/on/2020-08-14/title-34/part-106/section-106.30#p-106.30(a)(Sexual%20harassment)" TargetMode="External"/><Relationship Id="rId7" Type="http://schemas.openxmlformats.org/officeDocument/2006/relationships/hyperlink" Target="https://www.wisconsin.edu/regents/policies/sexual-violence-and-sexual-harassment/" TargetMode="External"/><Relationship Id="rId2" Type="http://schemas.openxmlformats.org/officeDocument/2006/relationships/hyperlink" Target="https://www.govinfo.gov/app/details/USCODE-2023-title20/USCODE-2023-title20-chap28-subchapIV-partG-sec1092" TargetMode="External"/><Relationship Id="rId1" Type="http://schemas.openxmlformats.org/officeDocument/2006/relationships/slideLayout" Target="../slideLayouts/slideLayout3.xml"/><Relationship Id="rId6" Type="http://schemas.openxmlformats.org/officeDocument/2006/relationships/hyperlink" Target="https://docs.legis.wisconsin.gov/code/admin_code/uws/17/iii/151/2" TargetMode="External"/><Relationship Id="rId5" Type="http://schemas.openxmlformats.org/officeDocument/2006/relationships/hyperlink" Target="https://docs.legis.wisconsin.gov/code/admin_code/uws/11/i/015/9" TargetMode="External"/><Relationship Id="rId4" Type="http://schemas.openxmlformats.org/officeDocument/2006/relationships/hyperlink" Target="https://docs.legis.wisconsin.gov/code/admin_code/uws/4/i/015/9"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ocs.legis.wisconsin.gov/code/admin_code/uws/11/i/015/9/a" TargetMode="External"/><Relationship Id="rId2" Type="http://schemas.openxmlformats.org/officeDocument/2006/relationships/hyperlink" Target="https://docs.legis.wisconsin.gov/code/admin_code/uws/4/i/015/9/a" TargetMode="External"/><Relationship Id="rId1" Type="http://schemas.openxmlformats.org/officeDocument/2006/relationships/slideLayout" Target="../slideLayouts/slideLayout3.xm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1/2/a"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ocs.legis.wisconsin.gov/code/admin_code/uws/11/i/015/9/b" TargetMode="External"/><Relationship Id="rId2" Type="http://schemas.openxmlformats.org/officeDocument/2006/relationships/hyperlink" Target="https://docs.legis.wisconsin.gov/code/admin_code/uws/4/i/015/9/b" TargetMode="External"/><Relationship Id="rId1" Type="http://schemas.openxmlformats.org/officeDocument/2006/relationships/slideLayout" Target="../slideLayouts/slideLayout3.xm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1/2/b"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ocs.legis.wisconsin.gov/code/admin_code/uws/11/i/015/9/c" TargetMode="External"/><Relationship Id="rId2" Type="http://schemas.openxmlformats.org/officeDocument/2006/relationships/hyperlink" Target="https://docs.legis.wisconsin.gov/code/admin_code/uws/4/i/015/9/c" TargetMode="External"/><Relationship Id="rId1" Type="http://schemas.openxmlformats.org/officeDocument/2006/relationships/slideLayout" Target="../slideLayouts/slideLayout3.xm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1/2/c"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federalregister.gov/documents/2020/05/19/2020-10512/nondiscrimination-on-the-basis-of-sex-in-education-programs-or-activities-receiving-federa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cs.legis.wisconsin.gov/code/admin_code/uws/11/i/015/9/b" TargetMode="External"/><Relationship Id="rId2" Type="http://schemas.openxmlformats.org/officeDocument/2006/relationships/hyperlink" Target="https://docs.legis.wisconsin.gov/code/admin_code/uws/4/i/015/9/d" TargetMode="External"/><Relationship Id="rId1" Type="http://schemas.openxmlformats.org/officeDocument/2006/relationships/slideLayout" Target="../slideLayouts/slideLayout3.xm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1/2/b"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ocs.legis.wisconsin.gov/code/admin_code/uws/11/i/015/11" TargetMode="External"/><Relationship Id="rId7" Type="http://schemas.openxmlformats.org/officeDocument/2006/relationships/hyperlink" Target="https://www.ecfr.gov/on/2020-08-14/title-34/part-106/section-106.30#p-106.30(a)(Sexual%20harassment)" TargetMode="External"/><Relationship Id="rId2" Type="http://schemas.openxmlformats.org/officeDocument/2006/relationships/hyperlink" Target="https://docs.legis.wisconsin.gov/code/admin_code/uws/4/i/015/11" TargetMode="External"/><Relationship Id="rId1" Type="http://schemas.openxmlformats.org/officeDocument/2006/relationships/slideLayout" Target="../slideLayouts/slideLayout3.xml"/><Relationship Id="rId6" Type="http://schemas.openxmlformats.org/officeDocument/2006/relationships/hyperlink" Target="https://www.govinfo.gov/app/details/USCODE-2023-title34/USCODE-2023-title34-subtitleI-chap121-subchapIII-sec12291"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1/5"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ocs.legis.wisconsin.gov/code/admin_code/uws/4/i/015/5" TargetMode="External"/><Relationship Id="rId7" Type="http://schemas.openxmlformats.org/officeDocument/2006/relationships/hyperlink" Target="https://www.ecfr.gov/on/2020-08-14/title-34/part-106/section-106.30#p-106.30(a)(Sexual%20harassment)" TargetMode="External"/><Relationship Id="rId2" Type="http://schemas.openxmlformats.org/officeDocument/2006/relationships/hyperlink" Target="https://www.govinfo.gov/app/details/USCODE-2023-title34/USCODE-2023-title34-subtitleI-chap121-subchapIII-sec12291" TargetMode="External"/><Relationship Id="rId1" Type="http://schemas.openxmlformats.org/officeDocument/2006/relationships/slideLayout" Target="../slideLayouts/slideLayout3.xml"/><Relationship Id="rId6" Type="http://schemas.openxmlformats.org/officeDocument/2006/relationships/hyperlink" Target="https://www.wisconsin.edu/regents/policies/sexual-violence-and-sexual-harassment/" TargetMode="External"/><Relationship Id="rId5" Type="http://schemas.openxmlformats.org/officeDocument/2006/relationships/hyperlink" Target="https://docs.legis.wisconsin.gov/code/admin_code/uws/17/iii/151/3" TargetMode="External"/><Relationship Id="rId4" Type="http://schemas.openxmlformats.org/officeDocument/2006/relationships/hyperlink" Target="https://docs.legis.wisconsin.gov/code/admin_code/uws/11/i/015/5"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govinfo.gov/app/details/USCODE-2023-title34/USCODE-2023-title34-subtitleI-chap121-subchapIII-sec12291" TargetMode="External"/><Relationship Id="rId3" Type="http://schemas.openxmlformats.org/officeDocument/2006/relationships/hyperlink" Target="https://docs.legis.wisconsin.gov/document/statutes/968.075" TargetMode="External"/><Relationship Id="rId7" Type="http://schemas.openxmlformats.org/officeDocument/2006/relationships/hyperlink" Target="https://www.wisconsin.edu/regents/policies/sexual-violence-and-sexual-harassment/" TargetMode="External"/><Relationship Id="rId2" Type="http://schemas.openxmlformats.org/officeDocument/2006/relationships/hyperlink" Target="https://docs.legis.wisconsin.gov/document/statutes/813.12(1)(am)" TargetMode="External"/><Relationship Id="rId1" Type="http://schemas.openxmlformats.org/officeDocument/2006/relationships/slideLayout" Target="../slideLayouts/slideLayout3.xml"/><Relationship Id="rId6" Type="http://schemas.openxmlformats.org/officeDocument/2006/relationships/hyperlink" Target="https://docs.legis.wisconsin.gov/code/admin_code/uws/17/iii/151/4" TargetMode="External"/><Relationship Id="rId5" Type="http://schemas.openxmlformats.org/officeDocument/2006/relationships/hyperlink" Target="https://docs.legis.wisconsin.gov/code/admin_code/uws/11/i/015/6" TargetMode="External"/><Relationship Id="rId4" Type="http://schemas.openxmlformats.org/officeDocument/2006/relationships/hyperlink" Target="https://docs.legis.wisconsin.gov/code/admin_code/uws/4/i/015/6" TargetMode="External"/><Relationship Id="rId9" Type="http://schemas.openxmlformats.org/officeDocument/2006/relationships/hyperlink" Target="https://www.ecfr.gov/on/2020-08-14/title-34/part-106/section-106.30#p-106.30(a)(Sexual%20harassmen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ocs.legis.wisconsin.gov/code/admin_code/uws/11/iii/13/5" TargetMode="External"/><Relationship Id="rId2" Type="http://schemas.openxmlformats.org/officeDocument/2006/relationships/hyperlink" Target="https://docs.legis.wisconsin.gov/code/admin_code/uws/4/iii/11/5" TargetMode="External"/><Relationship Id="rId1" Type="http://schemas.openxmlformats.org/officeDocument/2006/relationships/slideLayout" Target="../slideLayouts/slideLayout3.xml"/><Relationship Id="rId6" Type="http://schemas.openxmlformats.org/officeDocument/2006/relationships/hyperlink" Target="https://www.ecfr.gov/on/2020-08-14/title-34/part-106/section-106.30#p-106.30(a)(Sexual%20harassment)"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1/1/a"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docs.legis.wisconsin.gov/statutes/statutes/111/ii/36/1" TargetMode="External"/><Relationship Id="rId2" Type="http://schemas.openxmlformats.org/officeDocument/2006/relationships/hyperlink" Target="https://docs.legis.wisconsin.gov/code/admin_code/uws/17/iii/151/1/b"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docs.legis.wisconsin.gov/code/admin_code/uws/11/i/015/10" TargetMode="External"/><Relationship Id="rId2" Type="http://schemas.openxmlformats.org/officeDocument/2006/relationships/hyperlink" Target="https://docs.legis.wisconsin.gov/code/admin_code/uws/4/i/015/10" TargetMode="External"/><Relationship Id="rId1" Type="http://schemas.openxmlformats.org/officeDocument/2006/relationships/slideLayout" Target="../slideLayouts/slideLayout3.xml"/><Relationship Id="rId4" Type="http://schemas.openxmlformats.org/officeDocument/2006/relationships/hyperlink" Target="https://docs.legis.wisconsin.gov/code/admin_code/uws/17/iii/151/6"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docs.legis.wisconsin.gov/code/admin_code/uws/11/i/015/10" TargetMode="External"/><Relationship Id="rId2" Type="http://schemas.openxmlformats.org/officeDocument/2006/relationships/hyperlink" Target="https://docs.legis.wisconsin.gov/code/admin_code/uws/4/i/015/10" TargetMode="External"/><Relationship Id="rId1" Type="http://schemas.openxmlformats.org/officeDocument/2006/relationships/slideLayout" Target="../slideLayouts/slideLayout3.xml"/><Relationship Id="rId4" Type="http://schemas.openxmlformats.org/officeDocument/2006/relationships/hyperlink" Target="https://docs.legis.wisconsin.gov/code/admin_code/uws/17/iii/151/6"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docs.legis.wisconsin.gov/code/admin_code/uws/11/i/015/10" TargetMode="External"/><Relationship Id="rId2" Type="http://schemas.openxmlformats.org/officeDocument/2006/relationships/hyperlink" Target="https://docs.legis.wisconsin.gov/code/admin_code/uws/4/i/015/10" TargetMode="External"/><Relationship Id="rId1" Type="http://schemas.openxmlformats.org/officeDocument/2006/relationships/slideLayout" Target="../slideLayouts/slideLayout3.xml"/><Relationship Id="rId4" Type="http://schemas.openxmlformats.org/officeDocument/2006/relationships/hyperlink" Target="https://docs.legis.wisconsin.gov/code/admin_code/uws/17/iii/151/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docs.legis.wisconsin.gov/code/admin_code/uws/11/i/015/10" TargetMode="External"/><Relationship Id="rId2" Type="http://schemas.openxmlformats.org/officeDocument/2006/relationships/hyperlink" Target="https://docs.legis.wisconsin.gov/code/admin_code/uws/4/i/015/10" TargetMode="External"/><Relationship Id="rId1" Type="http://schemas.openxmlformats.org/officeDocument/2006/relationships/slideLayout" Target="../slideLayouts/slideLayout3.xml"/><Relationship Id="rId4" Type="http://schemas.openxmlformats.org/officeDocument/2006/relationships/hyperlink" Target="https://docs.legis.wisconsin.gov/code/admin_code/uws/17/iii/151/6"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ocs.legis.wisconsin.gov/code/admin_code/uws/11/iii/15" TargetMode="External"/><Relationship Id="rId2" Type="http://schemas.openxmlformats.org/officeDocument/2006/relationships/hyperlink" Target="https://docs.legis.wisconsin.gov/code/admin_code/uws/4/iii/13" TargetMode="External"/><Relationship Id="rId1" Type="http://schemas.openxmlformats.org/officeDocument/2006/relationships/slideLayout" Target="../slideLayouts/slideLayout2.xml"/><Relationship Id="rId4" Type="http://schemas.openxmlformats.org/officeDocument/2006/relationships/hyperlink" Target="https://www.wisconsin.edu/regents/policies/sexual-violence-and-sexual-harassment/"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docs.legis.wisconsin.gov/code/admin_code/uws/11/iii/16/6" TargetMode="External"/><Relationship Id="rId2" Type="http://schemas.openxmlformats.org/officeDocument/2006/relationships/hyperlink" Target="https://docs.legis.wisconsin.gov/code/admin_code/uws/4/iii/14/6"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 TargetMode="External"/><Relationship Id="rId5" Type="http://schemas.openxmlformats.org/officeDocument/2006/relationships/hyperlink" Target="https://docs.legis.wisconsin.gov/code/admin_code/uws/17/iii/152/2/d" TargetMode="External"/><Relationship Id="rId4" Type="http://schemas.openxmlformats.org/officeDocument/2006/relationships/hyperlink" Target="https://www.wisconsin.edu/regents/policies/sexual-violence-and-sexual-harassmen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docs.legis.wisconsin.gov/code/admin_code/uws/11/iii/16/1" TargetMode="External"/><Relationship Id="rId2" Type="http://schemas.openxmlformats.org/officeDocument/2006/relationships/hyperlink" Target="https://docs.legis.wisconsin.gov/code/admin_code/uws/4/iii/14/1"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 TargetMode="External"/><Relationship Id="rId5" Type="http://schemas.openxmlformats.org/officeDocument/2006/relationships/hyperlink" Target="https://docs.legis.wisconsin.gov/code/admin_code/uws/17/iii/152/2/a" TargetMode="External"/><Relationship Id="rId4" Type="http://schemas.openxmlformats.org/officeDocument/2006/relationships/hyperlink" Target="https://www.wisconsin.edu/regents/policies/sexual-violence-and-sexual-harassmen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docs.legis.wisconsin.gov/code/admin_code/uws/17/iii/152/2/a/1" TargetMode="External"/><Relationship Id="rId3" Type="http://schemas.openxmlformats.org/officeDocument/2006/relationships/hyperlink" Target="https://docs.legis.wisconsin.gov/code/admin_code/uws/11/iii/16/1/a" TargetMode="External"/><Relationship Id="rId7" Type="http://schemas.openxmlformats.org/officeDocument/2006/relationships/hyperlink" Target="https://docs.legis.wisconsin.gov/document/administrativecode/UWS%2017.151(5)" TargetMode="External"/><Relationship Id="rId2" Type="http://schemas.openxmlformats.org/officeDocument/2006/relationships/hyperlink" Target="https://docs.legis.wisconsin.gov/code/admin_code/uws/4/iii/14/1/a" TargetMode="External"/><Relationship Id="rId1" Type="http://schemas.openxmlformats.org/officeDocument/2006/relationships/slideLayout" Target="../slideLayouts/slideLayout4.xml"/><Relationship Id="rId6" Type="http://schemas.openxmlformats.org/officeDocument/2006/relationships/hyperlink" Target="https://docs.legis.wisconsin.gov/document/administrativecode/UWS%2017.151(2)" TargetMode="External"/><Relationship Id="rId5" Type="http://schemas.openxmlformats.org/officeDocument/2006/relationships/hyperlink" Target="https://docs.legis.wisconsin.gov/document/administrativecode/UWS%2017.151(1)(a)" TargetMode="External"/><Relationship Id="rId4" Type="http://schemas.openxmlformats.org/officeDocument/2006/relationships/hyperlink" Target="https://www.wisconsin.edu/regents/policies/sexual-violence-and-sexual-harassment/" TargetMode="External"/><Relationship Id="rId9" Type="http://schemas.openxmlformats.org/officeDocument/2006/relationships/hyperlink" Target="https://www.ecfr.gov/on/2020-08-14/title-34/part-106/section-106.45"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ocs.legis.wisconsin.gov/code/admin_code/uws/11/iii/16/1/b" TargetMode="External"/><Relationship Id="rId7" Type="http://schemas.openxmlformats.org/officeDocument/2006/relationships/hyperlink" Target="https://www.ecfr.gov/on/2020-08-14/title-34/part-106/section-106.45" TargetMode="External"/><Relationship Id="rId2" Type="http://schemas.openxmlformats.org/officeDocument/2006/relationships/hyperlink" Target="https://docs.legis.wisconsin.gov/code/admin_code/uws/4/iii/14/1/b" TargetMode="External"/><Relationship Id="rId1" Type="http://schemas.openxmlformats.org/officeDocument/2006/relationships/slideLayout" Target="../slideLayouts/slideLayout4.xml"/><Relationship Id="rId6" Type="http://schemas.openxmlformats.org/officeDocument/2006/relationships/hyperlink" Target="https://docs.legis.wisconsin.gov/code/admin_code/uws/17/iii/152/2/a/2" TargetMode="External"/><Relationship Id="rId5" Type="http://schemas.openxmlformats.org/officeDocument/2006/relationships/hyperlink" Target="https://docs.legis.wisconsin.gov/document/administrativecode/UWS%2017.02(7m)" TargetMode="External"/><Relationship Id="rId4" Type="http://schemas.openxmlformats.org/officeDocument/2006/relationships/hyperlink" Target="https://www.wisconsin.edu/regents/policies/sexual-violence-and-sexual-harassment/"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docs.legis.wisconsin.gov/code/admin_code/uws/11/iii/16/1/c" TargetMode="External"/><Relationship Id="rId2" Type="http://schemas.openxmlformats.org/officeDocument/2006/relationships/hyperlink" Target="https://docs.legis.wisconsin.gov/code/admin_code/uws/4/iii/14/1/c"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 TargetMode="External"/><Relationship Id="rId5" Type="http://schemas.openxmlformats.org/officeDocument/2006/relationships/hyperlink" Target="https://docs.legis.wisconsin.gov/code/admin_code/uws/17/iii/152/2/a/3" TargetMode="External"/><Relationship Id="rId4" Type="http://schemas.openxmlformats.org/officeDocument/2006/relationships/hyperlink" Target="https://www.wisconsin.edu/regents/policies/sexual-violence-and-sexual-harassment/"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ecfr.gov/on/2020-08-14/title-34/part-106/section-106.30#p-106.30(a)(Formal%20complaint)" TargetMode="External"/><Relationship Id="rId2" Type="http://schemas.openxmlformats.org/officeDocument/2006/relationships/hyperlink" Target="https://docs.legis.wisconsin.gov/code/admin_code/uws/17/iii/152/2/a/4" TargetMode="External"/><Relationship Id="rId1" Type="http://schemas.openxmlformats.org/officeDocument/2006/relationships/slideLayout" Target="../slideLayouts/slideLayout2.xml"/><Relationship Id="rId4" Type="http://schemas.openxmlformats.org/officeDocument/2006/relationships/hyperlink" Target="https://www.ecfr.gov/on/2020-08-14/title-34/part-106/section-106.45#p-106.45(b)(3)(i)"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ocs.legis.wisconsin.gov/code/admin_code/uws/11/iii/16/3" TargetMode="External"/><Relationship Id="rId2" Type="http://schemas.openxmlformats.org/officeDocument/2006/relationships/hyperlink" Target="https://docs.legis.wisconsin.gov/code/admin_code/uws/4/iii/14/3"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3)" TargetMode="External"/><Relationship Id="rId5" Type="http://schemas.openxmlformats.org/officeDocument/2006/relationships/hyperlink" Target="https://docs.legis.wisconsin.gov/code/admin_code/uws/17/iii/152/2/b" TargetMode="External"/><Relationship Id="rId4" Type="http://schemas.openxmlformats.org/officeDocument/2006/relationships/hyperlink" Target="https://www.wisconsin.edu/regents/policies/sexual-violence-and-sexual-harassment/"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docs.legis.wisconsin.gov/code/admin_code/uws/11/iii/16/2/a" TargetMode="External"/><Relationship Id="rId2" Type="http://schemas.openxmlformats.org/officeDocument/2006/relationships/hyperlink" Target="https://docs.legis.wisconsin.gov/code/admin_code/uws/4/iii/14/2/a"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2/2/b/1"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docs.legis.wisconsin.gov/code/admin_code/uws/11/iii/16/2/b" TargetMode="External"/><Relationship Id="rId2" Type="http://schemas.openxmlformats.org/officeDocument/2006/relationships/hyperlink" Target="https://docs.legis.wisconsin.gov/code/admin_code/uws/4/iii/14/2/b"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2/2/b/2"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docs.legis.wisconsin.gov/document/administrativecode/UWS%204.24" TargetMode="External"/><Relationship Id="rId2" Type="http://schemas.openxmlformats.org/officeDocument/2006/relationships/hyperlink" Target="https://docs.legis.wisconsin.gov/document/administrativecode/UWS%204.11" TargetMode="External"/><Relationship Id="rId1" Type="http://schemas.openxmlformats.org/officeDocument/2006/relationships/slideLayout" Target="../slideLayouts/slideLayout2.xml"/><Relationship Id="rId4" Type="http://schemas.openxmlformats.org/officeDocument/2006/relationships/hyperlink" Target="https://docs.legis.wisconsin.gov/code/admin_code/uws/4/iii/20/1/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docs.legis.wisconsin.gov/code/admin_code/uws/11/iii/16/2/c" TargetMode="External"/><Relationship Id="rId2" Type="http://schemas.openxmlformats.org/officeDocument/2006/relationships/hyperlink" Target="https://docs.legis.wisconsin.gov/code/admin_code/uws/4/iii/14/2/c"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2/2/b/3"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docs.legis.wisconsin.gov/code/admin_code/uws/11/iii/16/3" TargetMode="External"/><Relationship Id="rId2" Type="http://schemas.openxmlformats.org/officeDocument/2006/relationships/hyperlink" Target="https://docs.legis.wisconsin.gov/code/admin_code/uws/4/iii/14/3"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3)(iii)" TargetMode="External"/><Relationship Id="rId5" Type="http://schemas.openxmlformats.org/officeDocument/2006/relationships/hyperlink" Target="https://docs.legis.wisconsin.gov/code/admin_code/uws/17/iii/152/2/c" TargetMode="External"/><Relationship Id="rId4" Type="http://schemas.openxmlformats.org/officeDocument/2006/relationships/hyperlink" Target="https://www.wisconsin.edu/regents/policies/sexual-violence-and-sexual-harassment/"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docs.legis.wisconsin.gov/code/admin_code/uws/11/iii/16/4" TargetMode="External"/><Relationship Id="rId2" Type="http://schemas.openxmlformats.org/officeDocument/2006/relationships/hyperlink" Target="https://docs.legis.wisconsin.gov/code/admin_code/uws/4/iii/14/4" TargetMode="External"/><Relationship Id="rId1" Type="http://schemas.openxmlformats.org/officeDocument/2006/relationships/slideLayout" Target="../slideLayouts/slideLayout4.xml"/><Relationship Id="rId6" Type="http://schemas.openxmlformats.org/officeDocument/2006/relationships/hyperlink" Target="https://docs.legis.wisconsin.gov/code/admin_code/uws/17/iii/154/1/a" TargetMode="External"/><Relationship Id="rId5" Type="http://schemas.openxmlformats.org/officeDocument/2006/relationships/hyperlink" Target="https://docs.legis.wisconsin.gov/code/admin_code/uws/17/iii/152/2/c" TargetMode="External"/><Relationship Id="rId4" Type="http://schemas.openxmlformats.org/officeDocument/2006/relationships/hyperlink" Target="https://www.wisconsin.edu/regents/policies/sexual-violence-and-sexual-harassment/"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docs.legis.wisconsin.gov/code/admin_code/uws/17/iii/154/1/a" TargetMode="External"/><Relationship Id="rId3" Type="http://schemas.openxmlformats.org/officeDocument/2006/relationships/hyperlink" Target="https://docs.legis.wisconsin.gov/code/admin_code/uws/11/iii/16/4" TargetMode="External"/><Relationship Id="rId7" Type="http://schemas.openxmlformats.org/officeDocument/2006/relationships/hyperlink" Target="https://docs.legis.wisconsin.gov/code/admin_code/uws/17/iii/152/2/c" TargetMode="External"/><Relationship Id="rId2" Type="http://schemas.openxmlformats.org/officeDocument/2006/relationships/hyperlink" Target="https://docs.legis.wisconsin.gov/code/admin_code/uws/4/iii/14/4" TargetMode="External"/><Relationship Id="rId1" Type="http://schemas.openxmlformats.org/officeDocument/2006/relationships/slideLayout" Target="../slideLayouts/slideLayout4.xml"/><Relationship Id="rId6" Type="http://schemas.openxmlformats.org/officeDocument/2006/relationships/hyperlink" Target="https://docs.legis.wisconsin.gov/code/admin_code/uws/11/iii/25/2" TargetMode="External"/><Relationship Id="rId5" Type="http://schemas.openxmlformats.org/officeDocument/2006/relationships/hyperlink" Target="https://docs.legis.wisconsin.gov/code/admin_code/uws/4/iii/23/2" TargetMode="External"/><Relationship Id="rId4" Type="http://schemas.openxmlformats.org/officeDocument/2006/relationships/hyperlink" Target="https://www.wisconsin.edu/regents/policies/sexual-violence-and-sexual-harassment/" TargetMode="External"/><Relationship Id="rId9" Type="http://schemas.openxmlformats.org/officeDocument/2006/relationships/hyperlink" Target="https://www.ecfr.gov/on/2020-08-14/title-34/part-106/section-106.45#p-106.45(b)(8)(ii)"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ocs.legis.wisconsin.gov/code/admin_code/uws/17/iii/154/2/c" TargetMode="External"/><Relationship Id="rId2" Type="http://schemas.openxmlformats.org/officeDocument/2006/relationships/hyperlink" Target="https://docs.legis.wisconsin.gov/code/admin_code/uws/17/iii/154/2/a" TargetMode="External"/><Relationship Id="rId1" Type="http://schemas.openxmlformats.org/officeDocument/2006/relationships/slideLayout" Target="../slideLayouts/slideLayout2.xml"/><Relationship Id="rId4" Type="http://schemas.openxmlformats.org/officeDocument/2006/relationships/hyperlink" Target="https://docs.legis.wisconsin.gov/code/admin_code/uws/17/iii/152/2/c"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www.wisconsin.edu/regents/policies/sexual-violence-and-sexual-harassment/" TargetMode="External"/><Relationship Id="rId3" Type="http://schemas.openxmlformats.org/officeDocument/2006/relationships/hyperlink" Target="https://docs.legis.wisconsin.gov/code/admin_code/uws/4/iii/23/2/a" TargetMode="External"/><Relationship Id="rId7" Type="http://schemas.openxmlformats.org/officeDocument/2006/relationships/hyperlink" Target="https://docs.legis.wisconsin.gov/code/admin_code/uws/17/iii/154/2/b" TargetMode="External"/><Relationship Id="rId2" Type="http://schemas.openxmlformats.org/officeDocument/2006/relationships/hyperlink" Target="https://docs.legis.wisconsin.gov/code/admin_code/uws/4/iii/14/4/a" TargetMode="External"/><Relationship Id="rId1" Type="http://schemas.openxmlformats.org/officeDocument/2006/relationships/slideLayout" Target="../slideLayouts/slideLayout2.xml"/><Relationship Id="rId6" Type="http://schemas.openxmlformats.org/officeDocument/2006/relationships/hyperlink" Target="https://docs.legis.wisconsin.gov/code/admin_code/uws/17/iii/152/2/c" TargetMode="External"/><Relationship Id="rId5" Type="http://schemas.openxmlformats.org/officeDocument/2006/relationships/hyperlink" Target="https://docs.legis.wisconsin.gov/code/admin_code/uws/11/iii/25/2/a" TargetMode="External"/><Relationship Id="rId4" Type="http://schemas.openxmlformats.org/officeDocument/2006/relationships/hyperlink" Target="https://docs.legis.wisconsin.gov/code/admin_code/uws/11/iii/16/4/a" TargetMode="External"/><Relationship Id="rId9" Type="http://schemas.openxmlformats.org/officeDocument/2006/relationships/hyperlink" Target="https://www.ecfr.gov/on/2020-08-14/title-34/part-106/section-106.45#p-106.45(b)(8)(i)(A)"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www.wisconsin.edu/regents/policies/sexual-violence-and-sexual-harassment/" TargetMode="External"/><Relationship Id="rId3" Type="http://schemas.openxmlformats.org/officeDocument/2006/relationships/hyperlink" Target="https://docs.legis.wisconsin.gov/code/admin_code/uws/4/iii/23/2/b" TargetMode="External"/><Relationship Id="rId7" Type="http://schemas.openxmlformats.org/officeDocument/2006/relationships/hyperlink" Target="https://docs.legis.wisconsin.gov/code/admin_code/uws/17/iii/154/2/d" TargetMode="External"/><Relationship Id="rId2" Type="http://schemas.openxmlformats.org/officeDocument/2006/relationships/hyperlink" Target="https://docs.legis.wisconsin.gov/code/admin_code/uws/4/iii/14/4/b" TargetMode="External"/><Relationship Id="rId1" Type="http://schemas.openxmlformats.org/officeDocument/2006/relationships/slideLayout" Target="../slideLayouts/slideLayout2.xml"/><Relationship Id="rId6" Type="http://schemas.openxmlformats.org/officeDocument/2006/relationships/hyperlink" Target="https://docs.legis.wisconsin.gov/code/admin_code/uws/17/iii/152/2/c" TargetMode="External"/><Relationship Id="rId5" Type="http://schemas.openxmlformats.org/officeDocument/2006/relationships/hyperlink" Target="https://docs.legis.wisconsin.gov/code/admin_code/uws/11/iii/25/2/b" TargetMode="External"/><Relationship Id="rId4" Type="http://schemas.openxmlformats.org/officeDocument/2006/relationships/hyperlink" Target="https://docs.legis.wisconsin.gov/code/admin_code/uws/11/iii/16/4/b" TargetMode="External"/><Relationship Id="rId9" Type="http://schemas.openxmlformats.org/officeDocument/2006/relationships/hyperlink" Target="https://www.ecfr.gov/on/2020-08-14/title-34/part-106/section-106.45#p-106.45(b)(8)(i)(B)"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docs.legis.wisconsin.gov/code/admin_code/uws/4/iii/23/2/c" TargetMode="External"/><Relationship Id="rId3" Type="http://schemas.openxmlformats.org/officeDocument/2006/relationships/hyperlink" Target="https://docs.legis.wisconsin.gov/code/admin_code/uws/11/iii/16/4/c" TargetMode="External"/><Relationship Id="rId7" Type="http://schemas.openxmlformats.org/officeDocument/2006/relationships/hyperlink" Target="https://docs.legis.wisconsin.gov/code/admin_code/uws/17/iii/154/2/e" TargetMode="External"/><Relationship Id="rId2" Type="http://schemas.openxmlformats.org/officeDocument/2006/relationships/hyperlink" Target="https://docs.legis.wisconsin.gov/code/admin_code/uws/4/iii/14/4/c" TargetMode="External"/><Relationship Id="rId1" Type="http://schemas.openxmlformats.org/officeDocument/2006/relationships/slideLayout" Target="../slideLayouts/slideLayout2.xml"/><Relationship Id="rId6" Type="http://schemas.openxmlformats.org/officeDocument/2006/relationships/hyperlink" Target="https://docs.legis.wisconsin.gov/code/admin_code/uws/17/iii/152/2/c" TargetMode="External"/><Relationship Id="rId5" Type="http://schemas.openxmlformats.org/officeDocument/2006/relationships/hyperlink" Target="https://www.wisconsin.edu/regents/policies/sexual-violence-and-sexual-harassment/" TargetMode="External"/><Relationship Id="rId10" Type="http://schemas.openxmlformats.org/officeDocument/2006/relationships/hyperlink" Target="https://www.ecfr.gov/on/2020-08-14/title-34/part-106/section-106.45#p-106.45(b)(8)(i)(C)" TargetMode="External"/><Relationship Id="rId4" Type="http://schemas.openxmlformats.org/officeDocument/2006/relationships/hyperlink" Target="https://docs.legis.wisconsin.gov/code/admin_code/uws/11/iii/25/2/c" TargetMode="External"/><Relationship Id="rId9" Type="http://schemas.openxmlformats.org/officeDocument/2006/relationships/hyperlink" Target="https://www.ecfr.gov/on/2020-08-14/title-34/part-106/section-106.45#p-106.45(b)(1)(iii)"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www.ecfr.gov/on/2020-08-14/title-34/part-106/section-106.45#p-106.45(b)(8)(iii)(D)" TargetMode="External"/><Relationship Id="rId3" Type="http://schemas.openxmlformats.org/officeDocument/2006/relationships/hyperlink" Target="https://docs.legis.wisconsin.gov/code/admin_code/uws/11/iii/16/5" TargetMode="External"/><Relationship Id="rId7" Type="http://schemas.openxmlformats.org/officeDocument/2006/relationships/hyperlink" Target="https://www.ecfr.gov/on/2020-08-14/title-34/part-106/section-106.45#p-106.45(b)(8)(iii)(A)" TargetMode="External"/><Relationship Id="rId2" Type="http://schemas.openxmlformats.org/officeDocument/2006/relationships/hyperlink" Target="https://docs.legis.wisconsin.gov/code/admin_code/uws/4/iii/14/5" TargetMode="External"/><Relationship Id="rId1" Type="http://schemas.openxmlformats.org/officeDocument/2006/relationships/slideLayout" Target="../slideLayouts/slideLayout4.xml"/><Relationship Id="rId6" Type="http://schemas.openxmlformats.org/officeDocument/2006/relationships/hyperlink" Target="https://docs.legis.wisconsin.gov/code/admin_code/uws/17/iii/154/4" TargetMode="External"/><Relationship Id="rId5" Type="http://schemas.openxmlformats.org/officeDocument/2006/relationships/hyperlink" Target="https://docs.legis.wisconsin.gov/code/admin_code/uws/17/iii/152/2/c" TargetMode="External"/><Relationship Id="rId4" Type="http://schemas.openxmlformats.org/officeDocument/2006/relationships/hyperlink" Target="https://www.wisconsin.edu/regents/policies/sexual-violence-and-sexual-harassment/"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s://www.ecfr.gov/on/2020-08-14/title-34/part-106/section-106.45#p-106.45(b)(8)(iii)(F)" TargetMode="External"/><Relationship Id="rId3" Type="http://schemas.openxmlformats.org/officeDocument/2006/relationships/hyperlink" Target="https://docs.legis.wisconsin.gov/code/admin_code/uws/11/iii/16/5" TargetMode="External"/><Relationship Id="rId7" Type="http://schemas.openxmlformats.org/officeDocument/2006/relationships/hyperlink" Target="https://www.ecfr.gov/on/2020-08-14/title-34/part-106/section-106.45#p-106.45(b)(8)(iii)(E)" TargetMode="External"/><Relationship Id="rId2" Type="http://schemas.openxmlformats.org/officeDocument/2006/relationships/hyperlink" Target="https://docs.legis.wisconsin.gov/code/admin_code/uws/4/iii/14/5" TargetMode="External"/><Relationship Id="rId1" Type="http://schemas.openxmlformats.org/officeDocument/2006/relationships/slideLayout" Target="../slideLayouts/slideLayout4.xml"/><Relationship Id="rId6" Type="http://schemas.openxmlformats.org/officeDocument/2006/relationships/hyperlink" Target="https://docs.legis.wisconsin.gov/code/admin_code/uws/17/iii/154/2" TargetMode="External"/><Relationship Id="rId5" Type="http://schemas.openxmlformats.org/officeDocument/2006/relationships/hyperlink" Target="https://docs.legis.wisconsin.gov/code/admin_code/uws/17/iii/152/2/c" TargetMode="External"/><Relationship Id="rId4" Type="http://schemas.openxmlformats.org/officeDocument/2006/relationships/hyperlink" Target="https://www.wisconsin.edu/regents/policies/sexual-violence-and-sexual-harassment/"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docs.legis.wisconsin.gov/code/admin_code/uws/17/iii/152/2/c" TargetMode="External"/><Relationship Id="rId2" Type="http://schemas.openxmlformats.org/officeDocument/2006/relationships/hyperlink" Target="https://docs.legis.wisconsin.gov/code/admin_code/uws/4/iii/14/5"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8)(iii)(F)" TargetMode="External"/><Relationship Id="rId5" Type="http://schemas.openxmlformats.org/officeDocument/2006/relationships/hyperlink" Target="https://www.ecfr.gov/on/2020-08-14/title-34/part-106/section-106.45#p-106.45(b)(8)(iii)(E)" TargetMode="External"/><Relationship Id="rId4" Type="http://schemas.openxmlformats.org/officeDocument/2006/relationships/hyperlink" Target="https://docs.legis.wisconsin.gov/code/admin_code/uws/17/iii/154/3"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docs.legis.wisconsin.gov/code/admin_code/uws/17/iii/152/2/c" TargetMode="External"/><Relationship Id="rId2" Type="http://schemas.openxmlformats.org/officeDocument/2006/relationships/hyperlink" Target="https://docs.legis.wisconsin.gov/document/administrativecode/UWS%2017.154(2)" TargetMode="External"/><Relationship Id="rId1" Type="http://schemas.openxmlformats.org/officeDocument/2006/relationships/slideLayout" Target="../slideLayouts/slideLayout2.xml"/><Relationship Id="rId4" Type="http://schemas.openxmlformats.org/officeDocument/2006/relationships/hyperlink" Target="https://docs.legis.wisconsin.gov/code/admin_code/uws/17/iii/154/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docs.legis.wisconsin.gov/code/admin_code/uws/17/iii/155" TargetMode="External"/><Relationship Id="rId3" Type="http://schemas.openxmlformats.org/officeDocument/2006/relationships/hyperlink" Target="https://docs.legis.wisconsin.gov/code/admin_code/uws/11/iii/16/5" TargetMode="External"/><Relationship Id="rId7" Type="http://schemas.openxmlformats.org/officeDocument/2006/relationships/hyperlink" Target="https://docs.legis.wisconsin.gov/code/admin_code/uws/17/iii/152/2/c" TargetMode="External"/><Relationship Id="rId2" Type="http://schemas.openxmlformats.org/officeDocument/2006/relationships/hyperlink" Target="https://docs.legis.wisconsin.gov/code/admin_code/uws/4/iii/14/5" TargetMode="External"/><Relationship Id="rId1" Type="http://schemas.openxmlformats.org/officeDocument/2006/relationships/slideLayout" Target="../slideLayouts/slideLayout4.xml"/><Relationship Id="rId6" Type="http://schemas.openxmlformats.org/officeDocument/2006/relationships/hyperlink" Target="https://docs.legis.wisconsin.gov/document/administrativecode/UWS%2017.154" TargetMode="External"/><Relationship Id="rId5" Type="http://schemas.openxmlformats.org/officeDocument/2006/relationships/hyperlink" Target="https://docs.legis.wisconsin.gov/document/administrativecode/UWS%2017.152" TargetMode="External"/><Relationship Id="rId4" Type="http://schemas.openxmlformats.org/officeDocument/2006/relationships/hyperlink" Target="https://www.wisconsin.edu/regents/policies/sexual-violence-and-sexual-harassment/"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docs.legis.wisconsin.gov/code/admin_code/uws/11/iii/26" TargetMode="External"/><Relationship Id="rId2" Type="http://schemas.openxmlformats.org/officeDocument/2006/relationships/hyperlink" Target="https://docs.legis.wisconsin.gov/code/admin_code/uws/4/iii/24" TargetMode="Externa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hyperlink" Target="https://docs.legis.wisconsin.gov/code/admin_code/uws/11/iii/26" TargetMode="External"/><Relationship Id="rId2" Type="http://schemas.openxmlformats.org/officeDocument/2006/relationships/hyperlink" Target="https://docs.legis.wisconsin.gov/code/admin_code/uws/4/iii/24" TargetMode="Externa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hyperlink" Target="https://docs.legis.wisconsin.gov/code/admin_code/uws/11/iii/26" TargetMode="External"/><Relationship Id="rId2" Type="http://schemas.openxmlformats.org/officeDocument/2006/relationships/hyperlink" Target="https://docs.legis.wisconsin.gov/code/admin_code/uws/4/iii/24" TargetMode="Externa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hyperlink" Target="https://docs.legis.wisconsin.gov/code/admin_code/uws/11/iii/26" TargetMode="External"/><Relationship Id="rId2" Type="http://schemas.openxmlformats.org/officeDocument/2006/relationships/hyperlink" Target="https://docs.legis.wisconsin.gov/code/admin_code/uws/4/iii/24" TargetMode="Externa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hyperlink" Target="https://docs.legis.wisconsin.gov/code/admin_code/uws/4/iii/24" TargetMode="External"/><Relationship Id="rId2" Type="http://schemas.openxmlformats.org/officeDocument/2006/relationships/hyperlink" Target="https://docs.legis.wisconsin.gov/document/administrativecode/UWS%207.06" TargetMode="External"/><Relationship Id="rId1" Type="http://schemas.openxmlformats.org/officeDocument/2006/relationships/slideLayout" Target="../slideLayouts/slideLayout4.xml"/><Relationship Id="rId5" Type="http://schemas.openxmlformats.org/officeDocument/2006/relationships/hyperlink" Target="https://docs.legis.wisconsin.gov/code/admin_code/uws/11/iii/26" TargetMode="External"/><Relationship Id="rId4" Type="http://schemas.openxmlformats.org/officeDocument/2006/relationships/hyperlink" Target="https://docs.legis.wisconsin.gov/document/administrativecode/UWS%2011.32(1)"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docs.legis.wisconsin.gov/code/admin_code/uws/4/iii/24" TargetMode="External"/><Relationship Id="rId2" Type="http://schemas.openxmlformats.org/officeDocument/2006/relationships/hyperlink" Target="https://docs.legis.wisconsin.gov/document/administrativecode/UWS%207.06" TargetMode="External"/><Relationship Id="rId1" Type="http://schemas.openxmlformats.org/officeDocument/2006/relationships/slideLayout" Target="../slideLayouts/slideLayout4.xml"/><Relationship Id="rId5" Type="http://schemas.openxmlformats.org/officeDocument/2006/relationships/hyperlink" Target="https://docs.legis.wisconsin.gov/code/admin_code/uws/11/iii/26" TargetMode="External"/><Relationship Id="rId4" Type="http://schemas.openxmlformats.org/officeDocument/2006/relationships/hyperlink" Target="https://docs.legis.wisconsin.gov/document/administrativecode/UWS%2011.32" TargetMode="External"/></Relationships>
</file>

<file path=ppt/slides/_rels/slide79.xml.rels><?xml version="1.0" encoding="UTF-8" standalone="yes"?>
<Relationships xmlns="http://schemas.openxmlformats.org/package/2006/relationships"><Relationship Id="rId2" Type="http://schemas.openxmlformats.org/officeDocument/2006/relationships/hyperlink" Target="https://www.wisconsin.edu/regents/policies/sexual-violence-and-sexual-harass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ocs.legis.wisconsin.gov/code/admin_code/uws/17/iii/152/5/b" TargetMode="External"/><Relationship Id="rId7" Type="http://schemas.openxmlformats.org/officeDocument/2006/relationships/hyperlink" Target="https://docs.legis.wisconsin.gov/code/admin_code/uws/17/iv/19/4" TargetMode="External"/><Relationship Id="rId2" Type="http://schemas.openxmlformats.org/officeDocument/2006/relationships/hyperlink" Target="https://docs.legis.wisconsin.gov/code/admin_code/uws/17/iv/19" TargetMode="External"/><Relationship Id="rId1" Type="http://schemas.openxmlformats.org/officeDocument/2006/relationships/slideLayout" Target="../slideLayouts/slideLayout2.xml"/><Relationship Id="rId6" Type="http://schemas.openxmlformats.org/officeDocument/2006/relationships/hyperlink" Target="https://docs.legis.wisconsin.gov/code/admin_code/uws/17/iii/153/3" TargetMode="External"/><Relationship Id="rId5" Type="http://schemas.openxmlformats.org/officeDocument/2006/relationships/hyperlink" Target="https://docs.legis.wisconsin.gov/code/admin_code/uws/17/iii/153/2" TargetMode="External"/><Relationship Id="rId4" Type="http://schemas.openxmlformats.org/officeDocument/2006/relationships/hyperlink" Target="https://docs.legis.wisconsin.gov/code/admin_code/uws/17/iii/152/6"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docs.legis.wisconsin.gov/code/admin_code/uws/11/iii/17/1" TargetMode="External"/><Relationship Id="rId2" Type="http://schemas.openxmlformats.org/officeDocument/2006/relationships/hyperlink" Target="https://docs.legis.wisconsin.gov/code/admin_code/uws/4/iii/15/1"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5)" TargetMode="External"/><Relationship Id="rId5" Type="http://schemas.openxmlformats.org/officeDocument/2006/relationships/hyperlink" Target="https://docs.legis.wisconsin.gov/code/admin_code/uws/17/i/02/11" TargetMode="External"/><Relationship Id="rId4" Type="http://schemas.openxmlformats.org/officeDocument/2006/relationships/hyperlink" Target="https://www.wisconsin.edu/regents/policies/sexual-violence-and-sexual-harassment/" TargetMode="External"/></Relationships>
</file>

<file path=ppt/slides/_rels/slide83.xml.rels><?xml version="1.0" encoding="UTF-8" standalone="yes"?>
<Relationships xmlns="http://schemas.openxmlformats.org/package/2006/relationships"><Relationship Id="rId2" Type="http://schemas.openxmlformats.org/officeDocument/2006/relationships/hyperlink" Target="https://www.wisconsin.edu/compliance/investigative-services/"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docs.legis.wisconsin.gov/code/admin_code/uws/11/iii/17/3" TargetMode="External"/><Relationship Id="rId7" Type="http://schemas.openxmlformats.org/officeDocument/2006/relationships/hyperlink" Target="https://www.ecfr.gov/on/2020-08-14/title-34/part-106/section-106.45#p-106.45(b)(4)" TargetMode="External"/><Relationship Id="rId2" Type="http://schemas.openxmlformats.org/officeDocument/2006/relationships/hyperlink" Target="https://docs.legis.wisconsin.gov/code/admin_code/uws/4/iii/15/3" TargetMode="External"/><Relationship Id="rId1" Type="http://schemas.openxmlformats.org/officeDocument/2006/relationships/slideLayout" Target="../slideLayouts/slideLayout4.xml"/><Relationship Id="rId6" Type="http://schemas.openxmlformats.org/officeDocument/2006/relationships/hyperlink" Target="https://docs.legis.wisconsin.gov/code/admin_code/uws/17/iii/152/1/a" TargetMode="External"/><Relationship Id="rId5" Type="http://schemas.openxmlformats.org/officeDocument/2006/relationships/hyperlink" Target="https://docs.legis.wisconsin.gov/document/administrativecode/UWS%2017.151" TargetMode="External"/><Relationship Id="rId4" Type="http://schemas.openxmlformats.org/officeDocument/2006/relationships/hyperlink" Target="https://www.wisconsin.edu/regents/policies/sexual-violence-and-sexual-harassment/"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docs.legis.wisconsin.gov/code/admin_code/uws/11/iii/17/2" TargetMode="External"/><Relationship Id="rId2" Type="http://schemas.openxmlformats.org/officeDocument/2006/relationships/hyperlink" Target="https://docs.legis.wisconsin.gov/code/admin_code/uws/4/iii/15/2"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2)" TargetMode="External"/><Relationship Id="rId5" Type="http://schemas.openxmlformats.org/officeDocument/2006/relationships/hyperlink" Target="https://docs.legis.wisconsin.gov/code/admin_code/uws/17/iii/152/3" TargetMode="External"/><Relationship Id="rId4" Type="http://schemas.openxmlformats.org/officeDocument/2006/relationships/hyperlink" Target="https://www.wisconsin.edu/regents/policies/sexual-violence-and-sexual-harassment/"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docs.legis.wisconsin.gov/code/admin_code/uws/11/iii/17/2" TargetMode="External"/><Relationship Id="rId2" Type="http://schemas.openxmlformats.org/officeDocument/2006/relationships/hyperlink" Target="https://docs.legis.wisconsin.gov/code/admin_code/uws/4/iii/15/2" TargetMode="External"/><Relationship Id="rId1" Type="http://schemas.openxmlformats.org/officeDocument/2006/relationships/slideLayout" Target="../slideLayouts/slideLayout2.xml"/><Relationship Id="rId6" Type="http://schemas.openxmlformats.org/officeDocument/2006/relationships/hyperlink" Target="https://www.ecfr.gov/on/2020-08-14/title-34/part-106/section-106.45#p-106.45(b)(2)" TargetMode="Externa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ii/152/3"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docs.legis.wisconsin.gov/code/admin_code/uws/11/iii/17/2/a" TargetMode="External"/><Relationship Id="rId2" Type="http://schemas.openxmlformats.org/officeDocument/2006/relationships/hyperlink" Target="https://docs.legis.wisconsin.gov/code/admin_code/uws/4/iii/15/2/a"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2)(i)(A)" TargetMode="External"/><Relationship Id="rId5" Type="http://schemas.openxmlformats.org/officeDocument/2006/relationships/hyperlink" Target="https://docs.legis.wisconsin.gov/code/admin_code/uws/17/iii/152/3/g" TargetMode="External"/><Relationship Id="rId4" Type="http://schemas.openxmlformats.org/officeDocument/2006/relationships/hyperlink" Target="https://www.wisconsin.edu/regents/policies/sexual-violence-and-sexual-harassment/"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legis.wisconsin.gov/code/admin_code/uws/11/i/015/7" TargetMode="External"/><Relationship Id="rId2" Type="http://schemas.openxmlformats.org/officeDocument/2006/relationships/hyperlink" Target="https://docs.legis.wisconsin.gov/code/admin_code/uws/4/i/015/7" TargetMode="External"/><Relationship Id="rId1" Type="http://schemas.openxmlformats.org/officeDocument/2006/relationships/slideLayout" Target="../slideLayouts/slideLayout2.xml"/><Relationship Id="rId5" Type="http://schemas.openxmlformats.org/officeDocument/2006/relationships/hyperlink" Target="https://www.wisconsin.edu/regents/policies/sexual-violence-and-sexual-harassment/" TargetMode="External"/><Relationship Id="rId4" Type="http://schemas.openxmlformats.org/officeDocument/2006/relationships/hyperlink" Target="https://docs.legis.wisconsin.gov/code/admin_code/uws/17/i/02/13"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docs.legis.wisconsin.gov/code/admin_code/uws/11/iii/17/2/b" TargetMode="External"/><Relationship Id="rId2" Type="http://schemas.openxmlformats.org/officeDocument/2006/relationships/hyperlink" Target="https://docs.legis.wisconsin.gov/code/admin_code/uws/4/iii/15/2/b"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2)(i)(B)" TargetMode="External"/><Relationship Id="rId5" Type="http://schemas.openxmlformats.org/officeDocument/2006/relationships/hyperlink" Target="https://docs.legis.wisconsin.gov/code/admin_code/uws/17/iii/152/3/a/2" TargetMode="External"/><Relationship Id="rId4" Type="http://schemas.openxmlformats.org/officeDocument/2006/relationships/hyperlink" Target="https://www.wisconsin.edu/regents/policies/sexual-violence-and-sexual-harassment/" TargetMode="External"/></Relationships>
</file>

<file path=ppt/slides/_rels/slide91.xml.rels><?xml version="1.0" encoding="UTF-8" standalone="yes"?>
<Relationships xmlns="http://schemas.openxmlformats.org/package/2006/relationships"><Relationship Id="rId2" Type="http://schemas.openxmlformats.org/officeDocument/2006/relationships/hyperlink" Target="https://docs.legis.wisconsin.gov/code/admin_code/uws/17/iii/152/3/f"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docs.legis.wisconsin.gov/code/admin_code/uws/11/iii/17/2/b" TargetMode="External"/><Relationship Id="rId2" Type="http://schemas.openxmlformats.org/officeDocument/2006/relationships/hyperlink" Target="https://docs.legis.wisconsin.gov/code/admin_code/uws/4/iii/15/2/b"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2)(i)(A)" TargetMode="External"/><Relationship Id="rId5" Type="http://schemas.openxmlformats.org/officeDocument/2006/relationships/hyperlink" Target="https://docs.legis.wisconsin.gov/code/admin_code/uws/17/iii/152/3/a/1" TargetMode="External"/><Relationship Id="rId4" Type="http://schemas.openxmlformats.org/officeDocument/2006/relationships/hyperlink" Target="https://www.wisconsin.edu/regents/policies/sexual-violence-and-sexual-harassment/"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docs.legis.wisconsin.gov/code/admin_code/uws/11/iii/17/2/b" TargetMode="External"/><Relationship Id="rId2" Type="http://schemas.openxmlformats.org/officeDocument/2006/relationships/hyperlink" Target="https://docs.legis.wisconsin.gov/code/admin_code/uws/4/iii/15/2/b"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2)(i)(B)" TargetMode="External"/><Relationship Id="rId5" Type="http://schemas.openxmlformats.org/officeDocument/2006/relationships/hyperlink" Target="https://docs.legis.wisconsin.gov/code/admin_code/uws/17/iii/152/3/a/3" TargetMode="External"/><Relationship Id="rId4" Type="http://schemas.openxmlformats.org/officeDocument/2006/relationships/hyperlink" Target="https://www.wisconsin.edu/regents/policies/sexual-violence-and-sexual-harassment/"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docs.legis.wisconsin.gov/code/admin_code/uws/11/iii/17/2/c" TargetMode="External"/><Relationship Id="rId2" Type="http://schemas.openxmlformats.org/officeDocument/2006/relationships/hyperlink" Target="https://docs.legis.wisconsin.gov/code/admin_code/uws/4/iii/15/2/c"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2)(i)(B)" TargetMode="External"/><Relationship Id="rId5" Type="http://schemas.openxmlformats.org/officeDocument/2006/relationships/hyperlink" Target="https://docs.legis.wisconsin.gov/code/admin_code/uws/17/iii/152/3/e" TargetMode="External"/><Relationship Id="rId4" Type="http://schemas.openxmlformats.org/officeDocument/2006/relationships/hyperlink" Target="https://www.wisconsin.edu/regents/policies/sexual-violence-and-sexual-harassment/"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docs.legis.wisconsin.gov/code/admin_code/uws/11/iii/17/2/d" TargetMode="External"/><Relationship Id="rId2" Type="http://schemas.openxmlformats.org/officeDocument/2006/relationships/hyperlink" Target="https://docs.legis.wisconsin.gov/code/admin_code/uws/4/iii/15/2/d"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2)(i)(B)" TargetMode="External"/><Relationship Id="rId5" Type="http://schemas.openxmlformats.org/officeDocument/2006/relationships/hyperlink" Target="https://docs.legis.wisconsin.gov/code/admin_code/uws/17/iii/152/3/b" TargetMode="External"/><Relationship Id="rId4" Type="http://schemas.openxmlformats.org/officeDocument/2006/relationships/hyperlink" Target="https://www.wisconsin.edu/regents/policies/sexual-violence-and-sexual-harassment/"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docs.legis.wisconsin.gov/code/admin_code/uws/11/iii/17/2/e" TargetMode="External"/><Relationship Id="rId2" Type="http://schemas.openxmlformats.org/officeDocument/2006/relationships/hyperlink" Target="https://docs.legis.wisconsin.gov/code/admin_code/uws/4/iii/15/2/e"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2)(i)(B)" TargetMode="External"/><Relationship Id="rId5" Type="http://schemas.openxmlformats.org/officeDocument/2006/relationships/hyperlink" Target="https://docs.legis.wisconsin.gov/code/admin_code/uws/17/iii/152/3/c" TargetMode="External"/><Relationship Id="rId4" Type="http://schemas.openxmlformats.org/officeDocument/2006/relationships/hyperlink" Target="https://www.wisconsin.edu/regents/policies/sexual-violence-and-sexual-harassment/"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docs.legis.wisconsin.gov/code/admin_code/uws/11/iii/17/2/f" TargetMode="External"/><Relationship Id="rId7" Type="http://schemas.openxmlformats.org/officeDocument/2006/relationships/hyperlink" Target="https://www.ecfr.gov/on/2020-08-14/title-34/part-106/section-106.45#p-106.45(b)(2)(i)(B)" TargetMode="External"/><Relationship Id="rId2" Type="http://schemas.openxmlformats.org/officeDocument/2006/relationships/hyperlink" Target="https://docs.legis.wisconsin.gov/code/admin_code/uws/4/iii/15/2/f" TargetMode="External"/><Relationship Id="rId1" Type="http://schemas.openxmlformats.org/officeDocument/2006/relationships/slideLayout" Target="../slideLayouts/slideLayout4.xml"/><Relationship Id="rId6" Type="http://schemas.openxmlformats.org/officeDocument/2006/relationships/hyperlink" Target="https://docs.legis.wisconsin.gov/code/admin_code/uws/17/iii/152/3/d" TargetMode="External"/><Relationship Id="rId5" Type="http://schemas.openxmlformats.org/officeDocument/2006/relationships/hyperlink" Target="https://docs.legis.wisconsin.gov/document/administrativecode/UWS%2017.09(11)" TargetMode="External"/><Relationship Id="rId4" Type="http://schemas.openxmlformats.org/officeDocument/2006/relationships/hyperlink" Target="https://www.wisconsin.edu/regents/policies/sexual-violence-and-sexual-harassment/"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docs.legis.wisconsin.gov/code/admin_code/uws/11/iii/17/3" TargetMode="External"/><Relationship Id="rId2" Type="http://schemas.openxmlformats.org/officeDocument/2006/relationships/hyperlink" Target="https://docs.legis.wisconsin.gov/code/admin_code/uws/4/iii/15/3" TargetMode="External"/><Relationship Id="rId1" Type="http://schemas.openxmlformats.org/officeDocument/2006/relationships/slideLayout" Target="../slideLayouts/slideLayout4.xml"/><Relationship Id="rId6" Type="http://schemas.openxmlformats.org/officeDocument/2006/relationships/hyperlink" Target="https://www.ecfr.gov/on/2020-08-14/title-34/part-106/section-106.45#p-106.45(b)(2)(i)(B)" TargetMode="External"/><Relationship Id="rId5" Type="http://schemas.openxmlformats.org/officeDocument/2006/relationships/hyperlink" Target="https://docs.legis.wisconsin.gov/code/admin_code/uws/17/iii/152/3/h" TargetMode="External"/><Relationship Id="rId4" Type="http://schemas.openxmlformats.org/officeDocument/2006/relationships/hyperlink" Target="https://www.wisconsin.edu/regents/policies/sexual-violence-and-sexual-harass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3C0C3-FD25-6D2F-5668-AB802500AEAC}"/>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UW </a:t>
            </a:r>
            <a:r>
              <a:rPr lang="en-US" b="1" dirty="0" err="1">
                <a:latin typeface="Open Sans" panose="020B0606030504020204" pitchFamily="34" charset="0"/>
                <a:ea typeface="Open Sans" panose="020B0606030504020204" pitchFamily="34" charset="0"/>
                <a:cs typeface="Open Sans" panose="020B0606030504020204" pitchFamily="34" charset="0"/>
              </a:rPr>
              <a:t>TITlE</a:t>
            </a:r>
            <a:r>
              <a:rPr lang="en-US" b="1" dirty="0">
                <a:latin typeface="Open Sans" panose="020B0606030504020204" pitchFamily="34" charset="0"/>
                <a:ea typeface="Open Sans" panose="020B0606030504020204" pitchFamily="34" charset="0"/>
                <a:cs typeface="Open Sans" panose="020B0606030504020204" pitchFamily="34" charset="0"/>
              </a:rPr>
              <a:t> IX Process Training</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a:extLst>
              <a:ext uri="{FF2B5EF4-FFF2-40B4-BE49-F238E27FC236}">
                <a16:creationId xmlns:a16="http://schemas.microsoft.com/office/drawing/2014/main" id="{F7C758B3-DFB9-4920-5A1E-B9BFE91830D4}"/>
              </a:ext>
            </a:extLst>
          </p:cNvPr>
          <p:cNvSpPr>
            <a:spLocks noGrp="1"/>
          </p:cNvSpPr>
          <p:nvPr>
            <p:ph type="subTitle" idx="1"/>
          </p:nvPr>
        </p:nvSpPr>
        <p:spPr/>
        <p:txBody>
          <a:bodyPr/>
          <a:lstStyle/>
          <a:p>
            <a:r>
              <a:rPr lang="en-US" dirty="0"/>
              <a:t>Matt Lind and Dany Thompson</a:t>
            </a:r>
          </a:p>
          <a:p>
            <a:r>
              <a:rPr lang="en-US" dirty="0"/>
              <a:t>Adapted from Sarah E. </a:t>
            </a:r>
            <a:r>
              <a:rPr lang="en-US" dirty="0" err="1"/>
              <a:t>Harebo</a:t>
            </a:r>
            <a:r>
              <a:rPr lang="en-US" dirty="0"/>
              <a:t>, J.D., M.Ed.</a:t>
            </a:r>
          </a:p>
          <a:p>
            <a:endParaRPr lang="en-US" dirty="0"/>
          </a:p>
        </p:txBody>
      </p:sp>
    </p:spTree>
    <p:extLst>
      <p:ext uri="{BB962C8B-B14F-4D97-AF65-F5344CB8AC3E}">
        <p14:creationId xmlns:p14="http://schemas.microsoft.com/office/powerpoint/2010/main" val="729528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07F0-7B06-CD52-111F-B1F32F06DB7E}"/>
              </a:ext>
            </a:extLst>
          </p:cNvPr>
          <p:cNvSpPr>
            <a:spLocks noGrp="1"/>
          </p:cNvSpPr>
          <p:nvPr>
            <p:ph type="ctrTitle"/>
          </p:nvPr>
        </p:nvSpPr>
        <p:spPr/>
        <p:txBody>
          <a:bodyPr/>
          <a:lstStyle/>
          <a:p>
            <a:r>
              <a:rPr lang="en-US" dirty="0"/>
              <a:t>Clear and convincing evidence</a:t>
            </a:r>
          </a:p>
        </p:txBody>
      </p:sp>
      <p:sp>
        <p:nvSpPr>
          <p:cNvPr id="3" name="Footer Placeholder 2">
            <a:extLst>
              <a:ext uri="{FF2B5EF4-FFF2-40B4-BE49-F238E27FC236}">
                <a16:creationId xmlns:a16="http://schemas.microsoft.com/office/drawing/2014/main" id="{2E370BC6-E080-2D32-EBF4-36B19F2CA69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301343CF-5171-62AF-9965-E1E38659BA52}"/>
              </a:ext>
            </a:extLst>
          </p:cNvPr>
          <p:cNvSpPr>
            <a:spLocks noGrp="1"/>
          </p:cNvSpPr>
          <p:nvPr>
            <p:ph type="sldNum" sz="quarter" idx="12"/>
          </p:nvPr>
        </p:nvSpPr>
        <p:spPr/>
        <p:txBody>
          <a:bodyPr/>
          <a:lstStyle/>
          <a:p>
            <a:fld id="{A49DFD55-3C28-40EF-9E31-A92D2E4017FF}" type="slidenum">
              <a:rPr lang="en-US" smtClean="0"/>
              <a:pPr/>
              <a:t>10</a:t>
            </a:fld>
            <a:endParaRPr lang="en-US"/>
          </a:p>
        </p:txBody>
      </p:sp>
      <p:sp>
        <p:nvSpPr>
          <p:cNvPr id="5" name="Text Placeholder 4">
            <a:extLst>
              <a:ext uri="{FF2B5EF4-FFF2-40B4-BE49-F238E27FC236}">
                <a16:creationId xmlns:a16="http://schemas.microsoft.com/office/drawing/2014/main" id="{1794235C-3EC4-FE9C-2AFF-E9DFE78BF00B}"/>
              </a:ext>
            </a:extLst>
          </p:cNvPr>
          <p:cNvSpPr>
            <a:spLocks noGrp="1"/>
          </p:cNvSpPr>
          <p:nvPr>
            <p:ph type="body" sz="quarter" idx="13"/>
          </p:nvPr>
        </p:nvSpPr>
        <p:spPr/>
        <p:txBody>
          <a:bodyPr>
            <a:normAutofit lnSpcReduction="10000"/>
          </a:bodyPr>
          <a:lstStyle/>
          <a:p>
            <a:r>
              <a:rPr lang="en-US" dirty="0"/>
              <a:t>“Clear and convincing evidence” means information that would persuade a reasonable person to have a firm belief that a proposition is more likely true than not true. It is a higher standard of proof than “preponderance of the evidence.”</a:t>
            </a:r>
          </a:p>
          <a:p>
            <a:pPr lvl="1"/>
            <a:r>
              <a:rPr lang="en-US" dirty="0"/>
              <a:t>§§ UWS </a:t>
            </a:r>
            <a:r>
              <a:rPr lang="en-US" dirty="0">
                <a:hlinkClick r:id="rId2"/>
              </a:rPr>
              <a:t>4.015(1)</a:t>
            </a:r>
            <a:r>
              <a:rPr lang="en-US" dirty="0"/>
              <a:t>, </a:t>
            </a:r>
            <a:r>
              <a:rPr lang="en-US" dirty="0">
                <a:hlinkClick r:id="rId3"/>
              </a:rPr>
              <a:t>11.015(1)</a:t>
            </a:r>
            <a:r>
              <a:rPr lang="en-US" dirty="0"/>
              <a:t>, &amp; </a:t>
            </a:r>
            <a:r>
              <a:rPr lang="en-US" dirty="0">
                <a:hlinkClick r:id="rId4"/>
              </a:rPr>
              <a:t>17.02(2)</a:t>
            </a:r>
            <a:r>
              <a:rPr lang="en-US" dirty="0"/>
              <a:t>.</a:t>
            </a:r>
          </a:p>
          <a:p>
            <a:endParaRPr lang="en-US" dirty="0"/>
          </a:p>
        </p:txBody>
      </p:sp>
    </p:spTree>
    <p:extLst>
      <p:ext uri="{BB962C8B-B14F-4D97-AF65-F5344CB8AC3E}">
        <p14:creationId xmlns:p14="http://schemas.microsoft.com/office/powerpoint/2010/main" val="34333663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104C-BAB7-9999-65D4-543BECA58C76}"/>
              </a:ext>
            </a:extLst>
          </p:cNvPr>
          <p:cNvSpPr>
            <a:spLocks noGrp="1"/>
          </p:cNvSpPr>
          <p:nvPr>
            <p:ph type="ctrTitle"/>
          </p:nvPr>
        </p:nvSpPr>
        <p:spPr/>
        <p:txBody>
          <a:bodyPr/>
          <a:lstStyle/>
          <a:p>
            <a:r>
              <a:rPr lang="en-US" dirty="0" err="1"/>
              <a:t>InvestigatioN</a:t>
            </a:r>
            <a:r>
              <a:rPr lang="en-US" dirty="0"/>
              <a:t> Procedure</a:t>
            </a:r>
          </a:p>
        </p:txBody>
      </p:sp>
      <p:sp>
        <p:nvSpPr>
          <p:cNvPr id="3" name="Footer Placeholder 2">
            <a:extLst>
              <a:ext uri="{FF2B5EF4-FFF2-40B4-BE49-F238E27FC236}">
                <a16:creationId xmlns:a16="http://schemas.microsoft.com/office/drawing/2014/main" id="{7B7E306F-52F3-13EE-75DE-1FC8F56BB79D}"/>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D12C04D9-3FC6-7B50-8DB0-55F7353374B2}"/>
              </a:ext>
            </a:extLst>
          </p:cNvPr>
          <p:cNvSpPr>
            <a:spLocks noGrp="1"/>
          </p:cNvSpPr>
          <p:nvPr>
            <p:ph type="sldNum" sz="quarter" idx="12"/>
          </p:nvPr>
        </p:nvSpPr>
        <p:spPr/>
        <p:txBody>
          <a:bodyPr/>
          <a:lstStyle/>
          <a:p>
            <a:fld id="{A49DFD55-3C28-40EF-9E31-A92D2E4017FF}" type="slidenum">
              <a:rPr lang="en-US" smtClean="0"/>
              <a:pPr/>
              <a:t>100</a:t>
            </a:fld>
            <a:endParaRPr lang="en-US"/>
          </a:p>
        </p:txBody>
      </p:sp>
      <p:sp>
        <p:nvSpPr>
          <p:cNvPr id="7" name="Text Placeholder 6">
            <a:extLst>
              <a:ext uri="{FF2B5EF4-FFF2-40B4-BE49-F238E27FC236}">
                <a16:creationId xmlns:a16="http://schemas.microsoft.com/office/drawing/2014/main" id="{A440E302-CB14-BFA4-8CBB-592EC711E1AC}"/>
              </a:ext>
            </a:extLst>
          </p:cNvPr>
          <p:cNvSpPr>
            <a:spLocks noGrp="1"/>
          </p:cNvSpPr>
          <p:nvPr>
            <p:ph type="body" sz="quarter" idx="13"/>
          </p:nvPr>
        </p:nvSpPr>
        <p:spPr/>
        <p:txBody>
          <a:bodyPr>
            <a:normAutofit lnSpcReduction="10000"/>
          </a:bodyPr>
          <a:lstStyle/>
          <a:p>
            <a:r>
              <a:rPr lang="en-US" dirty="0">
                <a:ea typeface="Open Sans" panose="020B0606030504020204" pitchFamily="34" charset="0"/>
                <a:cs typeface="Open Sans" panose="020B0606030504020204" pitchFamily="34" charset="0"/>
              </a:rPr>
              <a:t>[During the investigation,] [t]he [University’s [investigator/investigating officer] shall do </a:t>
            </a:r>
            <a:r>
              <a:rPr lang="en-US" b="1" i="1" dirty="0">
                <a:ea typeface="Open Sans" panose="020B0606030504020204" pitchFamily="34" charset="0"/>
                <a:cs typeface="Open Sans" panose="020B0606030504020204" pitchFamily="34" charset="0"/>
              </a:rPr>
              <a:t>all of the following</a:t>
            </a:r>
            <a:r>
              <a:rPr lang="en-US" dirty="0">
                <a:ea typeface="Open Sans" panose="020B0606030504020204" pitchFamily="34" charset="0"/>
                <a:cs typeface="Open Sans" panose="020B0606030504020204" pitchFamily="34" charset="0"/>
              </a:rPr>
              <a:t>:</a:t>
            </a:r>
          </a:p>
          <a:p>
            <a:pPr lvl="1"/>
            <a:r>
              <a:rPr lang="en-US" kern="100" dirty="0">
                <a:solidFill>
                  <a:srgbClr val="FFFFFF"/>
                </a:solidFill>
                <a:effectLst/>
                <a:ea typeface="Open Sans" panose="020B0606030504020204" pitchFamily="34" charset="0"/>
                <a:cs typeface="Open Sans" panose="020B0606030504020204" pitchFamily="34" charset="0"/>
              </a:rPr>
              <a:t>§§ UWS </a:t>
            </a:r>
            <a:r>
              <a:rPr lang="en-US" u="sng" kern="100" dirty="0">
                <a:solidFill>
                  <a:srgbClr val="FFFFFF"/>
                </a:solidFill>
                <a:effectLst/>
                <a:ea typeface="Open Sans" panose="020B0606030504020204" pitchFamily="34" charset="0"/>
                <a:cs typeface="Open Sans" panose="020B0606030504020204" pitchFamily="34" charset="0"/>
                <a:hlinkClick r:id="rId2"/>
              </a:rPr>
              <a:t>4.15(4)</a:t>
            </a:r>
            <a:r>
              <a:rPr lang="en-US" kern="100" dirty="0">
                <a:solidFill>
                  <a:srgbClr val="FFFFFF"/>
                </a:solidFill>
                <a:effectLst/>
                <a:ea typeface="Open Sans" panose="020B0606030504020204" pitchFamily="34" charset="0"/>
                <a:cs typeface="Open Sans" panose="020B0606030504020204" pitchFamily="34" charset="0"/>
              </a:rPr>
              <a:t>, </a:t>
            </a:r>
            <a:r>
              <a:rPr lang="en-US" u="sng" kern="100" dirty="0">
                <a:solidFill>
                  <a:srgbClr val="FFFFFF"/>
                </a:solidFill>
                <a:effectLst/>
                <a:ea typeface="Open Sans" panose="020B0606030504020204" pitchFamily="34" charset="0"/>
                <a:cs typeface="Open Sans" panose="020B0606030504020204" pitchFamily="34" charset="0"/>
                <a:hlinkClick r:id="rId3"/>
              </a:rPr>
              <a:t>11.17(4)</a:t>
            </a:r>
            <a:r>
              <a:rPr lang="en-US"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17.152(4)</a:t>
            </a:r>
            <a:r>
              <a:rPr lang="en-US"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ea typeface="Open Sans" panose="020B0606030504020204" pitchFamily="34" charset="0"/>
                <a:cs typeface="Open Sans" panose="020B0606030504020204" pitchFamily="34" charset="0"/>
                <a:hlinkClick r:id="rId5"/>
              </a:rPr>
              <a:t>RPD 14-2</a:t>
            </a:r>
            <a:r>
              <a:rPr lang="en-US" kern="100" dirty="0">
                <a:solidFill>
                  <a:srgbClr val="FFFFFF"/>
                </a:solidFill>
                <a:effectLst/>
                <a:ea typeface="Open Sans" panose="020B0606030504020204" pitchFamily="34" charset="0"/>
                <a:cs typeface="Open Sans" panose="020B0606030504020204" pitchFamily="34" charset="0"/>
              </a:rPr>
              <a:t>, Appendix C, Investigation of Title IX misconduct allegations, 4.</a:t>
            </a:r>
          </a:p>
          <a:p>
            <a:r>
              <a:rPr lang="en-US" sz="2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106.45(b)(5)</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endParaRPr lang="en-US" sz="2800" kern="100" dirty="0">
              <a:solidFill>
                <a:srgbClr val="FFFFFF"/>
              </a:solidFill>
              <a:effectLst/>
              <a:ea typeface="Open Sans" panose="020B0606030504020204" pitchFamily="34" charset="0"/>
              <a:cs typeface="Open Sans" panose="020B0606030504020204" pitchFamily="34" charset="0"/>
            </a:endParaRPr>
          </a:p>
          <a:p>
            <a:endParaRPr lang="en-US" dirty="0">
              <a:ea typeface="Open Sans" panose="020B0606030504020204" pitchFamily="34" charset="0"/>
              <a:cs typeface="Open Sans" panose="020B0606030504020204" pitchFamily="34" charset="0"/>
            </a:endParaRPr>
          </a:p>
          <a:p>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944430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C5E2-C804-1F14-A45A-49437E04DE00}"/>
              </a:ext>
            </a:extLst>
          </p:cNvPr>
          <p:cNvSpPr>
            <a:spLocks noGrp="1"/>
          </p:cNvSpPr>
          <p:nvPr>
            <p:ph type="ctrTitle"/>
          </p:nvPr>
        </p:nvSpPr>
        <p:spPr/>
        <p:txBody>
          <a:bodyPr/>
          <a:lstStyle/>
          <a:p>
            <a:r>
              <a:rPr lang="en-US" dirty="0"/>
              <a:t>Investigation Procedure</a:t>
            </a:r>
          </a:p>
        </p:txBody>
      </p:sp>
      <p:sp>
        <p:nvSpPr>
          <p:cNvPr id="3" name="Footer Placeholder 2">
            <a:extLst>
              <a:ext uri="{FF2B5EF4-FFF2-40B4-BE49-F238E27FC236}">
                <a16:creationId xmlns:a16="http://schemas.microsoft.com/office/drawing/2014/main" id="{3A1C05E6-0CE5-272D-4E07-7F71699FD59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6023B2A3-1836-335B-AAD8-215E51B8DC3F}"/>
              </a:ext>
            </a:extLst>
          </p:cNvPr>
          <p:cNvSpPr>
            <a:spLocks noGrp="1"/>
          </p:cNvSpPr>
          <p:nvPr>
            <p:ph type="sldNum" sz="quarter" idx="12"/>
          </p:nvPr>
        </p:nvSpPr>
        <p:spPr/>
        <p:txBody>
          <a:bodyPr/>
          <a:lstStyle/>
          <a:p>
            <a:fld id="{A49DFD55-3C28-40EF-9E31-A92D2E4017FF}" type="slidenum">
              <a:rPr lang="en-US" smtClean="0"/>
              <a:pPr/>
              <a:t>101</a:t>
            </a:fld>
            <a:endParaRPr lang="en-US"/>
          </a:p>
        </p:txBody>
      </p:sp>
      <p:sp>
        <p:nvSpPr>
          <p:cNvPr id="5" name="Text Placeholder 4">
            <a:extLst>
              <a:ext uri="{FF2B5EF4-FFF2-40B4-BE49-F238E27FC236}">
                <a16:creationId xmlns:a16="http://schemas.microsoft.com/office/drawing/2014/main" id="{51C00A6C-328A-CDAB-42EA-A17C1EAEA570}"/>
              </a:ext>
            </a:extLst>
          </p:cNvPr>
          <p:cNvSpPr>
            <a:spLocks noGrp="1"/>
          </p:cNvSpPr>
          <p:nvPr>
            <p:ph type="body" sz="quarter" idx="13"/>
          </p:nvPr>
        </p:nvSpPr>
        <p:spPr/>
        <p:txBody>
          <a:bodyPr>
            <a:normAutofit fontScale="92500" lnSpcReduction="10000"/>
          </a:bodyPr>
          <a:lstStyle/>
          <a:p>
            <a:r>
              <a:rPr lang="en-US" dirty="0"/>
              <a:t>Witnesses</a:t>
            </a:r>
          </a:p>
          <a:p>
            <a:r>
              <a:rPr lang="en-US" dirty="0"/>
              <a:t>Ability to gather and present evidence</a:t>
            </a:r>
          </a:p>
          <a:p>
            <a:r>
              <a:rPr lang="en-US" dirty="0"/>
              <a:t>Advisors</a:t>
            </a:r>
          </a:p>
          <a:p>
            <a:r>
              <a:rPr lang="en-US" dirty="0"/>
              <a:t>Ability to review and inspect evidence</a:t>
            </a:r>
          </a:p>
          <a:p>
            <a:r>
              <a:rPr lang="en-US" dirty="0"/>
              <a:t>Notice of meetings</a:t>
            </a:r>
          </a:p>
          <a:p>
            <a:r>
              <a:rPr lang="en-US" dirty="0"/>
              <a:t>Restriction on medical records</a:t>
            </a:r>
          </a:p>
          <a:p>
            <a:endParaRPr lang="en-US" dirty="0"/>
          </a:p>
        </p:txBody>
      </p:sp>
    </p:spTree>
    <p:extLst>
      <p:ext uri="{BB962C8B-B14F-4D97-AF65-F5344CB8AC3E}">
        <p14:creationId xmlns:p14="http://schemas.microsoft.com/office/powerpoint/2010/main" val="19465995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Investigation Procedure –</a:t>
            </a:r>
            <a:br>
              <a:rPr lang="en-US" dirty="0"/>
            </a:br>
            <a:r>
              <a:rPr lang="en-US" dirty="0"/>
              <a:t>Witnesses &amp; Evidence</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102</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100" i="1" dirty="0">
                <a:ea typeface="Open Sans" panose="020B0606030504020204" pitchFamily="34" charset="0"/>
                <a:cs typeface="Open Sans" panose="020B0606030504020204" pitchFamily="34" charset="0"/>
              </a:rPr>
              <a:t>[Employees]</a:t>
            </a:r>
          </a:p>
          <a:p>
            <a:r>
              <a:rPr lang="en-US" sz="1400" dirty="0"/>
              <a:t>Provide both the [faculty member, academic staff member, or employee] and the complainant an equal opportunity to provide </a:t>
            </a:r>
          </a:p>
          <a:p>
            <a:pPr lvl="1"/>
            <a:r>
              <a:rPr lang="en-US" sz="1400" dirty="0"/>
              <a:t>witnesses, including fact and expert witnesses, who may be interviewed by the investigator, </a:t>
            </a:r>
            <a:r>
              <a:rPr lang="en-US" sz="1400" b="1" i="1" dirty="0"/>
              <a:t>and</a:t>
            </a:r>
            <a:r>
              <a:rPr lang="en-US" sz="1400" dirty="0"/>
              <a:t> </a:t>
            </a:r>
          </a:p>
          <a:p>
            <a:pPr lvl="1"/>
            <a:r>
              <a:rPr lang="en-US" sz="1400" dirty="0"/>
              <a:t>other inculpatory and exculpatory evidence.</a:t>
            </a:r>
          </a:p>
          <a:p>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2"/>
              </a:rPr>
              <a:t>4.15(4)(a)</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3"/>
              </a:rPr>
              <a:t>11.17(4)(a)</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RPD 14-2</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Appendix C, Investigation of Title IX misconduct allegations, 4.a.</a:t>
            </a:r>
            <a:endParaRPr lang="en-US" sz="1400" dirty="0"/>
          </a:p>
          <a:p>
            <a:pPr lvl="1"/>
            <a:endParaRPr lang="en-US" sz="1400" i="1" dirty="0">
              <a:ea typeface="Open Sans" panose="020B0606030504020204" pitchFamily="34" charset="0"/>
              <a:cs typeface="Open Sans" panose="020B0606030504020204" pitchFamily="34" charset="0"/>
            </a:endParaRPr>
          </a:p>
          <a:p>
            <a:endParaRPr lang="en-US" sz="14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a:xfrm>
            <a:off x="6930051" y="2220078"/>
            <a:ext cx="4114800" cy="766762"/>
          </a:xfrm>
        </p:spPr>
        <p:txBody>
          <a:bodyPr>
            <a:noAutofit/>
          </a:bodyPr>
          <a:lstStyle/>
          <a:p>
            <a:pPr lvl="1"/>
            <a:r>
              <a:rPr lang="en-US" sz="1600" i="1" dirty="0">
                <a:ea typeface="Open Sans" panose="020B0606030504020204" pitchFamily="34" charset="0"/>
                <a:cs typeface="Open Sans" panose="020B0606030504020204" pitchFamily="34" charset="0"/>
              </a:rPr>
              <a:t>[Students]</a:t>
            </a:r>
          </a:p>
          <a:p>
            <a:r>
              <a:rPr lang="en-US" sz="2000" dirty="0"/>
              <a:t>Provide an equal opportunity for the parties to present</a:t>
            </a:r>
          </a:p>
          <a:p>
            <a:pPr lvl="1"/>
            <a:r>
              <a:rPr lang="en-US" sz="2000" dirty="0"/>
              <a:t>witnesses, including fact and expert witnesses, </a:t>
            </a:r>
            <a:r>
              <a:rPr lang="en-US" sz="2000" b="1" i="1" dirty="0"/>
              <a:t>and</a:t>
            </a:r>
            <a:r>
              <a:rPr lang="en-US" sz="2000" dirty="0"/>
              <a:t> </a:t>
            </a:r>
          </a:p>
          <a:p>
            <a:pPr lvl="1"/>
            <a:r>
              <a:rPr lang="en-US" sz="2000" dirty="0"/>
              <a:t>other inculpatory and exculpatory evidence.</a:t>
            </a:r>
          </a:p>
          <a:p>
            <a:r>
              <a:rPr lang="en-US" sz="2000" kern="100" dirty="0">
                <a:solidFill>
                  <a:srgbClr val="FFFFFF"/>
                </a:solidFill>
                <a:effectLst/>
                <a:ea typeface="Open Sans" panose="020B0606030504020204" pitchFamily="34" charset="0"/>
                <a:cs typeface="Open Sans" panose="020B0606030504020204" pitchFamily="34" charset="0"/>
              </a:rPr>
              <a:t>§ </a:t>
            </a: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20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17.152(4)(a)</a:t>
            </a: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t>
            </a:r>
            <a:r>
              <a:rPr lang="en-US" sz="2000" dirty="0"/>
              <a:t> </a:t>
            </a:r>
          </a:p>
          <a:p>
            <a:pPr lvl="1"/>
            <a:endParaRPr lang="en-US" sz="1600" kern="100" dirty="0">
              <a:solidFill>
                <a:schemeClr val="bg1"/>
              </a:solidFill>
              <a:effectLst/>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106.45(b)(5)(ii)</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041952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77D1AC-D093-5CF7-28AB-E7C40E482F86}"/>
              </a:ext>
            </a:extLst>
          </p:cNvPr>
          <p:cNvSpPr>
            <a:spLocks noGrp="1"/>
          </p:cNvSpPr>
          <p:nvPr>
            <p:ph type="ctrTitle"/>
          </p:nvPr>
        </p:nvSpPr>
        <p:spPr/>
        <p:txBody>
          <a:bodyPr/>
          <a:lstStyle/>
          <a:p>
            <a:r>
              <a:rPr lang="en-US" dirty="0"/>
              <a:t>Investigation Procedure –</a:t>
            </a:r>
            <a:br>
              <a:rPr lang="en-US" dirty="0"/>
            </a:br>
            <a:r>
              <a:rPr lang="en-US" dirty="0"/>
              <a:t>gag orders</a:t>
            </a:r>
          </a:p>
        </p:txBody>
      </p:sp>
      <p:sp>
        <p:nvSpPr>
          <p:cNvPr id="3" name="Footer Placeholder 2">
            <a:extLst>
              <a:ext uri="{FF2B5EF4-FFF2-40B4-BE49-F238E27FC236}">
                <a16:creationId xmlns:a16="http://schemas.microsoft.com/office/drawing/2014/main" id="{20B6F8E1-FE3E-7EF6-3990-CA20B3E27524}"/>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2F5A8BBB-17BC-74A2-1472-BAB1E02A88C6}"/>
              </a:ext>
            </a:extLst>
          </p:cNvPr>
          <p:cNvSpPr>
            <a:spLocks noGrp="1"/>
          </p:cNvSpPr>
          <p:nvPr>
            <p:ph type="sldNum" sz="quarter" idx="12"/>
          </p:nvPr>
        </p:nvSpPr>
        <p:spPr/>
        <p:txBody>
          <a:bodyPr/>
          <a:lstStyle/>
          <a:p>
            <a:fld id="{A49DFD55-3C28-40EF-9E31-A92D2E4017FF}" type="slidenum">
              <a:rPr lang="en-US" smtClean="0"/>
              <a:pPr/>
              <a:t>103</a:t>
            </a:fld>
            <a:endParaRPr lang="en-US"/>
          </a:p>
        </p:txBody>
      </p:sp>
      <p:sp>
        <p:nvSpPr>
          <p:cNvPr id="8" name="Text Placeholder 7">
            <a:extLst>
              <a:ext uri="{FF2B5EF4-FFF2-40B4-BE49-F238E27FC236}">
                <a16:creationId xmlns:a16="http://schemas.microsoft.com/office/drawing/2014/main" id="{D5EDC1AE-36BC-50E1-D9F3-3F112633E71E}"/>
              </a:ext>
            </a:extLst>
          </p:cNvPr>
          <p:cNvSpPr>
            <a:spLocks noGrp="1"/>
          </p:cNvSpPr>
          <p:nvPr>
            <p:ph type="body" sz="quarter" idx="13"/>
          </p:nvPr>
        </p:nvSpPr>
        <p:spPr/>
        <p:txBody>
          <a:bodyPr>
            <a:normAutofit fontScale="92500"/>
          </a:bodyPr>
          <a:lstStyle/>
          <a:p>
            <a:r>
              <a:rPr lang="en-US" sz="2400" dirty="0">
                <a:ea typeface="Open Sans" panose="020B0606030504020204" pitchFamily="34" charset="0"/>
                <a:cs typeface="Open Sans" panose="020B0606030504020204" pitchFamily="34" charset="0"/>
              </a:rPr>
              <a:t>Not restrict the ability of either the [faculty member, academic staff member, employee or complainant/either party]</a:t>
            </a:r>
          </a:p>
          <a:p>
            <a:pPr lvl="1"/>
            <a:r>
              <a:rPr lang="en-US" dirty="0">
                <a:ea typeface="Open Sans" panose="020B0606030504020204" pitchFamily="34" charset="0"/>
                <a:cs typeface="Open Sans" panose="020B0606030504020204" pitchFamily="34" charset="0"/>
              </a:rPr>
              <a:t>to discuss the allegations under investigation or </a:t>
            </a:r>
          </a:p>
          <a:p>
            <a:pPr lvl="1"/>
            <a:r>
              <a:rPr lang="en-US" dirty="0">
                <a:ea typeface="Open Sans" panose="020B0606030504020204" pitchFamily="34" charset="0"/>
                <a:cs typeface="Open Sans" panose="020B0606030504020204" pitchFamily="34" charset="0"/>
              </a:rPr>
              <a:t>to gather and present relevant evidence.</a:t>
            </a:r>
          </a:p>
          <a:p>
            <a:r>
              <a:rPr lang="en-US" sz="2400" kern="100" dirty="0">
                <a:solidFill>
                  <a:srgbClr val="FFFFFF"/>
                </a:solidFill>
                <a:effectLst/>
                <a:ea typeface="Open Sans" panose="020B0606030504020204" pitchFamily="34" charset="0"/>
                <a:cs typeface="Open Sans" panose="020B0606030504020204" pitchFamily="34" charset="0"/>
              </a:rPr>
              <a:t>§§ UWS </a:t>
            </a:r>
            <a:r>
              <a:rPr lang="en-US" sz="2400" u="sng" kern="100" dirty="0">
                <a:solidFill>
                  <a:srgbClr val="FFFFFF"/>
                </a:solidFill>
                <a:effectLst/>
                <a:ea typeface="Open Sans" panose="020B0606030504020204" pitchFamily="34" charset="0"/>
                <a:cs typeface="Open Sans" panose="020B0606030504020204" pitchFamily="34" charset="0"/>
                <a:hlinkClick r:id="rId2"/>
              </a:rPr>
              <a:t>4.15(4)(b)</a:t>
            </a:r>
            <a:r>
              <a:rPr lang="en-US" sz="2400" kern="100" dirty="0">
                <a:solidFill>
                  <a:srgbClr val="FFFFFF"/>
                </a:solidFill>
                <a:effectLst/>
                <a:ea typeface="Open Sans" panose="020B0606030504020204" pitchFamily="34" charset="0"/>
                <a:cs typeface="Open Sans" panose="020B0606030504020204" pitchFamily="34" charset="0"/>
              </a:rPr>
              <a:t>, </a:t>
            </a:r>
            <a:r>
              <a:rPr lang="en-US" sz="2400" u="sng" kern="100" dirty="0">
                <a:solidFill>
                  <a:srgbClr val="FFFFFF"/>
                </a:solidFill>
                <a:effectLst/>
                <a:ea typeface="Open Sans" panose="020B0606030504020204" pitchFamily="34" charset="0"/>
                <a:cs typeface="Open Sans" panose="020B0606030504020204" pitchFamily="34" charset="0"/>
                <a:hlinkClick r:id="rId3"/>
              </a:rPr>
              <a:t>11.17(4)(b)</a:t>
            </a:r>
            <a:r>
              <a:rPr lang="en-US" sz="2400" kern="100" dirty="0">
                <a:solidFill>
                  <a:srgbClr val="FFFFFF"/>
                </a:solidFill>
                <a:effectLst/>
                <a:ea typeface="Open Sans" panose="020B0606030504020204" pitchFamily="34" charset="0"/>
                <a:cs typeface="Open Sans" panose="020B0606030504020204" pitchFamily="34" charset="0"/>
              </a:rPr>
              <a:t>, &amp; </a:t>
            </a:r>
            <a:r>
              <a:rPr lang="en-US" sz="2400" u="sng" kern="100" dirty="0">
                <a:solidFill>
                  <a:srgbClr val="FFFFFF"/>
                </a:solidFill>
                <a:effectLst/>
                <a:ea typeface="Open Sans" panose="020B0606030504020204" pitchFamily="34" charset="0"/>
                <a:cs typeface="Open Sans" panose="020B0606030504020204" pitchFamily="34" charset="0"/>
                <a:hlinkClick r:id="rId4"/>
              </a:rPr>
              <a:t>17.152(4)(b)</a:t>
            </a:r>
            <a:r>
              <a:rPr lang="en-US" sz="2400" kern="100" dirty="0">
                <a:solidFill>
                  <a:srgbClr val="FFFFFF"/>
                </a:solidFill>
                <a:effectLst/>
                <a:ea typeface="Open Sans" panose="020B0606030504020204" pitchFamily="34" charset="0"/>
                <a:cs typeface="Open Sans" panose="020B0606030504020204" pitchFamily="34" charset="0"/>
              </a:rPr>
              <a:t> &amp; </a:t>
            </a:r>
            <a:r>
              <a:rPr lang="en-US" sz="2400" u="sng" kern="100" dirty="0">
                <a:solidFill>
                  <a:srgbClr val="FFFFFF"/>
                </a:solidFill>
                <a:effectLst/>
                <a:ea typeface="Open Sans" panose="020B0606030504020204" pitchFamily="34" charset="0"/>
                <a:cs typeface="Open Sans" panose="020B0606030504020204" pitchFamily="34" charset="0"/>
                <a:hlinkClick r:id="rId5"/>
              </a:rPr>
              <a:t>RPD 14-2</a:t>
            </a:r>
            <a:r>
              <a:rPr lang="en-US" sz="2400" kern="100" dirty="0">
                <a:solidFill>
                  <a:srgbClr val="FFFFFF"/>
                </a:solidFill>
                <a:effectLst/>
                <a:ea typeface="Open Sans" panose="020B0606030504020204" pitchFamily="34" charset="0"/>
                <a:cs typeface="Open Sans" panose="020B0606030504020204" pitchFamily="34" charset="0"/>
              </a:rPr>
              <a:t>, Appendix C, Investigation of Title IX misconduct allegations, 4.b.</a:t>
            </a:r>
          </a:p>
          <a:p>
            <a:r>
              <a:rPr lang="en-US" sz="2400" i="1" kern="100" dirty="0">
                <a:solidFill>
                  <a:srgbClr val="FFFFFF"/>
                </a:solidFill>
                <a:effectLst/>
                <a:ea typeface="Open Sans" panose="020B0606030504020204" pitchFamily="34" charset="0"/>
                <a:cs typeface="Open Sans" panose="020B0606030504020204" pitchFamily="34" charset="0"/>
              </a:rPr>
              <a:t>See</a:t>
            </a:r>
            <a:r>
              <a:rPr lang="en-US" sz="2400" kern="100" dirty="0">
                <a:solidFill>
                  <a:srgbClr val="FFFFFF"/>
                </a:solidFill>
                <a:effectLst/>
                <a:ea typeface="Open Sans" panose="020B0606030504020204" pitchFamily="34" charset="0"/>
                <a:cs typeface="Open Sans" panose="020B0606030504020204" pitchFamily="34" charset="0"/>
              </a:rPr>
              <a:t> </a:t>
            </a:r>
            <a:r>
              <a:rPr lang="en-US" sz="2400" u="sng" kern="100" dirty="0">
                <a:solidFill>
                  <a:srgbClr val="FFFFFF"/>
                </a:solidFill>
                <a:effectLst/>
                <a:ea typeface="Open Sans" panose="020B0606030504020204" pitchFamily="34" charset="0"/>
                <a:cs typeface="Open Sans" panose="020B0606030504020204" pitchFamily="34" charset="0"/>
                <a:hlinkClick r:id="rId6"/>
              </a:rPr>
              <a:t>34 CFR 106.45(b)(5)(iii)</a:t>
            </a:r>
            <a:r>
              <a:rPr lang="en-US" sz="2400" kern="100" dirty="0">
                <a:solidFill>
                  <a:srgbClr val="FFFFFF"/>
                </a:solidFill>
                <a:effectLst/>
                <a:ea typeface="Open Sans" panose="020B0606030504020204" pitchFamily="34" charset="0"/>
                <a:cs typeface="Open Sans" panose="020B0606030504020204" pitchFamily="34" charset="0"/>
              </a:rPr>
              <a:t> (Aug. 14, 2020).</a:t>
            </a:r>
            <a:endParaRPr lang="en-US" sz="2400" dirty="0">
              <a:ea typeface="Open Sans" panose="020B0606030504020204" pitchFamily="34" charset="0"/>
              <a:cs typeface="Open Sans" panose="020B0606030504020204" pitchFamily="34" charset="0"/>
            </a:endParaRPr>
          </a:p>
          <a:p>
            <a:endParaRPr lang="en-US" sz="24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391094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Investigation Procedure –</a:t>
            </a:r>
            <a:br>
              <a:rPr lang="en-US" dirty="0"/>
            </a:br>
            <a:r>
              <a:rPr lang="en-US" dirty="0"/>
              <a:t>advisors</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104</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400" i="1" dirty="0">
                <a:ea typeface="Open Sans" panose="020B0606030504020204" pitchFamily="34" charset="0"/>
                <a:cs typeface="Open Sans" panose="020B0606030504020204" pitchFamily="34" charset="0"/>
              </a:rPr>
              <a:t>[Employees]</a:t>
            </a:r>
          </a:p>
          <a:p>
            <a:r>
              <a:rPr lang="en-US" sz="1800" dirty="0">
                <a:ea typeface="Open Sans" panose="020B0606030504020204" pitchFamily="34" charset="0"/>
                <a:cs typeface="Open Sans" panose="020B0606030504020204" pitchFamily="34" charset="0"/>
              </a:rPr>
              <a:t>Provide the [faculty member, academic staff member, or employee] and complainant the same opportunity to be accompanied by an advisor of their choice during meetings relating to the investigation </a:t>
            </a:r>
          </a:p>
          <a:p>
            <a:pPr lvl="1"/>
            <a:r>
              <a:rPr lang="en-US" sz="1400" kern="100" dirty="0">
                <a:solidFill>
                  <a:srgbClr val="FFFFFF"/>
                </a:solidFill>
                <a:effectLst/>
                <a:ea typeface="Open Sans" panose="020B0606030504020204" pitchFamily="34" charset="0"/>
                <a:cs typeface="Open Sans" panose="020B0606030504020204" pitchFamily="34" charset="0"/>
              </a:rPr>
              <a:t>§§ UWS </a:t>
            </a:r>
            <a:r>
              <a:rPr lang="en-US" sz="1400" u="sng" kern="100" dirty="0">
                <a:solidFill>
                  <a:srgbClr val="FFFFFF"/>
                </a:solidFill>
                <a:effectLst/>
                <a:ea typeface="Open Sans" panose="020B0606030504020204" pitchFamily="34" charset="0"/>
                <a:cs typeface="Open Sans" panose="020B0606030504020204" pitchFamily="34" charset="0"/>
                <a:hlinkClick r:id="rId2"/>
              </a:rPr>
              <a:t>4.15(4)(c)</a:t>
            </a:r>
            <a:r>
              <a:rPr lang="en-US" sz="1400" kern="100" dirty="0">
                <a:solidFill>
                  <a:srgbClr val="FFFFFF"/>
                </a:solidFill>
                <a:effectLst/>
                <a:ea typeface="Open Sans" panose="020B0606030504020204" pitchFamily="34" charset="0"/>
                <a:cs typeface="Open Sans" panose="020B0606030504020204" pitchFamily="34" charset="0"/>
              </a:rPr>
              <a:t> &amp; </a:t>
            </a:r>
            <a:r>
              <a:rPr lang="en-US" sz="1400" u="sng" kern="100" dirty="0">
                <a:solidFill>
                  <a:srgbClr val="FFFFFF"/>
                </a:solidFill>
                <a:effectLst/>
                <a:ea typeface="Open Sans" panose="020B0606030504020204" pitchFamily="34" charset="0"/>
                <a:cs typeface="Open Sans" panose="020B0606030504020204" pitchFamily="34" charset="0"/>
                <a:hlinkClick r:id="rId3"/>
              </a:rPr>
              <a:t>11.17(4)(c)</a:t>
            </a:r>
            <a:r>
              <a:rPr lang="en-US" sz="1400" kern="100" dirty="0">
                <a:solidFill>
                  <a:srgbClr val="FFFFFF"/>
                </a:solidFill>
                <a:effectLst/>
                <a:ea typeface="Open Sans" panose="020B0606030504020204" pitchFamily="34" charset="0"/>
                <a:cs typeface="Open Sans" panose="020B0606030504020204" pitchFamily="34" charset="0"/>
              </a:rPr>
              <a:t> &amp; </a:t>
            </a:r>
            <a:r>
              <a:rPr lang="en-US" sz="1400" u="sng" kern="100" dirty="0">
                <a:solidFill>
                  <a:srgbClr val="FFFFFF"/>
                </a:solidFill>
                <a:effectLst/>
                <a:ea typeface="Open Sans" panose="020B0606030504020204" pitchFamily="34" charset="0"/>
                <a:cs typeface="Open Sans" panose="020B0606030504020204" pitchFamily="34" charset="0"/>
                <a:hlinkClick r:id="rId4"/>
              </a:rPr>
              <a:t>RPD 14-2</a:t>
            </a:r>
            <a:r>
              <a:rPr lang="en-US" sz="1400" kern="100" dirty="0">
                <a:solidFill>
                  <a:srgbClr val="FFFFFF"/>
                </a:solidFill>
                <a:effectLst/>
                <a:ea typeface="Open Sans" panose="020B0606030504020204" pitchFamily="34" charset="0"/>
                <a:cs typeface="Open Sans" panose="020B0606030504020204" pitchFamily="34" charset="0"/>
              </a:rPr>
              <a:t>, Appendix C, Investigation of Title IX misconduct allegations, 4.c.</a:t>
            </a:r>
            <a:endParaRPr lang="en-US" sz="1400" dirty="0">
              <a:ea typeface="Open Sans" panose="020B0606030504020204" pitchFamily="34" charset="0"/>
              <a:cs typeface="Open Sans" panose="020B0606030504020204" pitchFamily="34" charset="0"/>
            </a:endParaRPr>
          </a:p>
          <a:p>
            <a:pPr lvl="1"/>
            <a:endParaRPr lang="en-US" sz="1800" i="1" dirty="0">
              <a:ea typeface="Open Sans" panose="020B0606030504020204" pitchFamily="34" charset="0"/>
              <a:cs typeface="Open Sans" panose="020B0606030504020204" pitchFamily="34" charset="0"/>
            </a:endParaRPr>
          </a:p>
          <a:p>
            <a:endParaRPr lang="en-US" sz="18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a:xfrm>
            <a:off x="6930051" y="2220078"/>
            <a:ext cx="4114800" cy="766762"/>
          </a:xfrm>
        </p:spPr>
        <p:txBody>
          <a:bodyPr>
            <a:noAutofit/>
          </a:bodyPr>
          <a:lstStyle/>
          <a:p>
            <a:pPr lvl="1"/>
            <a:r>
              <a:rPr lang="en-US" sz="1200" i="1" dirty="0">
                <a:ea typeface="Open Sans" panose="020B0606030504020204" pitchFamily="34" charset="0"/>
                <a:cs typeface="Open Sans" panose="020B0606030504020204" pitchFamily="34" charset="0"/>
              </a:rPr>
              <a:t>[Students]</a:t>
            </a:r>
          </a:p>
          <a:p>
            <a:r>
              <a:rPr lang="en-US" sz="1600" dirty="0"/>
              <a:t>Provide the parties with the same opportunities to have others present during any grievance proceeding, </a:t>
            </a:r>
          </a:p>
          <a:p>
            <a:pPr lvl="1"/>
            <a:r>
              <a:rPr lang="en-US" sz="1200" dirty="0"/>
              <a:t>including the opportunity to be accompanied to any related meeting or proceeding by the advisor of their choice, who may be, but is not required to be, an attorney, and </a:t>
            </a:r>
          </a:p>
          <a:p>
            <a:pPr lvl="1"/>
            <a:r>
              <a:rPr lang="en-US" sz="1200" dirty="0"/>
              <a:t>not limit the choice or presence of advisor for either the complainant or respondent in any meeting or grievance proceeding;</a:t>
            </a:r>
          </a:p>
          <a:p>
            <a:r>
              <a:rPr lang="en-US" sz="1600" kern="1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17.152(4)(c)</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t>
            </a:r>
            <a:r>
              <a:rPr lang="en-US" sz="1600" dirty="0"/>
              <a:t> </a:t>
            </a:r>
          </a:p>
          <a:p>
            <a:pPr lvl="1"/>
            <a:endParaRPr lang="en-US" sz="1200" kern="100" dirty="0">
              <a:solidFill>
                <a:schemeClr val="bg1"/>
              </a:solidFill>
              <a:effectLst/>
              <a:ea typeface="Open Sans" panose="020B0606030504020204" pitchFamily="34" charset="0"/>
              <a:cs typeface="Open Sans" panose="020B0606030504020204" pitchFamily="34" charset="0"/>
            </a:endParaRPr>
          </a:p>
          <a:p>
            <a:endParaRPr lang="en-US" sz="16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106.45(b)(5)(iv)</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723358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Investigation Procedure –</a:t>
            </a:r>
            <a:br>
              <a:rPr lang="en-US" dirty="0"/>
            </a:br>
            <a:r>
              <a:rPr lang="en-US" dirty="0"/>
              <a:t>advisors</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105</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600" i="1" dirty="0">
                <a:ea typeface="Open Sans" panose="020B0606030504020204" pitchFamily="34" charset="0"/>
                <a:cs typeface="Open Sans" panose="020B0606030504020204" pitchFamily="34" charset="0"/>
              </a:rPr>
              <a:t>[Employees]</a:t>
            </a:r>
          </a:p>
          <a:p>
            <a:r>
              <a:rPr lang="en-US" sz="2000" kern="100" dirty="0">
                <a:solidFill>
                  <a:srgbClr val="FFFFFF"/>
                </a:solidFill>
                <a:effectLst/>
                <a:ea typeface="Open Sans" panose="020B0606030504020204" pitchFamily="34" charset="0"/>
                <a:cs typeface="Open Sans" panose="020B0606030504020204" pitchFamily="34" charset="0"/>
              </a:rPr>
              <a:t>… but may limit the participation by the advisor so long as those limits are applied equally.</a:t>
            </a:r>
            <a:r>
              <a:rPr lang="en-US" sz="2000" dirty="0">
                <a:ea typeface="Open Sans" panose="020B0606030504020204" pitchFamily="34" charset="0"/>
                <a:cs typeface="Open Sans" panose="020B0606030504020204" pitchFamily="34" charset="0"/>
              </a:rPr>
              <a:t> </a:t>
            </a:r>
          </a:p>
          <a:p>
            <a:pPr lvl="1"/>
            <a:r>
              <a:rPr lang="en-US" sz="1600" kern="100" dirty="0">
                <a:solidFill>
                  <a:srgbClr val="FFFFFF"/>
                </a:solidFill>
                <a:effectLst/>
                <a:ea typeface="Open Sans" panose="020B0606030504020204" pitchFamily="34" charset="0"/>
                <a:cs typeface="Open Sans" panose="020B0606030504020204" pitchFamily="34" charset="0"/>
              </a:rPr>
              <a:t>§§ UWS </a:t>
            </a:r>
            <a:r>
              <a:rPr lang="en-US" sz="1600" u="sng" kern="100" dirty="0">
                <a:solidFill>
                  <a:srgbClr val="FFFFFF"/>
                </a:solidFill>
                <a:effectLst/>
                <a:ea typeface="Open Sans" panose="020B0606030504020204" pitchFamily="34" charset="0"/>
                <a:cs typeface="Open Sans" panose="020B0606030504020204" pitchFamily="34" charset="0"/>
                <a:hlinkClick r:id="rId2"/>
              </a:rPr>
              <a:t>4.15(4)(c)</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3"/>
              </a:rPr>
              <a:t>11.17(4)(c)</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4"/>
              </a:rPr>
              <a:t>RPD 14-2</a:t>
            </a:r>
            <a:r>
              <a:rPr lang="en-US" sz="1600" kern="100" dirty="0">
                <a:solidFill>
                  <a:srgbClr val="FFFFFF"/>
                </a:solidFill>
                <a:effectLst/>
                <a:ea typeface="Open Sans" panose="020B0606030504020204" pitchFamily="34" charset="0"/>
                <a:cs typeface="Open Sans" panose="020B0606030504020204" pitchFamily="34" charset="0"/>
              </a:rPr>
              <a:t>, Appendix C, Investigation of Title IX misconduct allegations, 4.c.</a:t>
            </a:r>
            <a:endParaRPr lang="en-US" sz="1600" dirty="0">
              <a:ea typeface="Open Sans" panose="020B0606030504020204" pitchFamily="34" charset="0"/>
              <a:cs typeface="Open Sans" panose="020B0606030504020204" pitchFamily="34" charset="0"/>
            </a:endParaRPr>
          </a:p>
          <a:p>
            <a:pPr lvl="1"/>
            <a:endParaRPr lang="en-US" sz="2000" i="1" dirty="0">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a:xfrm>
            <a:off x="6930051" y="2220078"/>
            <a:ext cx="4114800" cy="766762"/>
          </a:xfrm>
        </p:spPr>
        <p:txBody>
          <a:bodyPr>
            <a:noAutofit/>
          </a:bodyPr>
          <a:lstStyle/>
          <a:p>
            <a:pPr lvl="1"/>
            <a:r>
              <a:rPr lang="en-US" sz="1400" i="1" dirty="0">
                <a:ea typeface="Open Sans" panose="020B0606030504020204" pitchFamily="34" charset="0"/>
                <a:cs typeface="Open Sans" panose="020B0606030504020204" pitchFamily="34" charset="0"/>
              </a:rPr>
              <a:t>[Students]</a:t>
            </a:r>
          </a:p>
          <a:p>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university may, however, establish restrictions regarding the extent to which the advisor may participate in the proceedings, as long as the restrictions apply equally to both parties.</a:t>
            </a:r>
            <a:endParaRPr lang="en-US" sz="1400" dirty="0"/>
          </a:p>
          <a:p>
            <a:pPr lvl="1"/>
            <a:r>
              <a:rPr lang="en-US" sz="1400" kern="100" dirty="0">
                <a:solidFill>
                  <a:srgbClr val="FFFFFF"/>
                </a:solidFill>
                <a:effectLst/>
                <a:ea typeface="Open Sans" panose="020B0606030504020204" pitchFamily="34" charset="0"/>
                <a:cs typeface="Open Sans" panose="020B0606030504020204" pitchFamily="34" charset="0"/>
              </a:rPr>
              <a:t>§ </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17.152(4)(c)</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t>
            </a:r>
            <a:r>
              <a:rPr lang="en-US" sz="1400" dirty="0"/>
              <a:t> </a:t>
            </a:r>
          </a:p>
          <a:p>
            <a:pPr lvl="1"/>
            <a:endParaRPr lang="en-US" sz="1400" kern="100" dirty="0">
              <a:solidFill>
                <a:schemeClr val="bg1"/>
              </a:solidFill>
              <a:effectLst/>
              <a:ea typeface="Open Sans" panose="020B0606030504020204" pitchFamily="34" charset="0"/>
              <a:cs typeface="Open Sans" panose="020B0606030504020204" pitchFamily="34" charset="0"/>
            </a:endParaRPr>
          </a:p>
          <a:p>
            <a:endParaRPr lang="en-US" sz="18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106.45(b)(5)(iv)</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547588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EAFB-EF96-BB29-0D5F-E104F8995CAD}"/>
              </a:ext>
            </a:extLst>
          </p:cNvPr>
          <p:cNvSpPr>
            <a:spLocks noGrp="1"/>
          </p:cNvSpPr>
          <p:nvPr>
            <p:ph type="ctrTitle"/>
          </p:nvPr>
        </p:nvSpPr>
        <p:spPr/>
        <p:txBody>
          <a:bodyPr/>
          <a:lstStyle/>
          <a:p>
            <a:r>
              <a:rPr lang="en-US" dirty="0"/>
              <a:t>Investigation Procedure –</a:t>
            </a:r>
            <a:br>
              <a:rPr lang="en-US" dirty="0"/>
            </a:br>
            <a:r>
              <a:rPr lang="en-US" dirty="0"/>
              <a:t>Advisors</a:t>
            </a:r>
          </a:p>
        </p:txBody>
      </p:sp>
      <p:sp>
        <p:nvSpPr>
          <p:cNvPr id="3" name="Footer Placeholder 2">
            <a:extLst>
              <a:ext uri="{FF2B5EF4-FFF2-40B4-BE49-F238E27FC236}">
                <a16:creationId xmlns:a16="http://schemas.microsoft.com/office/drawing/2014/main" id="{B68499FC-190E-B74D-F08B-52828766B77C}"/>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5A8EEF4-9C1D-8E43-7179-9E1A5F4B1477}"/>
              </a:ext>
            </a:extLst>
          </p:cNvPr>
          <p:cNvSpPr>
            <a:spLocks noGrp="1"/>
          </p:cNvSpPr>
          <p:nvPr>
            <p:ph type="sldNum" sz="quarter" idx="12"/>
          </p:nvPr>
        </p:nvSpPr>
        <p:spPr/>
        <p:txBody>
          <a:bodyPr/>
          <a:lstStyle/>
          <a:p>
            <a:fld id="{A49DFD55-3C28-40EF-9E31-A92D2E4017FF}" type="slidenum">
              <a:rPr lang="en-US" smtClean="0"/>
              <a:pPr/>
              <a:t>106</a:t>
            </a:fld>
            <a:endParaRPr lang="en-US"/>
          </a:p>
        </p:txBody>
      </p:sp>
      <p:sp>
        <p:nvSpPr>
          <p:cNvPr id="5" name="Text Placeholder 4">
            <a:extLst>
              <a:ext uri="{FF2B5EF4-FFF2-40B4-BE49-F238E27FC236}">
                <a16:creationId xmlns:a16="http://schemas.microsoft.com/office/drawing/2014/main" id="{18372C95-CEF3-687A-C43A-DF60588D7279}"/>
              </a:ext>
            </a:extLst>
          </p:cNvPr>
          <p:cNvSpPr>
            <a:spLocks noGrp="1"/>
          </p:cNvSpPr>
          <p:nvPr>
            <p:ph type="body" sz="quarter" idx="13"/>
          </p:nvPr>
        </p:nvSpPr>
        <p:spPr/>
        <p:txBody>
          <a:bodyPr>
            <a:normAutofit lnSpcReduction="10000"/>
          </a:bodyPr>
          <a:lstStyle/>
          <a:p>
            <a:r>
              <a:rPr lang="en-US" dirty="0"/>
              <a:t>The University does not have an obligation nor a practice of appointing a process advisor until the end of the investigation.</a:t>
            </a:r>
          </a:p>
          <a:p>
            <a:r>
              <a:rPr lang="en-US" dirty="0"/>
              <a:t>Advisors in investigatory meetings may ask procedural questions or advise their clients not to answer, but they may not otherwise speak on behalf of their clients.</a:t>
            </a:r>
          </a:p>
        </p:txBody>
      </p:sp>
    </p:spTree>
    <p:extLst>
      <p:ext uri="{BB962C8B-B14F-4D97-AF65-F5344CB8AC3E}">
        <p14:creationId xmlns:p14="http://schemas.microsoft.com/office/powerpoint/2010/main" val="23246131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4573-803D-3EEB-2DE2-FD5E8186C163}"/>
              </a:ext>
            </a:extLst>
          </p:cNvPr>
          <p:cNvSpPr>
            <a:spLocks noGrp="1"/>
          </p:cNvSpPr>
          <p:nvPr>
            <p:ph type="ctrTitle"/>
          </p:nvPr>
        </p:nvSpPr>
        <p:spPr/>
        <p:txBody>
          <a:bodyPr/>
          <a:lstStyle/>
          <a:p>
            <a:r>
              <a:rPr lang="en-US" dirty="0"/>
              <a:t>Investigation Procedure –</a:t>
            </a:r>
            <a:br>
              <a:rPr lang="en-US" dirty="0"/>
            </a:br>
            <a:r>
              <a:rPr lang="en-US" dirty="0"/>
              <a:t>Inspect &amp; review Evidence</a:t>
            </a:r>
          </a:p>
        </p:txBody>
      </p:sp>
      <p:sp>
        <p:nvSpPr>
          <p:cNvPr id="3" name="Footer Placeholder 2">
            <a:extLst>
              <a:ext uri="{FF2B5EF4-FFF2-40B4-BE49-F238E27FC236}">
                <a16:creationId xmlns:a16="http://schemas.microsoft.com/office/drawing/2014/main" id="{14DC34FC-A6BF-3B8E-CDBC-B48885E4FA8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B62980E-252E-CFDB-504D-99B6F4726F57}"/>
              </a:ext>
            </a:extLst>
          </p:cNvPr>
          <p:cNvSpPr>
            <a:spLocks noGrp="1"/>
          </p:cNvSpPr>
          <p:nvPr>
            <p:ph type="sldNum" sz="quarter" idx="12"/>
          </p:nvPr>
        </p:nvSpPr>
        <p:spPr/>
        <p:txBody>
          <a:bodyPr/>
          <a:lstStyle/>
          <a:p>
            <a:fld id="{A49DFD55-3C28-40EF-9E31-A92D2E4017FF}" type="slidenum">
              <a:rPr lang="en-US" smtClean="0"/>
              <a:pPr/>
              <a:t>107</a:t>
            </a:fld>
            <a:endParaRPr lang="en-US"/>
          </a:p>
        </p:txBody>
      </p:sp>
      <p:sp>
        <p:nvSpPr>
          <p:cNvPr id="5" name="Text Placeholder 4">
            <a:extLst>
              <a:ext uri="{FF2B5EF4-FFF2-40B4-BE49-F238E27FC236}">
                <a16:creationId xmlns:a16="http://schemas.microsoft.com/office/drawing/2014/main" id="{6D1B0C07-EC66-B8EE-6FEC-F70E9176041B}"/>
              </a:ext>
            </a:extLst>
          </p:cNvPr>
          <p:cNvSpPr>
            <a:spLocks noGrp="1"/>
          </p:cNvSpPr>
          <p:nvPr>
            <p:ph type="body" sz="quarter" idx="13"/>
          </p:nvPr>
        </p:nvSpPr>
        <p:spPr/>
        <p:txBody>
          <a:bodyPr>
            <a:normAutofit/>
          </a:bodyPr>
          <a:lstStyle/>
          <a:p>
            <a:pPr lvl="1"/>
            <a:r>
              <a:rPr lang="en-US" sz="1600" i="1" dirty="0">
                <a:ea typeface="Open Sans" panose="020B0606030504020204" pitchFamily="34" charset="0"/>
                <a:cs typeface="Open Sans" panose="020B0606030504020204" pitchFamily="34" charset="0"/>
              </a:rPr>
              <a:t>[Employees]</a:t>
            </a:r>
          </a:p>
          <a:p>
            <a:r>
              <a:rPr lang="en-US" sz="1800" dirty="0">
                <a:ea typeface="Open Sans" panose="020B0606030504020204" pitchFamily="34" charset="0"/>
                <a:cs typeface="Open Sans" panose="020B0606030504020204" pitchFamily="34" charset="0"/>
              </a:rPr>
              <a:t>Provide both the [faculty member, academic staff member, or employee] and the complainant an equal opportunity to inspect and review </a:t>
            </a:r>
          </a:p>
          <a:p>
            <a:pPr lvl="1"/>
            <a:r>
              <a:rPr lang="en-US" sz="1600" dirty="0">
                <a:ea typeface="Open Sans" panose="020B0606030504020204" pitchFamily="34" charset="0"/>
                <a:cs typeface="Open Sans" panose="020B0606030504020204" pitchFamily="34" charset="0"/>
              </a:rPr>
              <a:t>any evidence obtained as part of the investigation that is directly related to the allegations raised in a formal complaint, …</a:t>
            </a:r>
          </a:p>
          <a:p>
            <a:r>
              <a:rPr lang="en-US" sz="1800" kern="100" dirty="0">
                <a:solidFill>
                  <a:srgbClr val="FFFFFF"/>
                </a:solidFill>
                <a:effectLst/>
                <a:ea typeface="Open Sans" panose="020B0606030504020204" pitchFamily="34" charset="0"/>
                <a:cs typeface="Open Sans" panose="020B0606030504020204" pitchFamily="34" charset="0"/>
              </a:rPr>
              <a:t>§§ UWS </a:t>
            </a:r>
            <a:r>
              <a:rPr lang="en-US" sz="1800" u="sng" kern="100" dirty="0">
                <a:solidFill>
                  <a:srgbClr val="FFFFFF"/>
                </a:solidFill>
                <a:effectLst/>
                <a:ea typeface="Open Sans" panose="020B0606030504020204" pitchFamily="34" charset="0"/>
                <a:cs typeface="Open Sans" panose="020B0606030504020204" pitchFamily="34" charset="0"/>
                <a:hlinkClick r:id="rId2"/>
              </a:rPr>
              <a:t>4.15(4)(c)</a:t>
            </a:r>
            <a:r>
              <a:rPr lang="en-US" sz="1800" kern="100" dirty="0">
                <a:solidFill>
                  <a:srgbClr val="FFFFFF"/>
                </a:solidFill>
                <a:effectLst/>
                <a:ea typeface="Open Sans" panose="020B0606030504020204" pitchFamily="34" charset="0"/>
                <a:cs typeface="Open Sans" panose="020B0606030504020204" pitchFamily="34" charset="0"/>
              </a:rPr>
              <a:t> &amp; </a:t>
            </a:r>
            <a:r>
              <a:rPr lang="en-US" sz="1800" u="sng" kern="100" dirty="0">
                <a:solidFill>
                  <a:srgbClr val="FFFFFF"/>
                </a:solidFill>
                <a:effectLst/>
                <a:ea typeface="Open Sans" panose="020B0606030504020204" pitchFamily="34" charset="0"/>
                <a:cs typeface="Open Sans" panose="020B0606030504020204" pitchFamily="34" charset="0"/>
                <a:hlinkClick r:id="rId3"/>
              </a:rPr>
              <a:t>11.17(4)(c)</a:t>
            </a:r>
            <a:r>
              <a:rPr lang="en-US" sz="1800" kern="100" dirty="0">
                <a:solidFill>
                  <a:srgbClr val="FFFFFF"/>
                </a:solidFill>
                <a:effectLst/>
                <a:ea typeface="Open Sans" panose="020B0606030504020204" pitchFamily="34" charset="0"/>
                <a:cs typeface="Open Sans" panose="020B0606030504020204" pitchFamily="34" charset="0"/>
              </a:rPr>
              <a:t> &amp; </a:t>
            </a:r>
            <a:r>
              <a:rPr lang="en-US" sz="1800" u="sng" kern="100" dirty="0">
                <a:solidFill>
                  <a:srgbClr val="FFFFFF"/>
                </a:solidFill>
                <a:effectLst/>
                <a:ea typeface="Open Sans" panose="020B0606030504020204" pitchFamily="34" charset="0"/>
                <a:cs typeface="Open Sans" panose="020B0606030504020204" pitchFamily="34" charset="0"/>
                <a:hlinkClick r:id="rId4"/>
              </a:rPr>
              <a:t>RPD 14-2</a:t>
            </a:r>
            <a:r>
              <a:rPr lang="en-US" sz="1800" kern="100" dirty="0">
                <a:solidFill>
                  <a:srgbClr val="FFFFFF"/>
                </a:solidFill>
                <a:effectLst/>
                <a:ea typeface="Open Sans" panose="020B0606030504020204" pitchFamily="34" charset="0"/>
                <a:cs typeface="Open Sans" panose="020B0606030504020204" pitchFamily="34" charset="0"/>
              </a:rPr>
              <a:t>, Appendix C, Investigation of Title IX misconduct allegations, 4.c.</a:t>
            </a:r>
            <a:endParaRPr lang="en-US" sz="1800" dirty="0">
              <a:ea typeface="Open Sans" panose="020B0606030504020204" pitchFamily="34" charset="0"/>
              <a:cs typeface="Open Sans" panose="020B0606030504020204" pitchFamily="34" charset="0"/>
            </a:endParaRPr>
          </a:p>
          <a:p>
            <a:r>
              <a:rPr lang="da-DK" sz="1800" i="1" dirty="0">
                <a:ea typeface="Open Sans" panose="020B0606030504020204" pitchFamily="34" charset="0"/>
                <a:cs typeface="Open Sans" panose="020B0606030504020204" pitchFamily="34" charset="0"/>
              </a:rPr>
              <a:t>See </a:t>
            </a:r>
            <a:r>
              <a:rPr lang="da-DK" sz="1800" dirty="0">
                <a:ea typeface="Open Sans" panose="020B0606030504020204" pitchFamily="34" charset="0"/>
                <a:cs typeface="Open Sans" panose="020B0606030504020204" pitchFamily="34" charset="0"/>
                <a:hlinkClick r:id="rId5"/>
              </a:rPr>
              <a:t>34 CFR 106.45(b)(5)(vi)</a:t>
            </a:r>
            <a:r>
              <a:rPr lang="da-DK" sz="1800" dirty="0">
                <a:ea typeface="Open Sans" panose="020B0606030504020204" pitchFamily="34" charset="0"/>
                <a:cs typeface="Open Sans" panose="020B0606030504020204" pitchFamily="34" charset="0"/>
              </a:rPr>
              <a:t> (Aug. 14, 2020).</a:t>
            </a:r>
            <a:endParaRPr lang="en-US" sz="1800" dirty="0">
              <a:ea typeface="Open Sans" panose="020B0606030504020204" pitchFamily="34" charset="0"/>
              <a:cs typeface="Open Sans" panose="020B0606030504020204" pitchFamily="34" charset="0"/>
            </a:endParaRPr>
          </a:p>
          <a:p>
            <a:endParaRPr lang="en-US" sz="18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06867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4573-803D-3EEB-2DE2-FD5E8186C163}"/>
              </a:ext>
            </a:extLst>
          </p:cNvPr>
          <p:cNvSpPr>
            <a:spLocks noGrp="1"/>
          </p:cNvSpPr>
          <p:nvPr>
            <p:ph type="ctrTitle"/>
          </p:nvPr>
        </p:nvSpPr>
        <p:spPr/>
        <p:txBody>
          <a:bodyPr/>
          <a:lstStyle/>
          <a:p>
            <a:r>
              <a:rPr lang="en-US" dirty="0"/>
              <a:t>Investigation Procedure –</a:t>
            </a:r>
            <a:br>
              <a:rPr lang="en-US" dirty="0"/>
            </a:br>
            <a:r>
              <a:rPr lang="en-US" dirty="0"/>
              <a:t>Inspect &amp; review Evidence</a:t>
            </a:r>
          </a:p>
        </p:txBody>
      </p:sp>
      <p:sp>
        <p:nvSpPr>
          <p:cNvPr id="3" name="Footer Placeholder 2">
            <a:extLst>
              <a:ext uri="{FF2B5EF4-FFF2-40B4-BE49-F238E27FC236}">
                <a16:creationId xmlns:a16="http://schemas.microsoft.com/office/drawing/2014/main" id="{14DC34FC-A6BF-3B8E-CDBC-B48885E4FA8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B62980E-252E-CFDB-504D-99B6F4726F57}"/>
              </a:ext>
            </a:extLst>
          </p:cNvPr>
          <p:cNvSpPr>
            <a:spLocks noGrp="1"/>
          </p:cNvSpPr>
          <p:nvPr>
            <p:ph type="sldNum" sz="quarter" idx="12"/>
          </p:nvPr>
        </p:nvSpPr>
        <p:spPr/>
        <p:txBody>
          <a:bodyPr/>
          <a:lstStyle/>
          <a:p>
            <a:fld id="{A49DFD55-3C28-40EF-9E31-A92D2E4017FF}" type="slidenum">
              <a:rPr lang="en-US" smtClean="0"/>
              <a:pPr/>
              <a:t>108</a:t>
            </a:fld>
            <a:endParaRPr lang="en-US"/>
          </a:p>
        </p:txBody>
      </p:sp>
      <p:sp>
        <p:nvSpPr>
          <p:cNvPr id="5" name="Text Placeholder 4">
            <a:extLst>
              <a:ext uri="{FF2B5EF4-FFF2-40B4-BE49-F238E27FC236}">
                <a16:creationId xmlns:a16="http://schemas.microsoft.com/office/drawing/2014/main" id="{6D1B0C07-EC66-B8EE-6FEC-F70E9176041B}"/>
              </a:ext>
            </a:extLst>
          </p:cNvPr>
          <p:cNvSpPr>
            <a:spLocks noGrp="1"/>
          </p:cNvSpPr>
          <p:nvPr>
            <p:ph type="body" sz="quarter" idx="13"/>
          </p:nvPr>
        </p:nvSpPr>
        <p:spPr/>
        <p:txBody>
          <a:bodyPr>
            <a:normAutofit/>
          </a:bodyPr>
          <a:lstStyle/>
          <a:p>
            <a:pPr lvl="1"/>
            <a:r>
              <a:rPr lang="en-US" sz="1800" i="1" dirty="0">
                <a:ea typeface="Open Sans" panose="020B0606030504020204" pitchFamily="34" charset="0"/>
                <a:cs typeface="Open Sans" panose="020B0606030504020204" pitchFamily="34" charset="0"/>
              </a:rPr>
              <a:t>[Employees]</a:t>
            </a:r>
          </a:p>
          <a:p>
            <a:r>
              <a:rPr lang="en-US" sz="2000" dirty="0">
                <a:ea typeface="Open Sans" panose="020B0606030504020204" pitchFamily="34" charset="0"/>
                <a:cs typeface="Open Sans" panose="020B0606030504020204" pitchFamily="34" charset="0"/>
              </a:rPr>
              <a:t>Provide … an equal opportunity to inspect and review any evidence …</a:t>
            </a:r>
          </a:p>
          <a:p>
            <a:pPr lvl="1"/>
            <a:r>
              <a:rPr lang="en-US" sz="1800" dirty="0">
                <a:ea typeface="Open Sans" panose="020B0606030504020204" pitchFamily="34" charset="0"/>
                <a:cs typeface="Open Sans" panose="020B0606030504020204" pitchFamily="34" charset="0"/>
              </a:rPr>
              <a:t>including evidence upon which the university does not intend to rely in reaching a determination regarding responsibility, </a:t>
            </a:r>
            <a:r>
              <a:rPr lang="en-US" sz="1800" b="1" i="1" dirty="0">
                <a:ea typeface="Open Sans" panose="020B0606030504020204" pitchFamily="34" charset="0"/>
                <a:cs typeface="Open Sans" panose="020B0606030504020204" pitchFamily="34" charset="0"/>
              </a:rPr>
              <a:t>and </a:t>
            </a:r>
            <a:r>
              <a:rPr lang="en-US" sz="1800" dirty="0">
                <a:ea typeface="Open Sans" panose="020B0606030504020204" pitchFamily="34" charset="0"/>
                <a:cs typeface="Open Sans" panose="020B0606030504020204" pitchFamily="34" charset="0"/>
              </a:rPr>
              <a:t>… </a:t>
            </a:r>
          </a:p>
          <a:p>
            <a:r>
              <a:rPr lang="en-US" sz="2000" kern="100" dirty="0">
                <a:solidFill>
                  <a:srgbClr val="FFFFFF"/>
                </a:solidFill>
                <a:effectLst/>
                <a:ea typeface="Open Sans" panose="020B0606030504020204" pitchFamily="34" charset="0"/>
                <a:cs typeface="Open Sans" panose="020B0606030504020204" pitchFamily="34" charset="0"/>
              </a:rPr>
              <a:t>§§ UWS </a:t>
            </a:r>
            <a:r>
              <a:rPr lang="en-US" sz="2000" u="sng" kern="100" dirty="0">
                <a:solidFill>
                  <a:srgbClr val="FFFFFF"/>
                </a:solidFill>
                <a:effectLst/>
                <a:ea typeface="Open Sans" panose="020B0606030504020204" pitchFamily="34" charset="0"/>
                <a:cs typeface="Open Sans" panose="020B0606030504020204" pitchFamily="34" charset="0"/>
                <a:hlinkClick r:id="rId2"/>
              </a:rPr>
              <a:t>4.15(4)(c)</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3"/>
              </a:rPr>
              <a:t>11.17(4)(c)</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4"/>
              </a:rPr>
              <a:t>RPD 14-2</a:t>
            </a:r>
            <a:r>
              <a:rPr lang="en-US" sz="2000" kern="100" dirty="0">
                <a:solidFill>
                  <a:srgbClr val="FFFFFF"/>
                </a:solidFill>
                <a:effectLst/>
                <a:ea typeface="Open Sans" panose="020B0606030504020204" pitchFamily="34" charset="0"/>
                <a:cs typeface="Open Sans" panose="020B0606030504020204" pitchFamily="34" charset="0"/>
              </a:rPr>
              <a:t>, Appendix C, Investigation of Title IX misconduct allegations, 4.c.</a:t>
            </a:r>
            <a:endParaRPr lang="en-US" sz="2000" dirty="0">
              <a:ea typeface="Open Sans" panose="020B0606030504020204" pitchFamily="34" charset="0"/>
              <a:cs typeface="Open Sans" panose="020B0606030504020204" pitchFamily="34" charset="0"/>
            </a:endParaRPr>
          </a:p>
          <a:p>
            <a:r>
              <a:rPr lang="da-DK" sz="2000" i="1" dirty="0">
                <a:ea typeface="Open Sans" panose="020B0606030504020204" pitchFamily="34" charset="0"/>
                <a:cs typeface="Open Sans" panose="020B0606030504020204" pitchFamily="34" charset="0"/>
              </a:rPr>
              <a:t>See </a:t>
            </a:r>
            <a:r>
              <a:rPr lang="da-DK" sz="2000" dirty="0">
                <a:ea typeface="Open Sans" panose="020B0606030504020204" pitchFamily="34" charset="0"/>
                <a:cs typeface="Open Sans" panose="020B0606030504020204" pitchFamily="34" charset="0"/>
                <a:hlinkClick r:id="rId5"/>
              </a:rPr>
              <a:t>34 CFR 106.45(b)(5)(vi)</a:t>
            </a:r>
            <a:r>
              <a:rPr lang="da-DK" sz="2000" dirty="0">
                <a:ea typeface="Open Sans" panose="020B0606030504020204" pitchFamily="34" charset="0"/>
                <a:cs typeface="Open Sans" panose="020B0606030504020204" pitchFamily="34" charset="0"/>
              </a:rPr>
              <a:t> (Aug. 14, 2020).</a:t>
            </a:r>
            <a:endParaRPr lang="en-US" sz="2000" dirty="0">
              <a:ea typeface="Open Sans" panose="020B0606030504020204" pitchFamily="34" charset="0"/>
              <a:cs typeface="Open Sans" panose="020B0606030504020204" pitchFamily="34" charset="0"/>
            </a:endParaRPr>
          </a:p>
          <a:p>
            <a:endParaRPr lang="en-US" sz="20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840512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4573-803D-3EEB-2DE2-FD5E8186C163}"/>
              </a:ext>
            </a:extLst>
          </p:cNvPr>
          <p:cNvSpPr>
            <a:spLocks noGrp="1"/>
          </p:cNvSpPr>
          <p:nvPr>
            <p:ph type="ctrTitle"/>
          </p:nvPr>
        </p:nvSpPr>
        <p:spPr/>
        <p:txBody>
          <a:bodyPr/>
          <a:lstStyle/>
          <a:p>
            <a:r>
              <a:rPr lang="en-US" dirty="0"/>
              <a:t>Investigation Procedure –</a:t>
            </a:r>
            <a:br>
              <a:rPr lang="en-US" dirty="0"/>
            </a:br>
            <a:r>
              <a:rPr lang="en-US" dirty="0"/>
              <a:t>Inspect &amp; review Evidence</a:t>
            </a:r>
          </a:p>
        </p:txBody>
      </p:sp>
      <p:sp>
        <p:nvSpPr>
          <p:cNvPr id="3" name="Footer Placeholder 2">
            <a:extLst>
              <a:ext uri="{FF2B5EF4-FFF2-40B4-BE49-F238E27FC236}">
                <a16:creationId xmlns:a16="http://schemas.microsoft.com/office/drawing/2014/main" id="{14DC34FC-A6BF-3B8E-CDBC-B48885E4FA8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B62980E-252E-CFDB-504D-99B6F4726F57}"/>
              </a:ext>
            </a:extLst>
          </p:cNvPr>
          <p:cNvSpPr>
            <a:spLocks noGrp="1"/>
          </p:cNvSpPr>
          <p:nvPr>
            <p:ph type="sldNum" sz="quarter" idx="12"/>
          </p:nvPr>
        </p:nvSpPr>
        <p:spPr/>
        <p:txBody>
          <a:bodyPr/>
          <a:lstStyle/>
          <a:p>
            <a:fld id="{A49DFD55-3C28-40EF-9E31-A92D2E4017FF}" type="slidenum">
              <a:rPr lang="en-US" smtClean="0"/>
              <a:pPr/>
              <a:t>109</a:t>
            </a:fld>
            <a:endParaRPr lang="en-US"/>
          </a:p>
        </p:txBody>
      </p:sp>
      <p:sp>
        <p:nvSpPr>
          <p:cNvPr id="5" name="Text Placeholder 4">
            <a:extLst>
              <a:ext uri="{FF2B5EF4-FFF2-40B4-BE49-F238E27FC236}">
                <a16:creationId xmlns:a16="http://schemas.microsoft.com/office/drawing/2014/main" id="{6D1B0C07-EC66-B8EE-6FEC-F70E9176041B}"/>
              </a:ext>
            </a:extLst>
          </p:cNvPr>
          <p:cNvSpPr>
            <a:spLocks noGrp="1"/>
          </p:cNvSpPr>
          <p:nvPr>
            <p:ph type="body" sz="quarter" idx="13"/>
          </p:nvPr>
        </p:nvSpPr>
        <p:spPr/>
        <p:txBody>
          <a:bodyPr>
            <a:normAutofit/>
          </a:bodyPr>
          <a:lstStyle/>
          <a:p>
            <a:pPr lvl="1"/>
            <a:r>
              <a:rPr lang="en-US" sz="1800" i="1" dirty="0">
                <a:ea typeface="Open Sans" panose="020B0606030504020204" pitchFamily="34" charset="0"/>
                <a:cs typeface="Open Sans" panose="020B0606030504020204" pitchFamily="34" charset="0"/>
              </a:rPr>
              <a:t>[Employees]</a:t>
            </a:r>
          </a:p>
          <a:p>
            <a:r>
              <a:rPr lang="en-US" sz="2000" dirty="0">
                <a:ea typeface="Open Sans" panose="020B0606030504020204" pitchFamily="34" charset="0"/>
                <a:cs typeface="Open Sans" panose="020B0606030504020204" pitchFamily="34" charset="0"/>
              </a:rPr>
              <a:t>Provide … an equal opportunity to inspect and review any evidence …</a:t>
            </a:r>
          </a:p>
          <a:p>
            <a:pPr lvl="1"/>
            <a:r>
              <a:rPr lang="en-US" sz="1800" dirty="0">
                <a:ea typeface="Open Sans" panose="020B0606030504020204" pitchFamily="34" charset="0"/>
                <a:cs typeface="Open Sans" panose="020B0606030504020204" pitchFamily="34" charset="0"/>
              </a:rPr>
              <a:t>including … inculpatory or exculpatory evidence whether obtained from an employee, complainant, or other source, … </a:t>
            </a:r>
          </a:p>
          <a:p>
            <a:r>
              <a:rPr lang="en-US" sz="2000" kern="100" dirty="0">
                <a:solidFill>
                  <a:srgbClr val="FFFFFF"/>
                </a:solidFill>
                <a:effectLst/>
                <a:ea typeface="Open Sans" panose="020B0606030504020204" pitchFamily="34" charset="0"/>
                <a:cs typeface="Open Sans" panose="020B0606030504020204" pitchFamily="34" charset="0"/>
              </a:rPr>
              <a:t>§§ UWS </a:t>
            </a:r>
            <a:r>
              <a:rPr lang="en-US" sz="2000" u="sng" kern="100" dirty="0">
                <a:solidFill>
                  <a:srgbClr val="FFFFFF"/>
                </a:solidFill>
                <a:effectLst/>
                <a:ea typeface="Open Sans" panose="020B0606030504020204" pitchFamily="34" charset="0"/>
                <a:cs typeface="Open Sans" panose="020B0606030504020204" pitchFamily="34" charset="0"/>
                <a:hlinkClick r:id="rId2"/>
              </a:rPr>
              <a:t>4.15(4)(c)</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3"/>
              </a:rPr>
              <a:t>11.17(4)(c)</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4"/>
              </a:rPr>
              <a:t>RPD 14-2</a:t>
            </a:r>
            <a:r>
              <a:rPr lang="en-US" sz="2000" kern="100" dirty="0">
                <a:solidFill>
                  <a:srgbClr val="FFFFFF"/>
                </a:solidFill>
                <a:effectLst/>
                <a:ea typeface="Open Sans" panose="020B0606030504020204" pitchFamily="34" charset="0"/>
                <a:cs typeface="Open Sans" panose="020B0606030504020204" pitchFamily="34" charset="0"/>
              </a:rPr>
              <a:t>, Appendix C, Investigation of Title IX misconduct allegations, 4.c.</a:t>
            </a:r>
            <a:endParaRPr lang="en-US" sz="2000" dirty="0">
              <a:ea typeface="Open Sans" panose="020B0606030504020204" pitchFamily="34" charset="0"/>
              <a:cs typeface="Open Sans" panose="020B0606030504020204" pitchFamily="34" charset="0"/>
            </a:endParaRPr>
          </a:p>
          <a:p>
            <a:r>
              <a:rPr lang="da-DK" sz="2000" i="1" dirty="0">
                <a:ea typeface="Open Sans" panose="020B0606030504020204" pitchFamily="34" charset="0"/>
                <a:cs typeface="Open Sans" panose="020B0606030504020204" pitchFamily="34" charset="0"/>
              </a:rPr>
              <a:t>See </a:t>
            </a:r>
            <a:r>
              <a:rPr lang="da-DK" sz="2000" dirty="0">
                <a:ea typeface="Open Sans" panose="020B0606030504020204" pitchFamily="34" charset="0"/>
                <a:cs typeface="Open Sans" panose="020B0606030504020204" pitchFamily="34" charset="0"/>
                <a:hlinkClick r:id="rId5"/>
              </a:rPr>
              <a:t>34 CFR 106.45(b)(5)(vi)</a:t>
            </a:r>
            <a:r>
              <a:rPr lang="da-DK" sz="2000" dirty="0">
                <a:ea typeface="Open Sans" panose="020B0606030504020204" pitchFamily="34" charset="0"/>
                <a:cs typeface="Open Sans" panose="020B0606030504020204" pitchFamily="34" charset="0"/>
              </a:rPr>
              <a:t> (Aug. 14, 2020).</a:t>
            </a:r>
            <a:endParaRPr lang="en-US" sz="2000" dirty="0">
              <a:ea typeface="Open Sans" panose="020B0606030504020204" pitchFamily="34" charset="0"/>
              <a:cs typeface="Open Sans" panose="020B0606030504020204" pitchFamily="34" charset="0"/>
            </a:endParaRPr>
          </a:p>
          <a:p>
            <a:endParaRPr lang="en-US" sz="20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53943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DEB2D-F307-D019-5E96-5E35DA83BEB3}"/>
              </a:ext>
            </a:extLst>
          </p:cNvPr>
          <p:cNvSpPr>
            <a:spLocks noGrp="1"/>
          </p:cNvSpPr>
          <p:nvPr>
            <p:ph type="ctrTitle"/>
          </p:nvPr>
        </p:nvSpPr>
        <p:spPr/>
        <p:txBody>
          <a:bodyPr/>
          <a:lstStyle/>
          <a:p>
            <a:r>
              <a:rPr lang="en-US" dirty="0"/>
              <a:t>Complaint</a:t>
            </a:r>
          </a:p>
        </p:txBody>
      </p:sp>
      <p:sp>
        <p:nvSpPr>
          <p:cNvPr id="3" name="Footer Placeholder 2">
            <a:extLst>
              <a:ext uri="{FF2B5EF4-FFF2-40B4-BE49-F238E27FC236}">
                <a16:creationId xmlns:a16="http://schemas.microsoft.com/office/drawing/2014/main" id="{57CA5F8B-C2C5-B161-BFE8-AE1060FCAB1E}"/>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602668FF-6028-5E1E-5219-AD1F113BE6FA}"/>
              </a:ext>
            </a:extLst>
          </p:cNvPr>
          <p:cNvSpPr>
            <a:spLocks noGrp="1"/>
          </p:cNvSpPr>
          <p:nvPr>
            <p:ph type="sldNum" sz="quarter" idx="12"/>
          </p:nvPr>
        </p:nvSpPr>
        <p:spPr/>
        <p:txBody>
          <a:bodyPr/>
          <a:lstStyle/>
          <a:p>
            <a:fld id="{A49DFD55-3C28-40EF-9E31-A92D2E4017FF}" type="slidenum">
              <a:rPr lang="en-US" smtClean="0"/>
              <a:pPr/>
              <a:t>11</a:t>
            </a:fld>
            <a:endParaRPr lang="en-US"/>
          </a:p>
        </p:txBody>
      </p:sp>
      <p:sp>
        <p:nvSpPr>
          <p:cNvPr id="5" name="Text Placeholder 4">
            <a:extLst>
              <a:ext uri="{FF2B5EF4-FFF2-40B4-BE49-F238E27FC236}">
                <a16:creationId xmlns:a16="http://schemas.microsoft.com/office/drawing/2014/main" id="{52EAB9AA-70F9-1BDA-328F-0310BCB0A41E}"/>
              </a:ext>
            </a:extLst>
          </p:cNvPr>
          <p:cNvSpPr>
            <a:spLocks noGrp="1"/>
          </p:cNvSpPr>
          <p:nvPr>
            <p:ph type="body" sz="quarter" idx="13"/>
          </p:nvPr>
        </p:nvSpPr>
        <p:spPr/>
        <p:txBody>
          <a:bodyPr/>
          <a:lstStyle/>
          <a:p>
            <a:r>
              <a:rPr lang="en-US" dirty="0"/>
              <a:t>General complaint</a:t>
            </a:r>
          </a:p>
          <a:p>
            <a:r>
              <a:rPr lang="en-US" dirty="0"/>
              <a:t>Formal Title IX complaint</a:t>
            </a:r>
          </a:p>
          <a:p>
            <a:r>
              <a:rPr lang="en-US" dirty="0"/>
              <a:t>Education program or activity</a:t>
            </a:r>
          </a:p>
        </p:txBody>
      </p:sp>
    </p:spTree>
    <p:extLst>
      <p:ext uri="{BB962C8B-B14F-4D97-AF65-F5344CB8AC3E}">
        <p14:creationId xmlns:p14="http://schemas.microsoft.com/office/powerpoint/2010/main" val="17148161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4573-803D-3EEB-2DE2-FD5E8186C163}"/>
              </a:ext>
            </a:extLst>
          </p:cNvPr>
          <p:cNvSpPr>
            <a:spLocks noGrp="1"/>
          </p:cNvSpPr>
          <p:nvPr>
            <p:ph type="ctrTitle"/>
          </p:nvPr>
        </p:nvSpPr>
        <p:spPr/>
        <p:txBody>
          <a:bodyPr/>
          <a:lstStyle/>
          <a:p>
            <a:r>
              <a:rPr lang="en-US" dirty="0"/>
              <a:t>Investigation Procedure –</a:t>
            </a:r>
            <a:br>
              <a:rPr lang="en-US" dirty="0"/>
            </a:br>
            <a:r>
              <a:rPr lang="en-US" dirty="0"/>
              <a:t>Inspect &amp; review Evidence</a:t>
            </a:r>
          </a:p>
        </p:txBody>
      </p:sp>
      <p:sp>
        <p:nvSpPr>
          <p:cNvPr id="3" name="Footer Placeholder 2">
            <a:extLst>
              <a:ext uri="{FF2B5EF4-FFF2-40B4-BE49-F238E27FC236}">
                <a16:creationId xmlns:a16="http://schemas.microsoft.com/office/drawing/2014/main" id="{14DC34FC-A6BF-3B8E-CDBC-B48885E4FA8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B62980E-252E-CFDB-504D-99B6F4726F57}"/>
              </a:ext>
            </a:extLst>
          </p:cNvPr>
          <p:cNvSpPr>
            <a:spLocks noGrp="1"/>
          </p:cNvSpPr>
          <p:nvPr>
            <p:ph type="sldNum" sz="quarter" idx="12"/>
          </p:nvPr>
        </p:nvSpPr>
        <p:spPr/>
        <p:txBody>
          <a:bodyPr/>
          <a:lstStyle/>
          <a:p>
            <a:fld id="{A49DFD55-3C28-40EF-9E31-A92D2E4017FF}" type="slidenum">
              <a:rPr lang="en-US" smtClean="0"/>
              <a:pPr/>
              <a:t>110</a:t>
            </a:fld>
            <a:endParaRPr lang="en-US"/>
          </a:p>
        </p:txBody>
      </p:sp>
      <p:sp>
        <p:nvSpPr>
          <p:cNvPr id="5" name="Text Placeholder 4">
            <a:extLst>
              <a:ext uri="{FF2B5EF4-FFF2-40B4-BE49-F238E27FC236}">
                <a16:creationId xmlns:a16="http://schemas.microsoft.com/office/drawing/2014/main" id="{6D1B0C07-EC66-B8EE-6FEC-F70E9176041B}"/>
              </a:ext>
            </a:extLst>
          </p:cNvPr>
          <p:cNvSpPr>
            <a:spLocks noGrp="1"/>
          </p:cNvSpPr>
          <p:nvPr>
            <p:ph type="body" sz="quarter" idx="13"/>
          </p:nvPr>
        </p:nvSpPr>
        <p:spPr/>
        <p:txBody>
          <a:bodyPr>
            <a:normAutofit/>
          </a:bodyPr>
          <a:lstStyle/>
          <a:p>
            <a:pPr lvl="1"/>
            <a:r>
              <a:rPr lang="en-US" sz="1800" i="1" dirty="0">
                <a:ea typeface="Open Sans" panose="020B0606030504020204" pitchFamily="34" charset="0"/>
                <a:cs typeface="Open Sans" panose="020B0606030504020204" pitchFamily="34" charset="0"/>
              </a:rPr>
              <a:t>[Employees]</a:t>
            </a:r>
          </a:p>
          <a:p>
            <a:r>
              <a:rPr lang="en-US" sz="2000" dirty="0">
                <a:ea typeface="Open Sans" panose="020B0606030504020204" pitchFamily="34" charset="0"/>
                <a:cs typeface="Open Sans" panose="020B0606030504020204" pitchFamily="34" charset="0"/>
              </a:rPr>
              <a:t>Provide … an equal opportunity to inspect and review any evidence …</a:t>
            </a:r>
          </a:p>
          <a:p>
            <a:pPr lvl="1"/>
            <a:r>
              <a:rPr lang="en-US" sz="1800" dirty="0">
                <a:ea typeface="Open Sans" panose="020B0606030504020204" pitchFamily="34" charset="0"/>
                <a:cs typeface="Open Sans" panose="020B0606030504020204" pitchFamily="34" charset="0"/>
              </a:rPr>
              <a:t>so that the employee and complainant can meaningfully respond to the evidence prior to conclusion of the investigation.</a:t>
            </a:r>
          </a:p>
          <a:p>
            <a:r>
              <a:rPr lang="en-US" sz="2000" kern="100" dirty="0">
                <a:solidFill>
                  <a:srgbClr val="FFFFFF"/>
                </a:solidFill>
                <a:effectLst/>
                <a:ea typeface="Open Sans" panose="020B0606030504020204" pitchFamily="34" charset="0"/>
                <a:cs typeface="Open Sans" panose="020B0606030504020204" pitchFamily="34" charset="0"/>
              </a:rPr>
              <a:t>§§ UWS </a:t>
            </a:r>
            <a:r>
              <a:rPr lang="en-US" sz="2000" u="sng" kern="100" dirty="0">
                <a:solidFill>
                  <a:srgbClr val="FFFFFF"/>
                </a:solidFill>
                <a:effectLst/>
                <a:ea typeface="Open Sans" panose="020B0606030504020204" pitchFamily="34" charset="0"/>
                <a:cs typeface="Open Sans" panose="020B0606030504020204" pitchFamily="34" charset="0"/>
                <a:hlinkClick r:id="rId2"/>
              </a:rPr>
              <a:t>4.15(4)(c)</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3"/>
              </a:rPr>
              <a:t>11.17(4)(c)</a:t>
            </a:r>
            <a:r>
              <a:rPr lang="en-US" sz="2000" kern="100" dirty="0">
                <a:solidFill>
                  <a:srgbClr val="FFFFFF"/>
                </a:solidFill>
                <a:effectLst/>
                <a:ea typeface="Open Sans" panose="020B0606030504020204" pitchFamily="34" charset="0"/>
                <a:cs typeface="Open Sans" panose="020B0606030504020204" pitchFamily="34" charset="0"/>
              </a:rPr>
              <a:t>,&amp; </a:t>
            </a:r>
            <a:r>
              <a:rPr lang="en-US" sz="2000" u="sng" kern="100" dirty="0">
                <a:solidFill>
                  <a:srgbClr val="FFFFFF"/>
                </a:solidFill>
                <a:effectLst/>
                <a:ea typeface="Open Sans" panose="020B0606030504020204" pitchFamily="34" charset="0"/>
                <a:cs typeface="Open Sans" panose="020B0606030504020204" pitchFamily="34" charset="0"/>
                <a:hlinkClick r:id="rId4"/>
              </a:rPr>
              <a:t>RPD 14-2</a:t>
            </a:r>
            <a:r>
              <a:rPr lang="en-US" sz="2000" kern="100" dirty="0">
                <a:solidFill>
                  <a:srgbClr val="FFFFFF"/>
                </a:solidFill>
                <a:effectLst/>
                <a:ea typeface="Open Sans" panose="020B0606030504020204" pitchFamily="34" charset="0"/>
                <a:cs typeface="Open Sans" panose="020B0606030504020204" pitchFamily="34" charset="0"/>
              </a:rPr>
              <a:t>, Appendix C, Investigation of Title IX misconduct allegations, 4.c.</a:t>
            </a:r>
            <a:endParaRPr lang="en-US" sz="2000" dirty="0">
              <a:ea typeface="Open Sans" panose="020B0606030504020204" pitchFamily="34" charset="0"/>
              <a:cs typeface="Open Sans" panose="020B0606030504020204" pitchFamily="34" charset="0"/>
            </a:endParaRPr>
          </a:p>
          <a:p>
            <a:r>
              <a:rPr lang="da-DK" sz="2000" i="1" dirty="0">
                <a:ea typeface="Open Sans" panose="020B0606030504020204" pitchFamily="34" charset="0"/>
                <a:cs typeface="Open Sans" panose="020B0606030504020204" pitchFamily="34" charset="0"/>
              </a:rPr>
              <a:t>See </a:t>
            </a:r>
            <a:r>
              <a:rPr lang="da-DK" sz="2000" dirty="0">
                <a:ea typeface="Open Sans" panose="020B0606030504020204" pitchFamily="34" charset="0"/>
                <a:cs typeface="Open Sans" panose="020B0606030504020204" pitchFamily="34" charset="0"/>
                <a:hlinkClick r:id="rId5"/>
              </a:rPr>
              <a:t>34 CFR 106.45(b)(5)(vi)</a:t>
            </a:r>
            <a:r>
              <a:rPr lang="da-DK" sz="2000" dirty="0">
                <a:ea typeface="Open Sans" panose="020B0606030504020204" pitchFamily="34" charset="0"/>
                <a:cs typeface="Open Sans" panose="020B0606030504020204" pitchFamily="34" charset="0"/>
              </a:rPr>
              <a:t> (Aug. 14, 2020).</a:t>
            </a:r>
            <a:endParaRPr lang="en-US" sz="2000" dirty="0">
              <a:ea typeface="Open Sans" panose="020B0606030504020204" pitchFamily="34" charset="0"/>
              <a:cs typeface="Open Sans" panose="020B0606030504020204" pitchFamily="34" charset="0"/>
            </a:endParaRPr>
          </a:p>
          <a:p>
            <a:endParaRPr lang="en-US" sz="20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555096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0A67-3FE0-E5EB-4484-82129BCDAA31}"/>
              </a:ext>
            </a:extLst>
          </p:cNvPr>
          <p:cNvSpPr>
            <a:spLocks noGrp="1"/>
          </p:cNvSpPr>
          <p:nvPr>
            <p:ph type="ctrTitle"/>
          </p:nvPr>
        </p:nvSpPr>
        <p:spPr/>
        <p:txBody>
          <a:bodyPr/>
          <a:lstStyle/>
          <a:p>
            <a:r>
              <a:rPr lang="en-US" dirty="0"/>
              <a:t>Investigation Procedure –</a:t>
            </a:r>
            <a:br>
              <a:rPr lang="en-US" dirty="0"/>
            </a:br>
            <a:r>
              <a:rPr lang="en-US" dirty="0"/>
              <a:t>Notice of Meetings</a:t>
            </a:r>
          </a:p>
        </p:txBody>
      </p:sp>
      <p:sp>
        <p:nvSpPr>
          <p:cNvPr id="3" name="Footer Placeholder 2">
            <a:extLst>
              <a:ext uri="{FF2B5EF4-FFF2-40B4-BE49-F238E27FC236}">
                <a16:creationId xmlns:a16="http://schemas.microsoft.com/office/drawing/2014/main" id="{9F1BEA3C-B27A-FC87-4D43-08ED21779FA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6E0577CF-3469-0EC4-8F09-9A0DD77EA864}"/>
              </a:ext>
            </a:extLst>
          </p:cNvPr>
          <p:cNvSpPr>
            <a:spLocks noGrp="1"/>
          </p:cNvSpPr>
          <p:nvPr>
            <p:ph type="sldNum" sz="quarter" idx="12"/>
          </p:nvPr>
        </p:nvSpPr>
        <p:spPr/>
        <p:txBody>
          <a:bodyPr/>
          <a:lstStyle/>
          <a:p>
            <a:fld id="{A49DFD55-3C28-40EF-9E31-A92D2E4017FF}" type="slidenum">
              <a:rPr lang="en-US" smtClean="0"/>
              <a:pPr/>
              <a:t>111</a:t>
            </a:fld>
            <a:endParaRPr lang="en-US"/>
          </a:p>
        </p:txBody>
      </p:sp>
      <p:sp>
        <p:nvSpPr>
          <p:cNvPr id="5" name="Text Placeholder 4">
            <a:extLst>
              <a:ext uri="{FF2B5EF4-FFF2-40B4-BE49-F238E27FC236}">
                <a16:creationId xmlns:a16="http://schemas.microsoft.com/office/drawing/2014/main" id="{7EF04CA5-DA27-65A1-4C4F-675D8519D7EF}"/>
              </a:ext>
            </a:extLst>
          </p:cNvPr>
          <p:cNvSpPr>
            <a:spLocks noGrp="1"/>
          </p:cNvSpPr>
          <p:nvPr>
            <p:ph type="body" sz="quarter" idx="13"/>
          </p:nvPr>
        </p:nvSpPr>
        <p:spPr/>
        <p:txBody>
          <a:bodyPr>
            <a:normAutofit fontScale="92500" lnSpcReduction="10000"/>
          </a:bodyPr>
          <a:lstStyle/>
          <a:p>
            <a:pPr lvl="1"/>
            <a:r>
              <a:rPr lang="en-US" sz="1600" i="1" dirty="0">
                <a:ea typeface="Open Sans" panose="020B0606030504020204" pitchFamily="34" charset="0"/>
                <a:cs typeface="Open Sans" panose="020B0606030504020204" pitchFamily="34" charset="0"/>
              </a:rPr>
              <a:t>[Students]</a:t>
            </a:r>
          </a:p>
          <a:p>
            <a:r>
              <a:rPr lang="en-US" sz="2000" dirty="0">
                <a:ea typeface="Open Sans" panose="020B0606030504020204" pitchFamily="34" charset="0"/>
                <a:cs typeface="Open Sans" panose="020B0606030504020204" pitchFamily="34" charset="0"/>
              </a:rPr>
              <a:t>Provide, to a party whose participation is invited or expected, written notice of</a:t>
            </a:r>
          </a:p>
          <a:p>
            <a:pPr lvl="1"/>
            <a:r>
              <a:rPr lang="en-US" sz="1600" dirty="0">
                <a:ea typeface="Open Sans" panose="020B0606030504020204" pitchFamily="34" charset="0"/>
                <a:cs typeface="Open Sans" panose="020B0606030504020204" pitchFamily="34" charset="0"/>
              </a:rPr>
              <a:t>the date, time, location, participants, </a:t>
            </a:r>
            <a:r>
              <a:rPr lang="en-US" sz="1600" b="1" i="1" dirty="0">
                <a:ea typeface="Open Sans" panose="020B0606030504020204" pitchFamily="34" charset="0"/>
                <a:cs typeface="Open Sans" panose="020B0606030504020204" pitchFamily="34" charset="0"/>
              </a:rPr>
              <a:t>and</a:t>
            </a:r>
            <a:r>
              <a:rPr lang="en-US" sz="1600" dirty="0">
                <a:ea typeface="Open Sans" panose="020B0606030504020204" pitchFamily="34" charset="0"/>
                <a:cs typeface="Open Sans" panose="020B0606030504020204" pitchFamily="34" charset="0"/>
              </a:rPr>
              <a:t> </a:t>
            </a:r>
          </a:p>
          <a:p>
            <a:pPr lvl="1"/>
            <a:r>
              <a:rPr lang="en-US" sz="1600" dirty="0">
                <a:ea typeface="Open Sans" panose="020B0606030504020204" pitchFamily="34" charset="0"/>
                <a:cs typeface="Open Sans" panose="020B0606030504020204" pitchFamily="34" charset="0"/>
              </a:rPr>
              <a:t>purpose of all hearings, investigative interviews, or other meetings, </a:t>
            </a:r>
          </a:p>
          <a:p>
            <a:r>
              <a:rPr lang="en-US" sz="2000" dirty="0">
                <a:ea typeface="Open Sans" panose="020B0606030504020204" pitchFamily="34" charset="0"/>
                <a:cs typeface="Open Sans" panose="020B0606030504020204" pitchFamily="34" charset="0"/>
              </a:rPr>
              <a:t>with sufficient time for the party to prepare to participate. </a:t>
            </a:r>
          </a:p>
          <a:p>
            <a:r>
              <a:rPr lang="en-US" sz="2000" kern="100" dirty="0">
                <a:solidFill>
                  <a:srgbClr val="FFFFFF"/>
                </a:solidFill>
                <a:effectLst/>
                <a:ea typeface="Open Sans" panose="020B0606030504020204" pitchFamily="34" charset="0"/>
                <a:cs typeface="Open Sans" panose="020B0606030504020204" pitchFamily="34" charset="0"/>
              </a:rPr>
              <a:t>§ UWS </a:t>
            </a:r>
            <a:r>
              <a:rPr lang="en-US" sz="2000" u="sng" kern="100" dirty="0">
                <a:solidFill>
                  <a:srgbClr val="FFFFFF"/>
                </a:solidFill>
                <a:effectLst/>
                <a:ea typeface="Open Sans" panose="020B0606030504020204" pitchFamily="34" charset="0"/>
                <a:cs typeface="Open Sans" panose="020B0606030504020204" pitchFamily="34" charset="0"/>
                <a:hlinkClick r:id="rId2"/>
              </a:rPr>
              <a:t>17.152(4)(d)</a:t>
            </a:r>
            <a:r>
              <a:rPr lang="en-US" sz="2000" kern="100" dirty="0">
                <a:solidFill>
                  <a:srgbClr val="FFFFFF"/>
                </a:solidFill>
                <a:effectLst/>
                <a:ea typeface="Open Sans" panose="020B0606030504020204" pitchFamily="34" charset="0"/>
                <a:cs typeface="Open Sans" panose="020B0606030504020204" pitchFamily="34" charset="0"/>
              </a:rPr>
              <a:t>.</a:t>
            </a:r>
          </a:p>
          <a:p>
            <a:r>
              <a:rPr lang="en-US" sz="2000" i="1" kern="100" dirty="0">
                <a:solidFill>
                  <a:srgbClr val="FFFFFF"/>
                </a:solidFill>
                <a:ea typeface="Open Sans" panose="020B0606030504020204" pitchFamily="34" charset="0"/>
                <a:cs typeface="Open Sans" panose="020B0606030504020204" pitchFamily="34" charset="0"/>
              </a:rPr>
              <a:t>See </a:t>
            </a:r>
            <a:r>
              <a:rPr lang="en-US" sz="2200" dirty="0">
                <a:hlinkClick r:id="rId3"/>
              </a:rPr>
              <a:t>34 CFR 106.45(b)(5)(v)</a:t>
            </a:r>
            <a:r>
              <a:rPr lang="en-US" sz="2200" dirty="0"/>
              <a:t> (Aug. 14, 2020).</a:t>
            </a:r>
            <a:endParaRPr lang="en-US" sz="2200" i="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411124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3907-E9BF-8CE7-02CF-3E1AB2D16CF7}"/>
              </a:ext>
            </a:extLst>
          </p:cNvPr>
          <p:cNvSpPr>
            <a:spLocks noGrp="1"/>
          </p:cNvSpPr>
          <p:nvPr>
            <p:ph type="ctrTitle"/>
          </p:nvPr>
        </p:nvSpPr>
        <p:spPr/>
        <p:txBody>
          <a:bodyPr/>
          <a:lstStyle/>
          <a:p>
            <a:r>
              <a:rPr lang="en-US" dirty="0"/>
              <a:t>Investigation procedure –</a:t>
            </a:r>
            <a:br>
              <a:rPr lang="en-US" dirty="0"/>
            </a:br>
            <a:r>
              <a:rPr lang="en-US" dirty="0"/>
              <a:t>medical records</a:t>
            </a:r>
          </a:p>
        </p:txBody>
      </p:sp>
      <p:sp>
        <p:nvSpPr>
          <p:cNvPr id="3" name="Footer Placeholder 2">
            <a:extLst>
              <a:ext uri="{FF2B5EF4-FFF2-40B4-BE49-F238E27FC236}">
                <a16:creationId xmlns:a16="http://schemas.microsoft.com/office/drawing/2014/main" id="{2F9C01CB-A6D9-23F4-78C7-76042A2DAB6A}"/>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3E46A8E-5516-0669-C907-F07287DA3255}"/>
              </a:ext>
            </a:extLst>
          </p:cNvPr>
          <p:cNvSpPr>
            <a:spLocks noGrp="1"/>
          </p:cNvSpPr>
          <p:nvPr>
            <p:ph type="sldNum" sz="quarter" idx="12"/>
          </p:nvPr>
        </p:nvSpPr>
        <p:spPr/>
        <p:txBody>
          <a:bodyPr/>
          <a:lstStyle/>
          <a:p>
            <a:fld id="{A49DFD55-3C28-40EF-9E31-A92D2E4017FF}" type="slidenum">
              <a:rPr lang="en-US" smtClean="0"/>
              <a:pPr/>
              <a:t>112</a:t>
            </a:fld>
            <a:endParaRPr lang="en-US"/>
          </a:p>
        </p:txBody>
      </p:sp>
      <p:sp>
        <p:nvSpPr>
          <p:cNvPr id="5" name="Text Placeholder 4">
            <a:extLst>
              <a:ext uri="{FF2B5EF4-FFF2-40B4-BE49-F238E27FC236}">
                <a16:creationId xmlns:a16="http://schemas.microsoft.com/office/drawing/2014/main" id="{7AB44D68-53A7-E3A3-9F50-636D1ED50352}"/>
              </a:ext>
            </a:extLst>
          </p:cNvPr>
          <p:cNvSpPr>
            <a:spLocks noGrp="1"/>
          </p:cNvSpPr>
          <p:nvPr>
            <p:ph type="body" sz="quarter" idx="13"/>
          </p:nvPr>
        </p:nvSpPr>
        <p:spPr>
          <a:xfrm>
            <a:off x="2397918" y="2225675"/>
            <a:ext cx="8691562" cy="2630488"/>
          </a:xfrm>
        </p:spPr>
        <p:txBody>
          <a:bodyPr>
            <a:normAutofit fontScale="85000" lnSpcReduction="20000"/>
          </a:bodyPr>
          <a:lstStyle/>
          <a:p>
            <a:r>
              <a:rPr lang="en-US" sz="2000" dirty="0">
                <a:ea typeface="Open Sans" panose="020B0606030504020204" pitchFamily="34" charset="0"/>
                <a:cs typeface="Open Sans" panose="020B0606030504020204" pitchFamily="34" charset="0"/>
              </a:rPr>
              <a:t>[As part of its investigation and disciplinary process, the university may] </a:t>
            </a:r>
          </a:p>
          <a:p>
            <a:r>
              <a:rPr lang="en-US" sz="2000" dirty="0">
                <a:ea typeface="Open Sans" panose="020B0606030504020204" pitchFamily="34" charset="0"/>
                <a:cs typeface="Open Sans" panose="020B0606030504020204" pitchFamily="34" charset="0"/>
              </a:rPr>
              <a:t>[n]</a:t>
            </a:r>
            <a:r>
              <a:rPr lang="en-US" sz="2000" dirty="0" err="1">
                <a:ea typeface="Open Sans" panose="020B0606030504020204" pitchFamily="34" charset="0"/>
                <a:cs typeface="Open Sans" panose="020B0606030504020204" pitchFamily="34" charset="0"/>
              </a:rPr>
              <a:t>ot</a:t>
            </a:r>
            <a:r>
              <a:rPr lang="en-US" sz="2000" dirty="0">
                <a:ea typeface="Open Sans" panose="020B0606030504020204" pitchFamily="34" charset="0"/>
                <a:cs typeface="Open Sans" panose="020B0606030504020204" pitchFamily="34" charset="0"/>
              </a:rPr>
              <a:t> access, consider, disclose, or otherwise use a [faculty member’s, academic staff member’s, employee’s, complainant’s, or party’s] records </a:t>
            </a:r>
          </a:p>
          <a:p>
            <a:pPr lvl="1"/>
            <a:r>
              <a:rPr lang="en-US" sz="1600" dirty="0">
                <a:ea typeface="Open Sans" panose="020B0606030504020204" pitchFamily="34" charset="0"/>
                <a:cs typeface="Open Sans" panose="020B0606030504020204" pitchFamily="34" charset="0"/>
              </a:rPr>
              <a:t>that are made or maintained by a physician, psychiatrist, psychologist, or other recognized professional or paraprofessional acting in the professional’s or paraprofessional’s capacity, or assisting in that capacity, </a:t>
            </a:r>
            <a:r>
              <a:rPr lang="en-US" sz="1600" b="1" i="1" dirty="0">
                <a:ea typeface="Open Sans" panose="020B0606030504020204" pitchFamily="34" charset="0"/>
                <a:cs typeface="Open Sans" panose="020B0606030504020204" pitchFamily="34" charset="0"/>
              </a:rPr>
              <a:t>and</a:t>
            </a:r>
            <a:r>
              <a:rPr lang="en-US" sz="1600" dirty="0">
                <a:ea typeface="Open Sans" panose="020B0606030504020204" pitchFamily="34" charset="0"/>
                <a:cs typeface="Open Sans" panose="020B0606030504020204" pitchFamily="34" charset="0"/>
              </a:rPr>
              <a:t> </a:t>
            </a:r>
          </a:p>
          <a:p>
            <a:pPr lvl="1"/>
            <a:r>
              <a:rPr lang="en-US" sz="1600" dirty="0">
                <a:ea typeface="Open Sans" panose="020B0606030504020204" pitchFamily="34" charset="0"/>
                <a:cs typeface="Open Sans" panose="020B0606030504020204" pitchFamily="34" charset="0"/>
              </a:rPr>
              <a:t>which are made and maintained in connection with the provision of treatment to the faculty member or complainant, </a:t>
            </a:r>
          </a:p>
          <a:p>
            <a:r>
              <a:rPr lang="en-US" sz="2000" kern="100" dirty="0">
                <a:solidFill>
                  <a:srgbClr val="FFFFFF"/>
                </a:solidFill>
                <a:effectLst/>
                <a:ea typeface="Open Sans" panose="020B0606030504020204" pitchFamily="34" charset="0"/>
                <a:cs typeface="Open Sans" panose="020B0606030504020204" pitchFamily="34" charset="0"/>
              </a:rPr>
              <a:t>§§ UWS </a:t>
            </a:r>
            <a:r>
              <a:rPr lang="en-US" sz="2000" u="sng" kern="100" dirty="0">
                <a:solidFill>
                  <a:srgbClr val="FFFFFF"/>
                </a:solidFill>
                <a:effectLst/>
                <a:ea typeface="Open Sans" panose="020B0606030504020204" pitchFamily="34" charset="0"/>
                <a:cs typeface="Open Sans" panose="020B0606030504020204" pitchFamily="34" charset="0"/>
                <a:hlinkClick r:id="rId2"/>
              </a:rPr>
              <a:t>4.15(5)</a:t>
            </a:r>
            <a:r>
              <a:rPr lang="en-US" sz="2000" kern="100" dirty="0">
                <a:solidFill>
                  <a:srgbClr val="FFFFFF"/>
                </a:solidFill>
                <a:effectLst/>
                <a:ea typeface="Open Sans" panose="020B0606030504020204" pitchFamily="34" charset="0"/>
                <a:cs typeface="Open Sans" panose="020B0606030504020204" pitchFamily="34" charset="0"/>
              </a:rPr>
              <a:t>, </a:t>
            </a:r>
            <a:r>
              <a:rPr lang="en-US" sz="2000" u="sng" kern="100" dirty="0">
                <a:solidFill>
                  <a:srgbClr val="FFFFFF"/>
                </a:solidFill>
                <a:effectLst/>
                <a:ea typeface="Open Sans" panose="020B0606030504020204" pitchFamily="34" charset="0"/>
                <a:cs typeface="Open Sans" panose="020B0606030504020204" pitchFamily="34" charset="0"/>
                <a:hlinkClick r:id="rId3"/>
              </a:rPr>
              <a:t>11.17(5)</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17.152(4)(e)</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5"/>
              </a:rPr>
              <a:t>RPD 14-2</a:t>
            </a:r>
            <a:r>
              <a:rPr lang="en-US" sz="2000" kern="100" dirty="0">
                <a:solidFill>
                  <a:srgbClr val="FFFFFF"/>
                </a:solidFill>
                <a:effectLst/>
                <a:ea typeface="Open Sans" panose="020B0606030504020204" pitchFamily="34" charset="0"/>
                <a:cs typeface="Open Sans" panose="020B0606030504020204" pitchFamily="34" charset="0"/>
              </a:rPr>
              <a:t>, Appendix C, Investigation of Title IX misconduct allegations, 5.</a:t>
            </a:r>
          </a:p>
          <a:p>
            <a:r>
              <a:rPr lang="en-US" sz="2000" i="1" kern="100" dirty="0">
                <a:solidFill>
                  <a:srgbClr val="FFFFFF"/>
                </a:solidFill>
                <a:ea typeface="Open Sans" panose="020B0606030504020204" pitchFamily="34" charset="0"/>
                <a:cs typeface="Open Sans" panose="020B0606030504020204" pitchFamily="34" charset="0"/>
              </a:rPr>
              <a:t>See </a:t>
            </a:r>
            <a:r>
              <a:rPr lang="en-US" sz="2200" dirty="0">
                <a:hlinkClick r:id="rId6"/>
              </a:rPr>
              <a:t>34 CFR 106.45(b)(5)(</a:t>
            </a:r>
            <a:r>
              <a:rPr lang="en-US" sz="2200" dirty="0" err="1">
                <a:hlinkClick r:id="rId6"/>
              </a:rPr>
              <a:t>i</a:t>
            </a:r>
            <a:r>
              <a:rPr lang="en-US" sz="2200" dirty="0">
                <a:hlinkClick r:id="rId6"/>
              </a:rPr>
              <a:t>)</a:t>
            </a:r>
            <a:r>
              <a:rPr lang="en-US" sz="2200" dirty="0"/>
              <a:t> (Aug. 14, 2020).</a:t>
            </a:r>
            <a:endParaRPr lang="en-US" sz="2200" i="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298745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3907-E9BF-8CE7-02CF-3E1AB2D16CF7}"/>
              </a:ext>
            </a:extLst>
          </p:cNvPr>
          <p:cNvSpPr>
            <a:spLocks noGrp="1"/>
          </p:cNvSpPr>
          <p:nvPr>
            <p:ph type="ctrTitle"/>
          </p:nvPr>
        </p:nvSpPr>
        <p:spPr/>
        <p:txBody>
          <a:bodyPr/>
          <a:lstStyle/>
          <a:p>
            <a:r>
              <a:rPr lang="en-US" dirty="0"/>
              <a:t>Investigation procedure –</a:t>
            </a:r>
            <a:br>
              <a:rPr lang="en-US" dirty="0"/>
            </a:br>
            <a:r>
              <a:rPr lang="en-US" dirty="0"/>
              <a:t>medical records – Waiver</a:t>
            </a:r>
          </a:p>
        </p:txBody>
      </p:sp>
      <p:sp>
        <p:nvSpPr>
          <p:cNvPr id="3" name="Footer Placeholder 2">
            <a:extLst>
              <a:ext uri="{FF2B5EF4-FFF2-40B4-BE49-F238E27FC236}">
                <a16:creationId xmlns:a16="http://schemas.microsoft.com/office/drawing/2014/main" id="{2F9C01CB-A6D9-23F4-78C7-76042A2DAB6A}"/>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3E46A8E-5516-0669-C907-F07287DA3255}"/>
              </a:ext>
            </a:extLst>
          </p:cNvPr>
          <p:cNvSpPr>
            <a:spLocks noGrp="1"/>
          </p:cNvSpPr>
          <p:nvPr>
            <p:ph type="sldNum" sz="quarter" idx="12"/>
          </p:nvPr>
        </p:nvSpPr>
        <p:spPr/>
        <p:txBody>
          <a:bodyPr/>
          <a:lstStyle/>
          <a:p>
            <a:fld id="{A49DFD55-3C28-40EF-9E31-A92D2E4017FF}" type="slidenum">
              <a:rPr lang="en-US" smtClean="0"/>
              <a:pPr/>
              <a:t>113</a:t>
            </a:fld>
            <a:endParaRPr lang="en-US"/>
          </a:p>
        </p:txBody>
      </p:sp>
      <p:sp>
        <p:nvSpPr>
          <p:cNvPr id="5" name="Text Placeholder 4">
            <a:extLst>
              <a:ext uri="{FF2B5EF4-FFF2-40B4-BE49-F238E27FC236}">
                <a16:creationId xmlns:a16="http://schemas.microsoft.com/office/drawing/2014/main" id="{7AB44D68-53A7-E3A3-9F50-636D1ED50352}"/>
              </a:ext>
            </a:extLst>
          </p:cNvPr>
          <p:cNvSpPr>
            <a:spLocks noGrp="1"/>
          </p:cNvSpPr>
          <p:nvPr>
            <p:ph type="body" sz="quarter" idx="13"/>
          </p:nvPr>
        </p:nvSpPr>
        <p:spPr>
          <a:xfrm>
            <a:off x="2397918" y="2225675"/>
            <a:ext cx="8691562" cy="2630488"/>
          </a:xfrm>
        </p:spPr>
        <p:txBody>
          <a:bodyPr>
            <a:noAutofit/>
          </a:bodyPr>
          <a:lstStyle/>
          <a:p>
            <a:r>
              <a:rPr lang="en-US" sz="2200" b="1" i="1" dirty="0">
                <a:ea typeface="Open Sans" panose="020B0606030504020204" pitchFamily="34" charset="0"/>
                <a:cs typeface="Open Sans" panose="020B0606030504020204" pitchFamily="34" charset="0"/>
              </a:rPr>
              <a:t>unless</a:t>
            </a:r>
            <a:r>
              <a:rPr lang="en-US" sz="2200" dirty="0">
                <a:ea typeface="Open Sans" panose="020B0606030504020204" pitchFamily="34" charset="0"/>
                <a:cs typeface="Open Sans" panose="020B0606030504020204" pitchFamily="34" charset="0"/>
              </a:rPr>
              <a:t> the university obtains the [faculty member’s, academic staff member’s, employee’s, complainant’s or that party's] </a:t>
            </a:r>
            <a:r>
              <a:rPr lang="en-US" sz="2200" b="1" i="1" dirty="0">
                <a:ea typeface="Open Sans" panose="020B0606030504020204" pitchFamily="34" charset="0"/>
                <a:cs typeface="Open Sans" panose="020B0606030504020204" pitchFamily="34" charset="0"/>
              </a:rPr>
              <a:t>voluntary, written consent </a:t>
            </a:r>
            <a:r>
              <a:rPr lang="en-US" sz="2200" dirty="0">
                <a:ea typeface="Open Sans" panose="020B0606030504020204" pitchFamily="34" charset="0"/>
                <a:cs typeface="Open Sans" panose="020B0606030504020204" pitchFamily="34" charset="0"/>
              </a:rPr>
              <a:t>to do so [in relation to the investigation and disciplinary process or for a grievance process under this section].</a:t>
            </a:r>
          </a:p>
          <a:p>
            <a:pPr lvl="1"/>
            <a:r>
              <a:rPr lang="en-US" sz="1800" kern="100" dirty="0">
                <a:solidFill>
                  <a:srgbClr val="FFFFFF"/>
                </a:solidFill>
                <a:effectLst/>
                <a:ea typeface="Open Sans" panose="020B0606030504020204" pitchFamily="34" charset="0"/>
                <a:cs typeface="Open Sans" panose="020B0606030504020204" pitchFamily="34" charset="0"/>
              </a:rPr>
              <a:t>§§ UWS </a:t>
            </a:r>
            <a:r>
              <a:rPr lang="en-US" sz="1800" u="sng" kern="100" dirty="0">
                <a:solidFill>
                  <a:srgbClr val="FFFFFF"/>
                </a:solidFill>
                <a:effectLst/>
                <a:ea typeface="Open Sans" panose="020B0606030504020204" pitchFamily="34" charset="0"/>
                <a:cs typeface="Open Sans" panose="020B0606030504020204" pitchFamily="34" charset="0"/>
                <a:hlinkClick r:id="rId2"/>
              </a:rPr>
              <a:t>4.15(5)</a:t>
            </a:r>
            <a:r>
              <a:rPr lang="en-US" sz="1800" kern="100" dirty="0">
                <a:solidFill>
                  <a:srgbClr val="FFFFFF"/>
                </a:solidFill>
                <a:effectLst/>
                <a:ea typeface="Open Sans" panose="020B0606030504020204" pitchFamily="34" charset="0"/>
                <a:cs typeface="Open Sans" panose="020B0606030504020204" pitchFamily="34" charset="0"/>
              </a:rPr>
              <a:t>, </a:t>
            </a:r>
            <a:r>
              <a:rPr lang="en-US" sz="1800" u="sng" kern="100" dirty="0">
                <a:solidFill>
                  <a:srgbClr val="FFFFFF"/>
                </a:solidFill>
                <a:effectLst/>
                <a:ea typeface="Open Sans" panose="020B0606030504020204" pitchFamily="34" charset="0"/>
                <a:cs typeface="Open Sans" panose="020B0606030504020204" pitchFamily="34" charset="0"/>
                <a:hlinkClick r:id="rId3"/>
              </a:rPr>
              <a:t>11.17(5)</a:t>
            </a:r>
            <a:r>
              <a:rPr lang="en-US" sz="1800" kern="100" dirty="0">
                <a:solidFill>
                  <a:srgbClr val="FFFFFF"/>
                </a:solidFill>
                <a:effectLst/>
                <a:ea typeface="Open Sans" panose="020B0606030504020204" pitchFamily="34" charset="0"/>
                <a:cs typeface="Open Sans" panose="020B0606030504020204" pitchFamily="34" charset="0"/>
              </a:rPr>
              <a:t>, &amp;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17.152(4)(e)</a:t>
            </a:r>
            <a:r>
              <a:rPr lang="en-US" sz="1800" kern="100" dirty="0">
                <a:solidFill>
                  <a:srgbClr val="FFFFFF"/>
                </a:solidFill>
                <a:effectLst/>
                <a:ea typeface="Open Sans" panose="020B0606030504020204" pitchFamily="34" charset="0"/>
                <a:cs typeface="Open Sans" panose="020B0606030504020204" pitchFamily="34" charset="0"/>
              </a:rPr>
              <a:t> &amp; </a:t>
            </a:r>
            <a:r>
              <a:rPr lang="en-US" sz="1800" u="sng" kern="100" dirty="0">
                <a:solidFill>
                  <a:srgbClr val="FFFFFF"/>
                </a:solidFill>
                <a:effectLst/>
                <a:ea typeface="Open Sans" panose="020B0606030504020204" pitchFamily="34" charset="0"/>
                <a:cs typeface="Open Sans" panose="020B0606030504020204" pitchFamily="34" charset="0"/>
                <a:hlinkClick r:id="rId5"/>
              </a:rPr>
              <a:t>RPD 14-2</a:t>
            </a:r>
            <a:r>
              <a:rPr lang="en-US" sz="1800" kern="100" dirty="0">
                <a:solidFill>
                  <a:srgbClr val="FFFFFF"/>
                </a:solidFill>
                <a:effectLst/>
                <a:ea typeface="Open Sans" panose="020B0606030504020204" pitchFamily="34" charset="0"/>
                <a:cs typeface="Open Sans" panose="020B0606030504020204" pitchFamily="34" charset="0"/>
              </a:rPr>
              <a:t>, Appendix C, Investigation of Title IX misconduct allegations, 5.</a:t>
            </a:r>
          </a:p>
          <a:p>
            <a:r>
              <a:rPr lang="en-US" sz="2200" i="1" kern="100" dirty="0">
                <a:solidFill>
                  <a:srgbClr val="FFFFFF"/>
                </a:solidFill>
                <a:ea typeface="Open Sans" panose="020B0606030504020204" pitchFamily="34" charset="0"/>
                <a:cs typeface="Open Sans" panose="020B0606030504020204" pitchFamily="34" charset="0"/>
              </a:rPr>
              <a:t>See </a:t>
            </a:r>
            <a:r>
              <a:rPr lang="en-US" sz="2200" dirty="0">
                <a:hlinkClick r:id="rId6"/>
              </a:rPr>
              <a:t>34 CFR 106.45(b)(5)(</a:t>
            </a:r>
            <a:r>
              <a:rPr lang="en-US" sz="2200" dirty="0" err="1">
                <a:hlinkClick r:id="rId6"/>
              </a:rPr>
              <a:t>i</a:t>
            </a:r>
            <a:r>
              <a:rPr lang="en-US" sz="2200" dirty="0">
                <a:hlinkClick r:id="rId6"/>
              </a:rPr>
              <a:t>)</a:t>
            </a:r>
            <a:r>
              <a:rPr lang="en-US" sz="2200" dirty="0"/>
              <a:t> (Aug. 14, 2020).</a:t>
            </a:r>
            <a:endParaRPr lang="en-US" sz="22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715696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112FD-FDD1-63BD-5844-59F1569CF811}"/>
              </a:ext>
            </a:extLst>
          </p:cNvPr>
          <p:cNvSpPr>
            <a:spLocks noGrp="1"/>
          </p:cNvSpPr>
          <p:nvPr>
            <p:ph type="ctrTitle"/>
          </p:nvPr>
        </p:nvSpPr>
        <p:spPr/>
        <p:txBody>
          <a:bodyPr/>
          <a:lstStyle/>
          <a:p>
            <a:r>
              <a:rPr lang="en-US" dirty="0"/>
              <a:t>Review of evidence</a:t>
            </a:r>
          </a:p>
        </p:txBody>
      </p:sp>
      <p:sp>
        <p:nvSpPr>
          <p:cNvPr id="3" name="Footer Placeholder 2">
            <a:extLst>
              <a:ext uri="{FF2B5EF4-FFF2-40B4-BE49-F238E27FC236}">
                <a16:creationId xmlns:a16="http://schemas.microsoft.com/office/drawing/2014/main" id="{0259AA81-CDB0-9F50-EE85-05CABD3365AC}"/>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42BD2AF-4246-D495-333E-ADDC128856A9}"/>
              </a:ext>
            </a:extLst>
          </p:cNvPr>
          <p:cNvSpPr>
            <a:spLocks noGrp="1"/>
          </p:cNvSpPr>
          <p:nvPr>
            <p:ph type="sldNum" sz="quarter" idx="12"/>
          </p:nvPr>
        </p:nvSpPr>
        <p:spPr/>
        <p:txBody>
          <a:bodyPr/>
          <a:lstStyle/>
          <a:p>
            <a:fld id="{A49DFD55-3C28-40EF-9E31-A92D2E4017FF}" type="slidenum">
              <a:rPr lang="en-US" smtClean="0"/>
              <a:pPr/>
              <a:t>114</a:t>
            </a:fld>
            <a:endParaRPr lang="en-US"/>
          </a:p>
        </p:txBody>
      </p:sp>
      <p:sp>
        <p:nvSpPr>
          <p:cNvPr id="5" name="Text Placeholder 4">
            <a:extLst>
              <a:ext uri="{FF2B5EF4-FFF2-40B4-BE49-F238E27FC236}">
                <a16:creationId xmlns:a16="http://schemas.microsoft.com/office/drawing/2014/main" id="{D0479DA5-7ECE-511B-AE9B-E80C2CCCCF98}"/>
              </a:ext>
            </a:extLst>
          </p:cNvPr>
          <p:cNvSpPr>
            <a:spLocks noGrp="1"/>
          </p:cNvSpPr>
          <p:nvPr>
            <p:ph type="body" sz="quarter" idx="13"/>
          </p:nvPr>
        </p:nvSpPr>
        <p:spPr/>
        <p:txBody>
          <a:bodyPr>
            <a:normAutofit fontScale="92500" lnSpcReduction="10000"/>
          </a:bodyPr>
          <a:lstStyle/>
          <a:p>
            <a:r>
              <a:rPr lang="en-US" dirty="0"/>
              <a:t>Opportunity to review</a:t>
            </a:r>
          </a:p>
          <a:p>
            <a:r>
              <a:rPr lang="en-US" dirty="0"/>
              <a:t>Format</a:t>
            </a:r>
          </a:p>
          <a:p>
            <a:r>
              <a:rPr lang="en-US" dirty="0"/>
              <a:t>Types of information to include</a:t>
            </a:r>
          </a:p>
          <a:p>
            <a:r>
              <a:rPr lang="en-US" dirty="0"/>
              <a:t>Written responses</a:t>
            </a:r>
          </a:p>
          <a:p>
            <a:r>
              <a:rPr lang="en-US" dirty="0"/>
              <a:t>Generally, this will be a draft report with all evidence included</a:t>
            </a:r>
          </a:p>
        </p:txBody>
      </p:sp>
    </p:spTree>
    <p:extLst>
      <p:ext uri="{BB962C8B-B14F-4D97-AF65-F5344CB8AC3E}">
        <p14:creationId xmlns:p14="http://schemas.microsoft.com/office/powerpoint/2010/main" val="3118230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Review of evidence</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115</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200" i="1" dirty="0">
                <a:ea typeface="Open Sans" panose="020B0606030504020204" pitchFamily="34" charset="0"/>
                <a:cs typeface="Open Sans" panose="020B0606030504020204" pitchFamily="34" charset="0"/>
              </a:rPr>
              <a:t>[Employees]</a:t>
            </a:r>
          </a:p>
          <a:p>
            <a:r>
              <a:rPr lang="en-US" sz="1600" dirty="0"/>
              <a:t>Prior to completion of the final investigative report, the investigator shall send to </a:t>
            </a:r>
          </a:p>
          <a:p>
            <a:pPr lvl="1"/>
            <a:r>
              <a:rPr lang="en-US" sz="1200" dirty="0"/>
              <a:t>the [faculty member, academic staff member, or employee] </a:t>
            </a:r>
            <a:r>
              <a:rPr lang="en-US" sz="1200" b="1" i="1" dirty="0"/>
              <a:t>and </a:t>
            </a:r>
            <a:r>
              <a:rPr lang="en-US" sz="1200" dirty="0"/>
              <a:t>complainant and their respective advisors, if any, </a:t>
            </a:r>
          </a:p>
          <a:p>
            <a:pPr lvl="1"/>
            <a:r>
              <a:rPr lang="en-US" sz="1200" dirty="0"/>
              <a:t>the evidence gathered during the investigation for inspection and review by the [faculty member, academic staff member, or employee] and the complainant. </a:t>
            </a:r>
          </a:p>
          <a:p>
            <a:r>
              <a:rPr lang="en-US" sz="1600" kern="1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UWS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2"/>
              </a:rPr>
              <a:t>4.16(1)</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3"/>
              </a:rPr>
              <a:t>11.18(1)</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4"/>
              </a:rPr>
              <a:t>RPD 14-2</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Appendix C, Review of evidence, 1.</a:t>
            </a:r>
            <a:endParaRPr lang="en-US" sz="1600" dirty="0"/>
          </a:p>
          <a:p>
            <a:pPr lvl="1"/>
            <a:endParaRPr lang="en-US" sz="1600" i="1" dirty="0">
              <a:ea typeface="Open Sans" panose="020B0606030504020204" pitchFamily="34" charset="0"/>
              <a:cs typeface="Open Sans" panose="020B0606030504020204" pitchFamily="34" charset="0"/>
            </a:endParaRPr>
          </a:p>
          <a:p>
            <a:endParaRPr lang="en-US" sz="16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a:xfrm>
            <a:off x="6930051" y="2220078"/>
            <a:ext cx="4114800" cy="766762"/>
          </a:xfrm>
        </p:spPr>
        <p:txBody>
          <a:bodyPr>
            <a:noAutofit/>
          </a:bodyPr>
          <a:lstStyle/>
          <a:p>
            <a:pPr lvl="1"/>
            <a:r>
              <a:rPr lang="en-US" sz="1400" i="1" dirty="0">
                <a:ea typeface="Open Sans" panose="020B0606030504020204" pitchFamily="34" charset="0"/>
                <a:cs typeface="Open Sans" panose="020B0606030504020204" pitchFamily="34" charset="0"/>
              </a:rPr>
              <a:t>[Students]</a:t>
            </a:r>
          </a:p>
          <a:p>
            <a:r>
              <a:rPr lang="en-US" sz="1800" dirty="0"/>
              <a:t>Prior to completion of the final investigative report, as described in sub. </a:t>
            </a:r>
            <a:r>
              <a:rPr lang="en-US" sz="1800" dirty="0">
                <a:hlinkClick r:id="rId5" tooltip="Admin. Code UWS 17.152(6)"/>
              </a:rPr>
              <a:t>(6)</a:t>
            </a:r>
            <a:r>
              <a:rPr lang="en-US" sz="1800" dirty="0"/>
              <a:t>, the university shall provide </a:t>
            </a:r>
          </a:p>
          <a:p>
            <a:pPr lvl="1"/>
            <a:r>
              <a:rPr lang="en-US" sz="1400" dirty="0"/>
              <a:t>the complainant and respondent and their advisors, if any: </a:t>
            </a:r>
          </a:p>
          <a:p>
            <a:pPr lvl="1"/>
            <a:r>
              <a:rPr lang="en-US" sz="1400" dirty="0"/>
              <a:t>The evidence gathered during the university’s investigation that is directly related to the allegations of sexual misconduct,</a:t>
            </a:r>
          </a:p>
          <a:p>
            <a:r>
              <a:rPr lang="en-US" sz="1800" kern="100" dirty="0">
                <a:solidFill>
                  <a:srgbClr val="FFFFFF"/>
                </a:solidFill>
                <a:effectLst/>
                <a:ea typeface="Open Sans" panose="020B0606030504020204" pitchFamily="34" charset="0"/>
                <a:cs typeface="Open Sans" panose="020B0606030504020204" pitchFamily="34" charset="0"/>
              </a:rPr>
              <a:t>§ </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UWS </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17.152(5)(a)</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r>
              <a:rPr lang="en-US" sz="1800" dirty="0"/>
              <a:t> </a:t>
            </a:r>
          </a:p>
          <a:p>
            <a:pPr lvl="1"/>
            <a:endParaRPr lang="en-US" sz="1400" kern="100" dirty="0">
              <a:solidFill>
                <a:schemeClr val="bg1"/>
              </a:solidFill>
              <a:effectLst/>
              <a:ea typeface="Open Sans" panose="020B0606030504020204" pitchFamily="34" charset="0"/>
              <a:cs typeface="Open Sans" panose="020B0606030504020204" pitchFamily="34" charset="0"/>
            </a:endParaRPr>
          </a:p>
          <a:p>
            <a:endParaRPr lang="en-US" sz="18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da-DK" sz="1800" i="1" dirty="0">
                <a:solidFill>
                  <a:srgbClr val="FFFFFF"/>
                </a:solidFill>
                <a:latin typeface="Open Sans" panose="020B0606030504020204" pitchFamily="34" charset="0"/>
                <a:ea typeface="Open Sans" panose="020B0606030504020204" pitchFamily="34" charset="0"/>
                <a:cs typeface="Open Sans" panose="020B0606030504020204" pitchFamily="34" charset="0"/>
              </a:rPr>
              <a:t>See </a:t>
            </a:r>
            <a:r>
              <a:rPr lang="da-DK" sz="1800" dirty="0">
                <a:solidFill>
                  <a:srgbClr val="FFFFFF"/>
                </a:solidFill>
                <a:latin typeface="Open Sans" panose="020B0606030504020204" pitchFamily="34" charset="0"/>
                <a:ea typeface="Open Sans" panose="020B0606030504020204" pitchFamily="34" charset="0"/>
                <a:cs typeface="Open Sans" panose="020B0606030504020204" pitchFamily="34" charset="0"/>
                <a:hlinkClick r:id="rId7"/>
              </a:rPr>
              <a:t>34 CFR 106.45(b)(5)(vi)</a:t>
            </a:r>
            <a:r>
              <a:rPr lang="da-DK" sz="1800" dirty="0">
                <a:solidFill>
                  <a:srgbClr val="FFFFFF"/>
                </a:solidFill>
                <a:latin typeface="Open Sans" panose="020B0606030504020204" pitchFamily="34" charset="0"/>
                <a:ea typeface="Open Sans" panose="020B0606030504020204" pitchFamily="34" charset="0"/>
                <a:cs typeface="Open Sans" panose="020B0606030504020204" pitchFamily="34" charset="0"/>
              </a:rPr>
              <a:t> (Aug. 14, 2020).</a:t>
            </a:r>
            <a:endPar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556081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Review of evidence –</a:t>
            </a:r>
            <a:br>
              <a:rPr lang="en-US" dirty="0"/>
            </a:br>
            <a:r>
              <a:rPr lang="en-US" dirty="0"/>
              <a:t>Format</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116</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2000" i="1" dirty="0">
                <a:ea typeface="Open Sans" panose="020B0606030504020204" pitchFamily="34" charset="0"/>
                <a:cs typeface="Open Sans" panose="020B0606030504020204" pitchFamily="34" charset="0"/>
              </a:rPr>
              <a:t>[Employees]</a:t>
            </a:r>
          </a:p>
          <a:p>
            <a:r>
              <a:rPr lang="en-US" dirty="0"/>
              <a:t>The evidence may be provided in an electronic format or a hard copy.</a:t>
            </a:r>
          </a:p>
          <a:p>
            <a:pPr lvl="1"/>
            <a:r>
              <a:rPr lang="en-US" sz="2000" kern="100" dirty="0">
                <a:solidFill>
                  <a:srgbClr val="FFFFFF"/>
                </a:solidFill>
                <a:effectLst/>
                <a:ea typeface="Open Sans" panose="020B0606030504020204" pitchFamily="34" charset="0"/>
                <a:cs typeface="Open Sans" panose="020B0606030504020204" pitchFamily="34" charset="0"/>
              </a:rPr>
              <a:t>§§ </a:t>
            </a:r>
            <a:r>
              <a:rPr lang="en-US" sz="20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UWS </a:t>
            </a:r>
            <a:r>
              <a:rPr lang="en-US" sz="20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2"/>
              </a:rPr>
              <a:t>4.16(1)</a:t>
            </a:r>
            <a:r>
              <a:rPr lang="en-US" sz="20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20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3"/>
              </a:rPr>
              <a:t>11.18(1)</a:t>
            </a:r>
            <a:r>
              <a:rPr lang="en-US" sz="20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20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4"/>
              </a:rPr>
              <a:t>RPD 14-2</a:t>
            </a:r>
            <a:r>
              <a:rPr lang="en-US" sz="20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Appendix C, Review of evidence, 1.</a:t>
            </a:r>
            <a:endParaRPr lang="en-US" sz="2000" dirty="0"/>
          </a:p>
          <a:p>
            <a:pPr lvl="1"/>
            <a:endParaRPr lang="en-US" sz="2800" i="1" dirty="0">
              <a:ea typeface="Open Sans" panose="020B0606030504020204" pitchFamily="34" charset="0"/>
              <a:cs typeface="Open Sans" panose="020B0606030504020204" pitchFamily="34" charset="0"/>
            </a:endParaRPr>
          </a:p>
          <a:p>
            <a:endParaRPr lang="en-US"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a:xfrm>
            <a:off x="6930051" y="2220078"/>
            <a:ext cx="4114800" cy="766762"/>
          </a:xfrm>
        </p:spPr>
        <p:txBody>
          <a:bodyPr>
            <a:noAutofit/>
          </a:bodyPr>
          <a:lstStyle/>
          <a:p>
            <a:pPr lvl="1"/>
            <a:r>
              <a:rPr lang="en-US" i="1" dirty="0">
                <a:ea typeface="Open Sans" panose="020B0606030504020204" pitchFamily="34" charset="0"/>
                <a:cs typeface="Open Sans" panose="020B0606030504020204" pitchFamily="34" charset="0"/>
              </a:rPr>
              <a:t>[Students]</a:t>
            </a:r>
          </a:p>
          <a:p>
            <a:r>
              <a:rPr lang="en-US" sz="3200" dirty="0"/>
              <a:t>in an electronic format or hard copy,</a:t>
            </a:r>
          </a:p>
          <a:p>
            <a:pPr lvl="1"/>
            <a:r>
              <a:rPr lang="en-US" kern="100" dirty="0">
                <a:solidFill>
                  <a:srgbClr val="FFFFFF"/>
                </a:solidFill>
                <a:effectLst/>
                <a:ea typeface="Open Sans" panose="020B0606030504020204" pitchFamily="34" charset="0"/>
                <a:cs typeface="Open Sans" panose="020B0606030504020204" pitchFamily="34" charset="0"/>
              </a:rPr>
              <a:t>§ </a:t>
            </a:r>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UWS </a:t>
            </a:r>
            <a:r>
              <a:rPr lang="en-US"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5"/>
              </a:rPr>
              <a:t>17.152(5)(a)</a:t>
            </a:r>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r>
              <a:rPr lang="en-US" dirty="0"/>
              <a:t> </a:t>
            </a:r>
          </a:p>
          <a:p>
            <a:pPr lvl="1"/>
            <a:endParaRPr lang="en-US" kern="100" dirty="0">
              <a:solidFill>
                <a:schemeClr val="bg1"/>
              </a:solidFill>
              <a:effectLst/>
              <a:ea typeface="Open Sans" panose="020B0606030504020204" pitchFamily="34" charset="0"/>
              <a:cs typeface="Open Sans" panose="020B0606030504020204" pitchFamily="34" charset="0"/>
            </a:endParaRPr>
          </a:p>
          <a:p>
            <a:endParaRPr lang="en-US" sz="32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106.45(b)(5)(vi)</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053499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Review of evidence –</a:t>
            </a:r>
            <a:br>
              <a:rPr lang="en-US" dirty="0"/>
            </a:br>
            <a:r>
              <a:rPr lang="en-US" dirty="0"/>
              <a:t>source irrelevant</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117</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200" i="1" dirty="0">
                <a:ea typeface="Open Sans" panose="020B0606030504020204" pitchFamily="34" charset="0"/>
                <a:cs typeface="Open Sans" panose="020B0606030504020204" pitchFamily="34" charset="0"/>
              </a:rPr>
              <a:t>[Employees]</a:t>
            </a:r>
          </a:p>
          <a:p>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whether obtained from the [faculty member, academic staff member, or employee], complainant or other source, </a:t>
            </a:r>
          </a:p>
          <a:p>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to permit the [faculty member, academic staff member, or employee] and complainant to meaningfully respond to the evidence prior to conclusion of the investigation.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600" kern="1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UWS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2"/>
              </a:rPr>
              <a:t>4.16(1)</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3"/>
              </a:rPr>
              <a:t>11.18(1)</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4"/>
              </a:rPr>
              <a:t>RPD 14-2</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Appendix C, Review of evidence, 1.</a:t>
            </a:r>
            <a:endParaRPr lang="en-US" sz="1600" dirty="0"/>
          </a:p>
          <a:p>
            <a:pPr lvl="1"/>
            <a:endParaRPr lang="en-US" sz="1600" i="1" dirty="0">
              <a:ea typeface="Open Sans" panose="020B0606030504020204" pitchFamily="34" charset="0"/>
              <a:cs typeface="Open Sans" panose="020B0606030504020204" pitchFamily="34" charset="0"/>
            </a:endParaRPr>
          </a:p>
          <a:p>
            <a:endParaRPr lang="en-US" sz="16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a:xfrm>
            <a:off x="6930051" y="2220078"/>
            <a:ext cx="4114800" cy="766762"/>
          </a:xfrm>
        </p:spPr>
        <p:txBody>
          <a:bodyPr>
            <a:noAutofit/>
          </a:bodyPr>
          <a:lstStyle/>
          <a:p>
            <a:pPr lvl="1"/>
            <a:r>
              <a:rPr lang="en-US" sz="1600" i="1" dirty="0">
                <a:ea typeface="Open Sans" panose="020B0606030504020204" pitchFamily="34" charset="0"/>
                <a:cs typeface="Open Sans" panose="020B0606030504020204" pitchFamily="34" charset="0"/>
              </a:rPr>
              <a:t>[Students]</a:t>
            </a:r>
          </a:p>
          <a:p>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regardless of whether obtained from a party or other source, </a:t>
            </a:r>
          </a:p>
          <a:p>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so that each party can meaningfully respond to the evidence prior to conclusion of the investigation.</a:t>
            </a:r>
          </a:p>
          <a:p>
            <a:r>
              <a:rPr lang="en-US" sz="2000" kern="100" dirty="0">
                <a:solidFill>
                  <a:srgbClr val="FFFFFF"/>
                </a:solidFill>
                <a:effectLst/>
                <a:ea typeface="Open Sans" panose="020B0606030504020204" pitchFamily="34" charset="0"/>
                <a:cs typeface="Open Sans" panose="020B0606030504020204" pitchFamily="34" charset="0"/>
              </a:rPr>
              <a:t>§ </a:t>
            </a:r>
            <a:r>
              <a:rPr lang="en-US" sz="20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UWS </a:t>
            </a:r>
            <a:r>
              <a:rPr lang="en-US" sz="20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5"/>
              </a:rPr>
              <a:t>17.152(5)(a)</a:t>
            </a:r>
            <a:r>
              <a:rPr lang="en-US" sz="20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r>
              <a:rPr lang="en-US" sz="2000" dirty="0"/>
              <a:t> </a:t>
            </a:r>
          </a:p>
          <a:p>
            <a:pPr lvl="1"/>
            <a:endParaRPr lang="en-US" sz="1600" kern="100" dirty="0">
              <a:solidFill>
                <a:schemeClr val="bg1"/>
              </a:solidFill>
              <a:effectLst/>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106.45(b)(5)(vi)</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734649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Review of evidence –</a:t>
            </a:r>
            <a:br>
              <a:rPr lang="en-US" dirty="0"/>
            </a:br>
            <a:r>
              <a:rPr lang="en-US" dirty="0"/>
              <a:t>relevant but not probative</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118</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400" i="1" dirty="0">
                <a:ea typeface="Open Sans" panose="020B0606030504020204" pitchFamily="34" charset="0"/>
                <a:cs typeface="Open Sans" panose="020B0606030504020204" pitchFamily="34" charset="0"/>
              </a:rPr>
              <a:t>[Employees]</a:t>
            </a:r>
          </a:p>
          <a:p>
            <a:r>
              <a:rPr lang="en-US" sz="1800" dirty="0"/>
              <a:t>The evidence provided includes </a:t>
            </a:r>
          </a:p>
          <a:p>
            <a:pPr lvl="1"/>
            <a:r>
              <a:rPr lang="en-US" sz="1400" dirty="0"/>
              <a:t>evidence upon which the university does not intend to rely in reaching a determination regarding responsibility, </a:t>
            </a:r>
          </a:p>
          <a:p>
            <a:pPr lvl="1"/>
            <a:r>
              <a:rPr lang="en-US" sz="1400" dirty="0"/>
              <a:t>and inculpatory or exculpatory evidence,</a:t>
            </a:r>
          </a:p>
          <a:p>
            <a:r>
              <a:rPr lang="en-US" sz="1800" kern="100" dirty="0">
                <a:solidFill>
                  <a:srgbClr val="FFFFFF"/>
                </a:solidFill>
                <a:effectLst/>
                <a:ea typeface="Open Sans" panose="020B0606030504020204" pitchFamily="34" charset="0"/>
                <a:cs typeface="Open Sans" panose="020B0606030504020204" pitchFamily="34" charset="0"/>
              </a:rPr>
              <a:t>§§ </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UWS </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2"/>
              </a:rPr>
              <a:t>4.16(1)</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3"/>
              </a:rPr>
              <a:t>11.18(1)</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4"/>
              </a:rPr>
              <a:t>RPD 14-2</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Appendix C, Review of evidence, 1.</a:t>
            </a:r>
            <a:endParaRPr lang="en-US" sz="1800" dirty="0"/>
          </a:p>
          <a:p>
            <a:pPr lvl="1"/>
            <a:endParaRPr lang="en-US" sz="1800" i="1" dirty="0">
              <a:ea typeface="Open Sans" panose="020B0606030504020204" pitchFamily="34" charset="0"/>
              <a:cs typeface="Open Sans" panose="020B0606030504020204" pitchFamily="34" charset="0"/>
            </a:endParaRPr>
          </a:p>
          <a:p>
            <a:endParaRPr lang="en-US" sz="18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a:xfrm>
            <a:off x="6930051" y="2220078"/>
            <a:ext cx="4114800" cy="766762"/>
          </a:xfrm>
        </p:spPr>
        <p:txBody>
          <a:bodyPr>
            <a:noAutofit/>
          </a:bodyPr>
          <a:lstStyle/>
          <a:p>
            <a:pPr lvl="1"/>
            <a:r>
              <a:rPr lang="en-US" sz="1600" i="1" dirty="0">
                <a:ea typeface="Open Sans" panose="020B0606030504020204" pitchFamily="34" charset="0"/>
                <a:cs typeface="Open Sans" panose="020B0606030504020204" pitchFamily="34" charset="0"/>
              </a:rPr>
              <a:t>[Students]</a:t>
            </a:r>
          </a:p>
          <a:p>
            <a:r>
              <a:rPr lang="en-US" sz="2000" dirty="0"/>
              <a:t>This shall include </a:t>
            </a:r>
          </a:p>
          <a:p>
            <a:pPr lvl="1"/>
            <a:r>
              <a:rPr lang="en-US" sz="1600" dirty="0"/>
              <a:t>information upon which the university does not intend to rely in reaching a determination regarding responsibility </a:t>
            </a:r>
          </a:p>
          <a:p>
            <a:pPr lvl="1"/>
            <a:r>
              <a:rPr lang="en-US" sz="1600" dirty="0"/>
              <a:t>as well as any inculpatory or exculpatory evidence.</a:t>
            </a:r>
          </a:p>
          <a:p>
            <a:r>
              <a:rPr lang="en-US" sz="2000" kern="100" dirty="0">
                <a:solidFill>
                  <a:srgbClr val="FFFFFF"/>
                </a:solidFill>
                <a:effectLst/>
                <a:ea typeface="Open Sans" panose="020B0606030504020204" pitchFamily="34" charset="0"/>
                <a:cs typeface="Open Sans" panose="020B0606030504020204" pitchFamily="34" charset="0"/>
              </a:rPr>
              <a:t>§ </a:t>
            </a:r>
            <a:r>
              <a:rPr lang="en-US" sz="20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UWS </a:t>
            </a:r>
            <a:r>
              <a:rPr lang="en-US" sz="20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5"/>
              </a:rPr>
              <a:t>17.152(5)(a)</a:t>
            </a:r>
            <a:r>
              <a:rPr lang="en-US" sz="20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r>
              <a:rPr lang="en-US" sz="2000" dirty="0"/>
              <a:t> </a:t>
            </a:r>
          </a:p>
          <a:p>
            <a:pPr lvl="1"/>
            <a:endParaRPr lang="en-US" sz="1600" kern="100" dirty="0">
              <a:solidFill>
                <a:schemeClr val="bg1"/>
              </a:solidFill>
              <a:effectLst/>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106.45(b)(5)(vi)</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12774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Review of evidence –</a:t>
            </a:r>
            <a:br>
              <a:rPr lang="en-US" dirty="0"/>
            </a:br>
            <a:r>
              <a:rPr lang="en-US" dirty="0"/>
              <a:t>written response - Timing</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119</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600" i="1" dirty="0">
                <a:ea typeface="Open Sans" panose="020B0606030504020204" pitchFamily="34" charset="0"/>
                <a:cs typeface="Open Sans" panose="020B0606030504020204" pitchFamily="34" charset="0"/>
              </a:rPr>
              <a:t>[Employees]</a:t>
            </a:r>
          </a:p>
          <a:p>
            <a:r>
              <a:rPr lang="en-US" sz="2000" dirty="0"/>
              <a:t>The faculty member and the complainant shall be provided at least </a:t>
            </a:r>
            <a:r>
              <a:rPr lang="en-US" sz="2000" b="1" i="1" dirty="0"/>
              <a:t>10 days </a:t>
            </a:r>
            <a:r>
              <a:rPr lang="en-US" sz="2000" dirty="0"/>
              <a:t>to submit a written response to the evidence. </a:t>
            </a:r>
          </a:p>
          <a:p>
            <a:pPr lvl="1"/>
            <a:r>
              <a:rPr lang="en-US" sz="1600" kern="1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2"/>
              </a:rPr>
              <a:t>4.16(2)</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3"/>
              </a:rPr>
              <a:t>11.18(2)</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RPD 14-2</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Appendix C, Review of evidence, 2.</a:t>
            </a:r>
            <a:endParaRPr lang="en-US" sz="1600" dirty="0"/>
          </a:p>
          <a:p>
            <a:pPr lvl="1"/>
            <a:endParaRPr lang="en-US" sz="2000" i="1" dirty="0">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a:xfrm>
            <a:off x="6930051" y="2220078"/>
            <a:ext cx="4114800" cy="766762"/>
          </a:xfrm>
        </p:spPr>
        <p:txBody>
          <a:bodyPr>
            <a:noAutofit/>
          </a:bodyPr>
          <a:lstStyle/>
          <a:p>
            <a:pPr lvl="1"/>
            <a:r>
              <a:rPr lang="en-US" sz="1600" i="1" dirty="0">
                <a:ea typeface="Open Sans" panose="020B0606030504020204" pitchFamily="34" charset="0"/>
                <a:cs typeface="Open Sans" panose="020B0606030504020204" pitchFamily="34" charset="0"/>
              </a:rPr>
              <a:t>[Students]</a:t>
            </a:r>
          </a:p>
          <a:p>
            <a:r>
              <a:rPr lang="en-US" sz="2000" dirty="0"/>
              <a:t>[T]he university shall provide the complainant and respondent and their advisors, if any … At least </a:t>
            </a:r>
            <a:r>
              <a:rPr lang="en-US" sz="2000" b="1" i="1" dirty="0"/>
              <a:t>10 days </a:t>
            </a:r>
            <a:r>
              <a:rPr lang="en-US" sz="2000" dirty="0"/>
              <a:t>to submit a written response to the evidence, … </a:t>
            </a:r>
          </a:p>
          <a:p>
            <a:pPr lvl="1"/>
            <a:r>
              <a:rPr lang="en-US" sz="1600" kern="1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17.152(5)(b)</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t>
            </a:r>
            <a:r>
              <a:rPr lang="en-US" sz="1600" dirty="0"/>
              <a:t> </a:t>
            </a:r>
          </a:p>
          <a:p>
            <a:pPr lvl="1"/>
            <a:endParaRPr lang="en-US" sz="1600" kern="100" dirty="0">
              <a:solidFill>
                <a:schemeClr val="bg1"/>
              </a:solidFill>
              <a:effectLst/>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106.45(b)(5)(vi)</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62940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259EA-1FA6-5667-40CB-43159EBF4C20}"/>
              </a:ext>
            </a:extLst>
          </p:cNvPr>
          <p:cNvSpPr>
            <a:spLocks noGrp="1"/>
          </p:cNvSpPr>
          <p:nvPr>
            <p:ph type="ctrTitle"/>
          </p:nvPr>
        </p:nvSpPr>
        <p:spPr/>
        <p:txBody>
          <a:bodyPr/>
          <a:lstStyle/>
          <a:p>
            <a:r>
              <a:rPr lang="en-US" dirty="0"/>
              <a:t>Complaint</a:t>
            </a:r>
          </a:p>
        </p:txBody>
      </p:sp>
      <p:sp>
        <p:nvSpPr>
          <p:cNvPr id="3" name="Footer Placeholder 2">
            <a:extLst>
              <a:ext uri="{FF2B5EF4-FFF2-40B4-BE49-F238E27FC236}">
                <a16:creationId xmlns:a16="http://schemas.microsoft.com/office/drawing/2014/main" id="{49B7F17A-BC31-1B0F-2757-EB4716672AA2}"/>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A875F5C4-2ADE-BD44-1111-F7D627AD0482}"/>
              </a:ext>
            </a:extLst>
          </p:cNvPr>
          <p:cNvSpPr>
            <a:spLocks noGrp="1"/>
          </p:cNvSpPr>
          <p:nvPr>
            <p:ph type="sldNum" sz="quarter" idx="12"/>
          </p:nvPr>
        </p:nvSpPr>
        <p:spPr/>
        <p:txBody>
          <a:bodyPr/>
          <a:lstStyle/>
          <a:p>
            <a:fld id="{A49DFD55-3C28-40EF-9E31-A92D2E4017FF}" type="slidenum">
              <a:rPr lang="en-US" smtClean="0"/>
              <a:pPr/>
              <a:t>12</a:t>
            </a:fld>
            <a:endParaRPr lang="en-US"/>
          </a:p>
        </p:txBody>
      </p:sp>
      <p:sp>
        <p:nvSpPr>
          <p:cNvPr id="5" name="Text Placeholder 4">
            <a:extLst>
              <a:ext uri="{FF2B5EF4-FFF2-40B4-BE49-F238E27FC236}">
                <a16:creationId xmlns:a16="http://schemas.microsoft.com/office/drawing/2014/main" id="{121E617E-B9C1-EAAE-9E27-73FF29024DD0}"/>
              </a:ext>
            </a:extLst>
          </p:cNvPr>
          <p:cNvSpPr>
            <a:spLocks noGrp="1"/>
          </p:cNvSpPr>
          <p:nvPr>
            <p:ph type="body" sz="quarter" idx="13"/>
          </p:nvPr>
        </p:nvSpPr>
        <p:spPr/>
        <p:txBody>
          <a:bodyPr/>
          <a:lstStyle/>
          <a:p>
            <a:pPr lvl="1"/>
            <a:r>
              <a:rPr lang="en-US" i="1" dirty="0"/>
              <a:t>[Employees]</a:t>
            </a:r>
          </a:p>
          <a:p>
            <a:r>
              <a:rPr lang="en-US" dirty="0"/>
              <a:t>“Complaint” means an allegation against [a faculty member or an academic staff member] reported to an appropriate university official.</a:t>
            </a:r>
          </a:p>
          <a:p>
            <a:pPr lvl="1"/>
            <a:r>
              <a:rPr lang="en-US" dirty="0"/>
              <a:t>§§ UWS </a:t>
            </a:r>
            <a:r>
              <a:rPr lang="en-US" dirty="0">
                <a:hlinkClick r:id="rId2"/>
              </a:rPr>
              <a:t>4.015(2)</a:t>
            </a:r>
            <a:r>
              <a:rPr lang="en-US" dirty="0"/>
              <a:t> &amp; </a:t>
            </a:r>
            <a:r>
              <a:rPr lang="en-US" dirty="0">
                <a:hlinkClick r:id="rId3"/>
              </a:rPr>
              <a:t>11.015(3)</a:t>
            </a:r>
            <a:endParaRPr lang="en-US" dirty="0"/>
          </a:p>
        </p:txBody>
      </p:sp>
    </p:spTree>
    <p:extLst>
      <p:ext uri="{BB962C8B-B14F-4D97-AF65-F5344CB8AC3E}">
        <p14:creationId xmlns:p14="http://schemas.microsoft.com/office/powerpoint/2010/main" val="1275305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Review of evidence –</a:t>
            </a:r>
            <a:br>
              <a:rPr lang="en-US" dirty="0"/>
            </a:br>
            <a:r>
              <a:rPr lang="en-US" dirty="0"/>
              <a:t>written response</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120</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600" i="1" dirty="0">
                <a:ea typeface="Open Sans" panose="020B0606030504020204" pitchFamily="34" charset="0"/>
                <a:cs typeface="Open Sans" panose="020B0606030504020204" pitchFamily="34" charset="0"/>
              </a:rPr>
              <a:t>[Employees]</a:t>
            </a:r>
          </a:p>
          <a:p>
            <a:r>
              <a:rPr lang="en-US" sz="2000" dirty="0"/>
              <a:t>The investigator shall consider any written responses prior to completion of the final investigative report.</a:t>
            </a:r>
          </a:p>
          <a:p>
            <a:pPr lvl="1"/>
            <a:r>
              <a:rPr lang="en-US" sz="1600" kern="1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2"/>
              </a:rPr>
              <a:t>4.16(2)</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3"/>
              </a:rPr>
              <a:t>11.18(2)</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RPD 14-2</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Appendix C, Review of evidence, 2.</a:t>
            </a:r>
            <a:endParaRPr lang="en-US" sz="1600" dirty="0"/>
          </a:p>
          <a:p>
            <a:pPr lvl="1"/>
            <a:endParaRPr lang="en-US" sz="2000" i="1" dirty="0">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a:xfrm>
            <a:off x="6930051" y="2220078"/>
            <a:ext cx="4114800" cy="766762"/>
          </a:xfrm>
        </p:spPr>
        <p:txBody>
          <a:bodyPr>
            <a:noAutofit/>
          </a:bodyPr>
          <a:lstStyle/>
          <a:p>
            <a:pPr lvl="1"/>
            <a:r>
              <a:rPr lang="en-US" sz="1800" i="1" dirty="0">
                <a:ea typeface="Open Sans" panose="020B0606030504020204" pitchFamily="34" charset="0"/>
                <a:cs typeface="Open Sans" panose="020B0606030504020204" pitchFamily="34" charset="0"/>
              </a:rPr>
              <a:t>[Students]</a:t>
            </a:r>
          </a:p>
          <a:p>
            <a:r>
              <a:rPr lang="en-US" sz="2400" dirty="0"/>
              <a:t>… which the investigator shall consider prior to completion of the final investigative report.</a:t>
            </a:r>
          </a:p>
          <a:p>
            <a:pPr lvl="1"/>
            <a:r>
              <a:rPr lang="en-US" sz="1800" kern="100" dirty="0">
                <a:solidFill>
                  <a:srgbClr val="FFFFFF"/>
                </a:solidFill>
                <a:effectLst/>
                <a:ea typeface="Open Sans" panose="020B0606030504020204" pitchFamily="34" charset="0"/>
                <a:cs typeface="Open Sans" panose="020B0606030504020204" pitchFamily="34" charset="0"/>
              </a:rPr>
              <a:t>§ </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17.152(5)(b)</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t>
            </a:r>
            <a:r>
              <a:rPr lang="en-US" sz="1800" dirty="0"/>
              <a:t> </a:t>
            </a:r>
          </a:p>
          <a:p>
            <a:pPr lvl="1"/>
            <a:endParaRPr lang="en-US" sz="1800" kern="100" dirty="0">
              <a:solidFill>
                <a:schemeClr val="bg1"/>
              </a:solidFill>
              <a:effectLst/>
              <a:ea typeface="Open Sans" panose="020B0606030504020204" pitchFamily="34" charset="0"/>
              <a:cs typeface="Open Sans" panose="020B0606030504020204" pitchFamily="34" charset="0"/>
            </a:endParaRPr>
          </a:p>
          <a:p>
            <a:endParaRPr lang="en-US" sz="24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106.45(b)(5)(vi)</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959032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8ACA-56A8-8D4F-CDD3-491A08EE5839}"/>
              </a:ext>
            </a:extLst>
          </p:cNvPr>
          <p:cNvSpPr>
            <a:spLocks noGrp="1"/>
          </p:cNvSpPr>
          <p:nvPr>
            <p:ph type="ctrTitle"/>
          </p:nvPr>
        </p:nvSpPr>
        <p:spPr/>
        <p:txBody>
          <a:bodyPr/>
          <a:lstStyle/>
          <a:p>
            <a:r>
              <a:rPr lang="en-US" dirty="0"/>
              <a:t>Final investigative report</a:t>
            </a:r>
          </a:p>
        </p:txBody>
      </p:sp>
      <p:sp>
        <p:nvSpPr>
          <p:cNvPr id="3" name="Footer Placeholder 2">
            <a:extLst>
              <a:ext uri="{FF2B5EF4-FFF2-40B4-BE49-F238E27FC236}">
                <a16:creationId xmlns:a16="http://schemas.microsoft.com/office/drawing/2014/main" id="{F1950084-0BBA-E5F5-50D2-07A8CC13B642}"/>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6E000DA-67F5-94CB-18C9-CCAB802A8B61}"/>
              </a:ext>
            </a:extLst>
          </p:cNvPr>
          <p:cNvSpPr>
            <a:spLocks noGrp="1"/>
          </p:cNvSpPr>
          <p:nvPr>
            <p:ph type="sldNum" sz="quarter" idx="12"/>
          </p:nvPr>
        </p:nvSpPr>
        <p:spPr/>
        <p:txBody>
          <a:bodyPr/>
          <a:lstStyle/>
          <a:p>
            <a:fld id="{A49DFD55-3C28-40EF-9E31-A92D2E4017FF}" type="slidenum">
              <a:rPr lang="en-US" smtClean="0"/>
              <a:pPr/>
              <a:t>121</a:t>
            </a:fld>
            <a:endParaRPr lang="en-US"/>
          </a:p>
        </p:txBody>
      </p:sp>
      <p:sp>
        <p:nvSpPr>
          <p:cNvPr id="5" name="Text Placeholder 4">
            <a:extLst>
              <a:ext uri="{FF2B5EF4-FFF2-40B4-BE49-F238E27FC236}">
                <a16:creationId xmlns:a16="http://schemas.microsoft.com/office/drawing/2014/main" id="{E13A24A4-DA69-8806-0A6E-EB412C48EA7B}"/>
              </a:ext>
            </a:extLst>
          </p:cNvPr>
          <p:cNvSpPr>
            <a:spLocks noGrp="1"/>
          </p:cNvSpPr>
          <p:nvPr>
            <p:ph type="body" sz="quarter" idx="13"/>
          </p:nvPr>
        </p:nvSpPr>
        <p:spPr/>
        <p:txBody>
          <a:bodyPr>
            <a:normAutofit lnSpcReduction="10000"/>
          </a:bodyPr>
          <a:lstStyle/>
          <a:p>
            <a:r>
              <a:rPr lang="en-US" dirty="0"/>
              <a:t>Substance</a:t>
            </a:r>
          </a:p>
          <a:p>
            <a:r>
              <a:rPr lang="en-US" dirty="0"/>
              <a:t>Hearing</a:t>
            </a:r>
          </a:p>
          <a:p>
            <a:r>
              <a:rPr lang="en-US" dirty="0"/>
              <a:t>Settlement</a:t>
            </a:r>
          </a:p>
          <a:p>
            <a:r>
              <a:rPr lang="en-US" dirty="0"/>
              <a:t>Please number all of the pages of the report and the pages of the evidence sequentially, including cover pages and tables of contents.</a:t>
            </a:r>
          </a:p>
        </p:txBody>
      </p:sp>
    </p:spTree>
    <p:extLst>
      <p:ext uri="{BB962C8B-B14F-4D97-AF65-F5344CB8AC3E}">
        <p14:creationId xmlns:p14="http://schemas.microsoft.com/office/powerpoint/2010/main" val="38898585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DC3A-9176-F186-1B15-8058D01DC0BA}"/>
              </a:ext>
            </a:extLst>
          </p:cNvPr>
          <p:cNvSpPr>
            <a:spLocks noGrp="1"/>
          </p:cNvSpPr>
          <p:nvPr>
            <p:ph type="ctrTitle"/>
          </p:nvPr>
        </p:nvSpPr>
        <p:spPr/>
        <p:txBody>
          <a:bodyPr/>
          <a:lstStyle/>
          <a:p>
            <a:r>
              <a:rPr lang="en-US" dirty="0"/>
              <a:t>Final investigative report –</a:t>
            </a:r>
            <a:br>
              <a:rPr lang="en-US" dirty="0"/>
            </a:br>
            <a:r>
              <a:rPr lang="en-US" dirty="0"/>
              <a:t>Substance</a:t>
            </a:r>
          </a:p>
        </p:txBody>
      </p:sp>
      <p:sp>
        <p:nvSpPr>
          <p:cNvPr id="3" name="Footer Placeholder 2">
            <a:extLst>
              <a:ext uri="{FF2B5EF4-FFF2-40B4-BE49-F238E27FC236}">
                <a16:creationId xmlns:a16="http://schemas.microsoft.com/office/drawing/2014/main" id="{8D5E5776-0A8A-2EE9-F4A9-32E195EA9904}"/>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6E5D38C5-6EEA-E75D-CAA9-FFA1EE2FF734}"/>
              </a:ext>
            </a:extLst>
          </p:cNvPr>
          <p:cNvSpPr>
            <a:spLocks noGrp="1"/>
          </p:cNvSpPr>
          <p:nvPr>
            <p:ph type="sldNum" sz="quarter" idx="12"/>
          </p:nvPr>
        </p:nvSpPr>
        <p:spPr/>
        <p:txBody>
          <a:bodyPr/>
          <a:lstStyle/>
          <a:p>
            <a:fld id="{A49DFD55-3C28-40EF-9E31-A92D2E4017FF}" type="slidenum">
              <a:rPr lang="en-US" smtClean="0"/>
              <a:pPr/>
              <a:t>122</a:t>
            </a:fld>
            <a:endParaRPr lang="en-US"/>
          </a:p>
        </p:txBody>
      </p:sp>
      <p:sp>
        <p:nvSpPr>
          <p:cNvPr id="5" name="Text Placeholder 4">
            <a:extLst>
              <a:ext uri="{FF2B5EF4-FFF2-40B4-BE49-F238E27FC236}">
                <a16:creationId xmlns:a16="http://schemas.microsoft.com/office/drawing/2014/main" id="{36981AC9-DBB5-CAC1-EE01-E94C5856D17A}"/>
              </a:ext>
            </a:extLst>
          </p:cNvPr>
          <p:cNvSpPr>
            <a:spLocks noGrp="1"/>
          </p:cNvSpPr>
          <p:nvPr>
            <p:ph type="body" sz="quarter" idx="13"/>
          </p:nvPr>
        </p:nvSpPr>
        <p:spPr/>
        <p:txBody>
          <a:bodyPr>
            <a:normAutofit/>
          </a:bodyPr>
          <a:lstStyle/>
          <a:p>
            <a:r>
              <a:rPr lang="en-US" kern="100" dirty="0">
                <a:solidFill>
                  <a:srgbClr val="FFFFFF"/>
                </a:solidFill>
                <a:effectLst/>
                <a:ea typeface="Open Sans" panose="020B0606030504020204" pitchFamily="34" charset="0"/>
                <a:cs typeface="Open Sans" panose="020B0606030504020204" pitchFamily="34" charset="0"/>
              </a:rPr>
              <a:t>The investigator shall create [an/a final] investigative report that fairly summarizes relevant evidence …</a:t>
            </a:r>
          </a:p>
          <a:p>
            <a:pPr lvl="1"/>
            <a:r>
              <a:rPr lang="en-US" kern="100" dirty="0">
                <a:solidFill>
                  <a:srgbClr val="FFFFFF"/>
                </a:solidFill>
                <a:effectLst/>
                <a:ea typeface="Open Sans" panose="020B0606030504020204" pitchFamily="34" charset="0"/>
                <a:cs typeface="Open Sans" panose="020B0606030504020204" pitchFamily="34" charset="0"/>
              </a:rPr>
              <a:t>§§ UWS </a:t>
            </a:r>
            <a:r>
              <a:rPr lang="en-US" u="sng" kern="100" dirty="0">
                <a:solidFill>
                  <a:srgbClr val="FFFFFF"/>
                </a:solidFill>
                <a:effectLst/>
                <a:ea typeface="Open Sans" panose="020B0606030504020204" pitchFamily="34" charset="0"/>
                <a:cs typeface="Open Sans" panose="020B0606030504020204" pitchFamily="34" charset="0"/>
                <a:hlinkClick r:id="rId2"/>
              </a:rPr>
              <a:t>4.17</a:t>
            </a:r>
            <a:r>
              <a:rPr lang="en-US" kern="100" dirty="0">
                <a:solidFill>
                  <a:srgbClr val="FFFFFF"/>
                </a:solidFill>
                <a:effectLst/>
                <a:ea typeface="Open Sans" panose="020B0606030504020204" pitchFamily="34" charset="0"/>
                <a:cs typeface="Open Sans" panose="020B0606030504020204" pitchFamily="34" charset="0"/>
              </a:rPr>
              <a:t>, </a:t>
            </a:r>
            <a:r>
              <a:rPr lang="en-US" u="sng" kern="100" dirty="0">
                <a:solidFill>
                  <a:srgbClr val="FFFFFF"/>
                </a:solidFill>
                <a:effectLst/>
                <a:ea typeface="Open Sans" panose="020B0606030504020204" pitchFamily="34" charset="0"/>
                <a:cs typeface="Open Sans" panose="020B0606030504020204" pitchFamily="34" charset="0"/>
                <a:hlinkClick r:id="rId3"/>
              </a:rPr>
              <a:t>11.19</a:t>
            </a:r>
            <a:r>
              <a:rPr lang="en-US"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17.152(6)</a:t>
            </a:r>
            <a:r>
              <a:rPr lang="en-US"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ea typeface="Open Sans" panose="020B0606030504020204" pitchFamily="34" charset="0"/>
                <a:cs typeface="Open Sans" panose="020B0606030504020204" pitchFamily="34" charset="0"/>
                <a:hlinkClick r:id="rId5"/>
              </a:rPr>
              <a:t>RPD 14-2</a:t>
            </a:r>
            <a:r>
              <a:rPr lang="en-US" kern="100" dirty="0">
                <a:solidFill>
                  <a:srgbClr val="FFFFFF"/>
                </a:solidFill>
                <a:effectLst/>
                <a:ea typeface="Open Sans" panose="020B0606030504020204" pitchFamily="34" charset="0"/>
                <a:cs typeface="Open Sans" panose="020B0606030504020204" pitchFamily="34" charset="0"/>
              </a:rPr>
              <a:t>, Appendix C, Final Investigative Report.</a:t>
            </a:r>
          </a:p>
          <a:p>
            <a:r>
              <a:rPr lang="en-US" sz="2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106.45(b)(5)(vii)</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2800" kern="100" dirty="0">
                <a:solidFill>
                  <a:srgbClr val="FFFFFF"/>
                </a:solidFill>
                <a:latin typeface="Open Sans" panose="020B0606030504020204" pitchFamily="34" charset="0"/>
                <a:ea typeface="Open Sans" panose="020B0606030504020204" pitchFamily="34" charset="0"/>
                <a:cs typeface="Open Sans" panose="020B0606030504020204" pitchFamily="34" charset="0"/>
              </a:rPr>
              <a:t>.</a:t>
            </a:r>
            <a:endParaRPr lang="en-US" kern="100" dirty="0">
              <a:effectLst/>
              <a:ea typeface="Open Sans" panose="020B0606030504020204" pitchFamily="34" charset="0"/>
              <a:cs typeface="Open Sans" panose="020B0606030504020204" pitchFamily="34" charset="0"/>
            </a:endParaRPr>
          </a:p>
          <a:p>
            <a:endParaRPr lang="en-US" kern="100" dirty="0">
              <a:effectLst/>
              <a:ea typeface="Open Sans" panose="020B0606030504020204" pitchFamily="34" charset="0"/>
              <a:cs typeface="Open Sans" panose="020B0606030504020204" pitchFamily="34" charset="0"/>
            </a:endParaRPr>
          </a:p>
          <a:p>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247497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1A5E3-B75E-D060-EC90-655134C86DDA}"/>
              </a:ext>
            </a:extLst>
          </p:cNvPr>
          <p:cNvSpPr>
            <a:spLocks noGrp="1"/>
          </p:cNvSpPr>
          <p:nvPr>
            <p:ph type="ctrTitle"/>
          </p:nvPr>
        </p:nvSpPr>
        <p:spPr/>
        <p:txBody>
          <a:bodyPr/>
          <a:lstStyle/>
          <a:p>
            <a:r>
              <a:rPr lang="en-US" dirty="0"/>
              <a:t>Final investigative report –</a:t>
            </a:r>
            <a:br>
              <a:rPr lang="en-US" dirty="0"/>
            </a:br>
            <a:r>
              <a:rPr lang="en-US" dirty="0"/>
              <a:t>Recommendations</a:t>
            </a:r>
          </a:p>
        </p:txBody>
      </p:sp>
      <p:sp>
        <p:nvSpPr>
          <p:cNvPr id="3" name="Footer Placeholder 2">
            <a:extLst>
              <a:ext uri="{FF2B5EF4-FFF2-40B4-BE49-F238E27FC236}">
                <a16:creationId xmlns:a16="http://schemas.microsoft.com/office/drawing/2014/main" id="{1533D242-98EA-71A3-A59B-94D01EDE14E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3FEC76C-ED9C-4186-8B5B-BDC061D3A1CE}"/>
              </a:ext>
            </a:extLst>
          </p:cNvPr>
          <p:cNvSpPr>
            <a:spLocks noGrp="1"/>
          </p:cNvSpPr>
          <p:nvPr>
            <p:ph type="sldNum" sz="quarter" idx="12"/>
          </p:nvPr>
        </p:nvSpPr>
        <p:spPr/>
        <p:txBody>
          <a:bodyPr/>
          <a:lstStyle/>
          <a:p>
            <a:fld id="{A49DFD55-3C28-40EF-9E31-A92D2E4017FF}" type="slidenum">
              <a:rPr lang="en-US" smtClean="0"/>
              <a:pPr/>
              <a:t>123</a:t>
            </a:fld>
            <a:endParaRPr lang="en-US"/>
          </a:p>
        </p:txBody>
      </p:sp>
      <p:sp>
        <p:nvSpPr>
          <p:cNvPr id="5" name="Text Placeholder 4">
            <a:extLst>
              <a:ext uri="{FF2B5EF4-FFF2-40B4-BE49-F238E27FC236}">
                <a16:creationId xmlns:a16="http://schemas.microsoft.com/office/drawing/2014/main" id="{D3216F5D-C3BD-B2A0-69F8-604ABB2CB100}"/>
              </a:ext>
            </a:extLst>
          </p:cNvPr>
          <p:cNvSpPr>
            <a:spLocks noGrp="1"/>
          </p:cNvSpPr>
          <p:nvPr>
            <p:ph type="body" sz="quarter" idx="13"/>
          </p:nvPr>
        </p:nvSpPr>
        <p:spPr/>
        <p:txBody>
          <a:bodyPr/>
          <a:lstStyle/>
          <a:p>
            <a:pPr lvl="1"/>
            <a:r>
              <a:rPr lang="en-US"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[Students]</a:t>
            </a:r>
          </a:p>
          <a:p>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final investigative report may contain recommended determinations as to whether sexual misconduct occurred and specification of any sanction recommended.</a:t>
            </a:r>
          </a:p>
          <a:p>
            <a:pPr lvl="1"/>
            <a:r>
              <a:rPr lang="en-US" kern="100" dirty="0">
                <a:solidFill>
                  <a:srgbClr val="FFFFFF"/>
                </a:solidFill>
                <a:effectLst/>
                <a:ea typeface="Open Sans" panose="020B0606030504020204" pitchFamily="34" charset="0"/>
                <a:cs typeface="Open Sans" panose="020B0606030504020204" pitchFamily="34" charset="0"/>
              </a:rPr>
              <a:t>§ UWS </a:t>
            </a:r>
            <a:r>
              <a:rPr lang="en-US" u="sng" kern="100" dirty="0">
                <a:solidFill>
                  <a:srgbClr val="FFFFFF"/>
                </a:solidFill>
                <a:effectLst/>
                <a:ea typeface="Open Sans" panose="020B0606030504020204" pitchFamily="34" charset="0"/>
                <a:cs typeface="Open Sans" panose="020B0606030504020204" pitchFamily="34" charset="0"/>
                <a:hlinkClick r:id="rId2"/>
              </a:rPr>
              <a:t>17.152(6)</a:t>
            </a:r>
            <a:r>
              <a:rPr lang="en-US" kern="100" dirty="0">
                <a:solidFill>
                  <a:srgbClr val="FFFFFF"/>
                </a:solidFill>
                <a:effectLst/>
                <a:ea typeface="Open Sans" panose="020B0606030504020204" pitchFamily="34" charset="0"/>
                <a:cs typeface="Open Sans" panose="020B0606030504020204" pitchFamily="34" charset="0"/>
              </a:rPr>
              <a:t>.</a:t>
            </a:r>
            <a:endParaRPr lang="en-US" kern="100" dirty="0">
              <a:effectLst/>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418458576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Final investigative report –</a:t>
            </a:r>
            <a:br>
              <a:rPr lang="en-US" dirty="0"/>
            </a:br>
            <a:r>
              <a:rPr lang="en-US" dirty="0"/>
              <a:t>deadline</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124</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lvl="1"/>
            <a:r>
              <a:rPr lang="en-US" sz="1600" i="1" kern="100" dirty="0">
                <a:effectLst/>
                <a:ea typeface="Open Sans" panose="020B0606030504020204" pitchFamily="34" charset="0"/>
                <a:cs typeface="Open Sans" panose="020B0606030504020204" pitchFamily="34" charset="0"/>
              </a:rPr>
              <a:t>[Employees]</a:t>
            </a:r>
          </a:p>
          <a:p>
            <a:r>
              <a:rPr lang="en-US" sz="1800" kern="100" dirty="0">
                <a:effectLst/>
                <a:ea typeface="Open Sans" panose="020B0606030504020204" pitchFamily="34" charset="0"/>
                <a:cs typeface="Open Sans" panose="020B0606030504020204" pitchFamily="34" charset="0"/>
              </a:rPr>
              <a:t>The investigator shall … send the report to the [faculty member, academic staff member, or employee], their advisors, if any, for their review and response </a:t>
            </a:r>
            <a:r>
              <a:rPr lang="en-US" sz="1800" b="1" i="1" kern="100" dirty="0">
                <a:effectLst/>
                <a:ea typeface="Open Sans" panose="020B0606030504020204" pitchFamily="34" charset="0"/>
                <a:cs typeface="Open Sans" panose="020B0606030504020204" pitchFamily="34" charset="0"/>
              </a:rPr>
              <a:t>at least 10 days</a:t>
            </a:r>
            <a:r>
              <a:rPr lang="en-US" sz="1800" kern="100" dirty="0">
                <a:effectLst/>
                <a:ea typeface="Open Sans" panose="020B0606030504020204" pitchFamily="34" charset="0"/>
                <a:cs typeface="Open Sans" panose="020B0606030504020204" pitchFamily="34" charset="0"/>
              </a:rPr>
              <a:t> prior to a hearing.</a:t>
            </a:r>
          </a:p>
          <a:p>
            <a:pPr lvl="1"/>
            <a:r>
              <a:rPr lang="en-US" sz="1600" kern="100" dirty="0">
                <a:solidFill>
                  <a:srgbClr val="FFFFFF"/>
                </a:solidFill>
                <a:effectLst/>
                <a:ea typeface="Open Sans" panose="020B0606030504020204" pitchFamily="34" charset="0"/>
                <a:cs typeface="Open Sans" panose="020B0606030504020204" pitchFamily="34" charset="0"/>
              </a:rPr>
              <a:t>§§ UWS </a:t>
            </a:r>
            <a:r>
              <a:rPr lang="en-US" sz="1600" u="sng" kern="100" dirty="0">
                <a:solidFill>
                  <a:srgbClr val="FFFFFF"/>
                </a:solidFill>
                <a:effectLst/>
                <a:ea typeface="Open Sans" panose="020B0606030504020204" pitchFamily="34" charset="0"/>
                <a:cs typeface="Open Sans" panose="020B0606030504020204" pitchFamily="34" charset="0"/>
                <a:hlinkClick r:id="rId2"/>
              </a:rPr>
              <a:t>4.17</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3"/>
              </a:rPr>
              <a:t>11.19</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4"/>
              </a:rPr>
              <a:t>RPD 14-2</a:t>
            </a:r>
            <a:r>
              <a:rPr lang="en-US" sz="1600" kern="100" dirty="0">
                <a:solidFill>
                  <a:srgbClr val="FFFFFF"/>
                </a:solidFill>
                <a:effectLst/>
                <a:ea typeface="Open Sans" panose="020B0606030504020204" pitchFamily="34" charset="0"/>
                <a:cs typeface="Open Sans" panose="020B0606030504020204" pitchFamily="34" charset="0"/>
              </a:rPr>
              <a:t>, Appendix C, Final Investigative Report.</a:t>
            </a:r>
            <a:endParaRPr lang="en-US" sz="1600" kern="100" dirty="0">
              <a:effectLst/>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600" i="1" dirty="0"/>
              <a:t>[Students]</a:t>
            </a:r>
          </a:p>
          <a:p>
            <a:r>
              <a:rPr lang="en-US" sz="1800" b="1" i="1" dirty="0"/>
              <a:t>No less than 10 days</a:t>
            </a:r>
            <a:r>
              <a:rPr lang="en-US" sz="1800" dirty="0"/>
              <a:t> in advance of the hearing, the hearing examiner or committee shall obtain from the investigating officer, in writing, the final investigative report and any additional available information of the type described in s. </a:t>
            </a:r>
            <a:r>
              <a:rPr lang="en-US" sz="1800" dirty="0">
                <a:hlinkClick r:id="rId5" tooltip="Admin. Code UWS 17.152(4)"/>
              </a:rPr>
              <a:t>UWS 17.152 (4)</a:t>
            </a:r>
            <a:r>
              <a:rPr lang="en-US" sz="1800" dirty="0"/>
              <a:t>.</a:t>
            </a:r>
          </a:p>
          <a:p>
            <a:pPr lvl="1"/>
            <a:r>
              <a:rPr lang="en-US" sz="1600" dirty="0"/>
              <a:t>§ UWS </a:t>
            </a:r>
            <a:r>
              <a:rPr lang="en-US" sz="1600" dirty="0">
                <a:hlinkClick r:id="rId6"/>
              </a:rPr>
              <a:t>17.153(3)</a:t>
            </a:r>
            <a:r>
              <a:rPr lang="en-US" sz="1600" dirty="0"/>
              <a:t>.</a:t>
            </a:r>
          </a:p>
        </p:txBody>
      </p:sp>
      <p:sp>
        <p:nvSpPr>
          <p:cNvPr id="7" name="TextBox 6">
            <a:extLst>
              <a:ext uri="{FF2B5EF4-FFF2-40B4-BE49-F238E27FC236}">
                <a16:creationId xmlns:a16="http://schemas.microsoft.com/office/drawing/2014/main" id="{DEE96E6B-64C5-F96F-669B-776ADAAB2F35}"/>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7"/>
              </a:rPr>
              <a:t>34 CFR 106.45(b)(5)(vii)</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86755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Final investigative report –</a:t>
            </a:r>
            <a:br>
              <a:rPr lang="en-US" dirty="0"/>
            </a:br>
            <a:r>
              <a:rPr lang="en-US" dirty="0"/>
              <a:t>Student hearings</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125</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p:txBody>
          <a:bodyPr>
            <a:normAutofit fontScale="77500" lnSpcReduction="20000"/>
          </a:bodyPr>
          <a:lstStyle/>
          <a:p>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Upon distribution of the final investigative report to the complainant and respondent, the following conditions shall apply:</a:t>
            </a:r>
          </a:p>
          <a:p>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complainant and respondent have the right to a hearing under s. </a:t>
            </a:r>
            <a:r>
              <a:rPr lang="en-US"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2" tooltip="Admin. Code UWS 17.153"/>
              </a:rPr>
              <a:t>UWS 17.153</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for a formal determination as to </a:t>
            </a:r>
          </a:p>
          <a:p>
            <a:pPr lvl="1"/>
            <a:r>
              <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whether sexual misconduct occurred, </a:t>
            </a:r>
          </a:p>
          <a:p>
            <a:pPr lvl="1"/>
            <a:r>
              <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potential disciplinary sanctions, </a:t>
            </a:r>
            <a:r>
              <a:rPr lang="en-US" b="1"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or</a:t>
            </a:r>
            <a:r>
              <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both.</a:t>
            </a:r>
            <a:endParaRPr lang="en-US" dirty="0"/>
          </a:p>
          <a:p>
            <a:r>
              <a:rPr lang="en-US" dirty="0"/>
              <a:t>§ UWS </a:t>
            </a:r>
            <a:r>
              <a:rPr lang="en-US" dirty="0">
                <a:hlinkClick r:id="rId3"/>
              </a:rPr>
              <a:t>17.152(6)(a)</a:t>
            </a:r>
            <a:r>
              <a:rPr lang="en-US" dirty="0"/>
              <a:t>.</a:t>
            </a:r>
          </a:p>
        </p:txBody>
      </p:sp>
    </p:spTree>
    <p:extLst>
      <p:ext uri="{BB962C8B-B14F-4D97-AF65-F5344CB8AC3E}">
        <p14:creationId xmlns:p14="http://schemas.microsoft.com/office/powerpoint/2010/main" val="806557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Final investigative report –</a:t>
            </a:r>
            <a:br>
              <a:rPr lang="en-US" dirty="0"/>
            </a:br>
            <a:r>
              <a:rPr lang="en-US" dirty="0"/>
              <a:t>hearings</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126</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p:txBody>
          <a:bodyPr>
            <a:normAutofit/>
          </a:bodyPr>
          <a:lstStyle/>
          <a:p>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university shall[, upon receipt of the final investigative report,] proceed [under s. </a:t>
            </a:r>
            <a:r>
              <a:rPr lang="en-US"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2" tooltip="Admin. Code UWS 17.153"/>
              </a:rPr>
              <a:t>UWS 17.153</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to schedule a [live] hearing on the matter.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dirty="0"/>
              <a:t>§§ </a:t>
            </a:r>
            <a:r>
              <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3"/>
              </a:rPr>
              <a:t>4.17</a:t>
            </a:r>
            <a:r>
              <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11.19</a:t>
            </a:r>
            <a:r>
              <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17.152(6)(b)</a:t>
            </a:r>
            <a:r>
              <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RPD 14-2</a:t>
            </a:r>
            <a:r>
              <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Appendix C, Final Investigative Report.</a:t>
            </a:r>
          </a:p>
          <a:p>
            <a:r>
              <a:rPr lang="en-US" i="1" kern="100" dirty="0">
                <a:solidFill>
                  <a:srgbClr val="FFFFFF"/>
                </a:solidFill>
                <a:cs typeface="Times New Roman" panose="02020603050405020304" pitchFamily="18" charset="0"/>
              </a:rPr>
              <a:t>See </a:t>
            </a:r>
            <a:r>
              <a:rPr lang="en-US" dirty="0">
                <a:hlinkClick r:id="rId7"/>
              </a:rPr>
              <a:t>34 CFR 106.45(b)(6)(</a:t>
            </a:r>
            <a:r>
              <a:rPr lang="en-US" dirty="0" err="1">
                <a:hlinkClick r:id="rId7"/>
              </a:rPr>
              <a:t>i</a:t>
            </a:r>
            <a:r>
              <a:rPr lang="en-US" dirty="0">
                <a:hlinkClick r:id="rId7"/>
              </a:rPr>
              <a:t>)</a:t>
            </a:r>
            <a:r>
              <a:rPr lang="en-US" dirty="0"/>
              <a:t> (Aug. 14, 2020).</a:t>
            </a:r>
            <a:endParaRPr lang="en-US" i="1" dirty="0"/>
          </a:p>
        </p:txBody>
      </p:sp>
    </p:spTree>
    <p:extLst>
      <p:ext uri="{BB962C8B-B14F-4D97-AF65-F5344CB8AC3E}">
        <p14:creationId xmlns:p14="http://schemas.microsoft.com/office/powerpoint/2010/main" val="47548904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Final investigative report –</a:t>
            </a:r>
            <a:br>
              <a:rPr lang="en-US" dirty="0"/>
            </a:br>
            <a:r>
              <a:rPr lang="en-US" dirty="0"/>
              <a:t>settlement</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127</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lvl="1"/>
            <a:r>
              <a:rPr lang="en-US" sz="1800" i="1" kern="100" dirty="0">
                <a:effectLst/>
                <a:ea typeface="Open Sans" panose="020B0606030504020204" pitchFamily="34" charset="0"/>
                <a:cs typeface="Open Sans" panose="020B0606030504020204" pitchFamily="34" charset="0"/>
              </a:rPr>
              <a:t>[Employees]</a:t>
            </a:r>
          </a:p>
          <a:p>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 hearing shall be conducted unless both the [faculty member, academic staff member, or employee] and the complainant waive, in writing, the right to such a hearing.</a:t>
            </a:r>
            <a:endParaRPr lang="en-US" sz="2000" kern="100" dirty="0">
              <a:effectLst/>
              <a:ea typeface="Open Sans" panose="020B0606030504020204" pitchFamily="34" charset="0"/>
              <a:cs typeface="Open Sans" panose="020B0606030504020204" pitchFamily="34" charset="0"/>
            </a:endParaRPr>
          </a:p>
          <a:p>
            <a:pPr lvl="1"/>
            <a:r>
              <a:rPr lang="en-US" sz="1800" kern="100" dirty="0">
                <a:solidFill>
                  <a:srgbClr val="FFFFFF"/>
                </a:solidFill>
                <a:effectLst/>
                <a:ea typeface="Open Sans" panose="020B0606030504020204" pitchFamily="34" charset="0"/>
                <a:cs typeface="Open Sans" panose="020B0606030504020204" pitchFamily="34" charset="0"/>
              </a:rPr>
              <a:t>§§ UWS </a:t>
            </a:r>
            <a:r>
              <a:rPr lang="en-US" sz="1800" u="sng" kern="100" dirty="0">
                <a:solidFill>
                  <a:srgbClr val="FFFFFF"/>
                </a:solidFill>
                <a:effectLst/>
                <a:ea typeface="Open Sans" panose="020B0606030504020204" pitchFamily="34" charset="0"/>
                <a:cs typeface="Open Sans" panose="020B0606030504020204" pitchFamily="34" charset="0"/>
                <a:hlinkClick r:id="rId2"/>
              </a:rPr>
              <a:t>4.17</a:t>
            </a:r>
            <a:r>
              <a:rPr lang="en-US" sz="1800" kern="100" dirty="0">
                <a:solidFill>
                  <a:srgbClr val="FFFFFF"/>
                </a:solidFill>
                <a:effectLst/>
                <a:ea typeface="Open Sans" panose="020B0606030504020204" pitchFamily="34" charset="0"/>
                <a:cs typeface="Open Sans" panose="020B0606030504020204" pitchFamily="34" charset="0"/>
              </a:rPr>
              <a:t> &amp; </a:t>
            </a:r>
            <a:r>
              <a:rPr lang="en-US" sz="1800" u="sng" kern="100" dirty="0">
                <a:solidFill>
                  <a:srgbClr val="FFFFFF"/>
                </a:solidFill>
                <a:effectLst/>
                <a:ea typeface="Open Sans" panose="020B0606030504020204" pitchFamily="34" charset="0"/>
                <a:cs typeface="Open Sans" panose="020B0606030504020204" pitchFamily="34" charset="0"/>
                <a:hlinkClick r:id="rId3"/>
              </a:rPr>
              <a:t>11.19</a:t>
            </a:r>
            <a:r>
              <a:rPr lang="en-US" sz="1800" kern="100" dirty="0">
                <a:solidFill>
                  <a:srgbClr val="FFFFFF"/>
                </a:solidFill>
                <a:effectLst/>
                <a:ea typeface="Open Sans" panose="020B0606030504020204" pitchFamily="34" charset="0"/>
                <a:cs typeface="Open Sans" panose="020B0606030504020204" pitchFamily="34" charset="0"/>
              </a:rPr>
              <a:t>, &amp; </a:t>
            </a:r>
            <a:r>
              <a:rPr lang="en-US" sz="1800" u="sng" kern="100" dirty="0">
                <a:solidFill>
                  <a:srgbClr val="FFFFFF"/>
                </a:solidFill>
                <a:effectLst/>
                <a:ea typeface="Open Sans" panose="020B0606030504020204" pitchFamily="34" charset="0"/>
                <a:cs typeface="Open Sans" panose="020B0606030504020204" pitchFamily="34" charset="0"/>
                <a:hlinkClick r:id="rId4"/>
              </a:rPr>
              <a:t>RPD 14-2</a:t>
            </a:r>
            <a:r>
              <a:rPr lang="en-US" sz="1800" kern="100" dirty="0">
                <a:solidFill>
                  <a:srgbClr val="FFFFFF"/>
                </a:solidFill>
                <a:effectLst/>
                <a:ea typeface="Open Sans" panose="020B0606030504020204" pitchFamily="34" charset="0"/>
                <a:cs typeface="Open Sans" panose="020B0606030504020204" pitchFamily="34" charset="0"/>
              </a:rPr>
              <a:t>, Appendix C, Final Investigative Report.</a:t>
            </a:r>
            <a:endParaRPr lang="en-US" sz="1800" kern="100" dirty="0">
              <a:effectLst/>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600" i="1" dirty="0"/>
              <a:t>[Students]</a:t>
            </a:r>
          </a:p>
          <a:p>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 hearing shall be conducted unless the complainant and respondent waive, in writing, the right to such a hearing or otherwise voluntarily choose to proceed with a settlement agreement or informal resolution under s.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tooltip="Admin. Code UWS 17.156"/>
              </a:rPr>
              <a:t>UWS 17.156</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t>
            </a:r>
            <a:endParaRPr lang="en-US" sz="1800" dirty="0"/>
          </a:p>
          <a:p>
            <a:pPr lvl="1"/>
            <a:r>
              <a:rPr lang="en-US" sz="1600" dirty="0"/>
              <a:t>§ UWS </a:t>
            </a:r>
            <a:r>
              <a:rPr lang="en-US" sz="1600" dirty="0">
                <a:hlinkClick r:id="rId6"/>
              </a:rPr>
              <a:t>17.152(6)(b)</a:t>
            </a:r>
            <a:r>
              <a:rPr lang="en-US" sz="1600" dirty="0"/>
              <a:t>.</a:t>
            </a:r>
          </a:p>
        </p:txBody>
      </p:sp>
    </p:spTree>
    <p:extLst>
      <p:ext uri="{BB962C8B-B14F-4D97-AF65-F5344CB8AC3E}">
        <p14:creationId xmlns:p14="http://schemas.microsoft.com/office/powerpoint/2010/main" val="63066194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D9EB8B-7FC8-00D0-0C5B-D911380728F3}"/>
              </a:ext>
            </a:extLst>
          </p:cNvPr>
          <p:cNvSpPr>
            <a:spLocks noGrp="1"/>
          </p:cNvSpPr>
          <p:nvPr>
            <p:ph type="ctrTitle"/>
          </p:nvPr>
        </p:nvSpPr>
        <p:spPr/>
        <p:txBody>
          <a:bodyPr/>
          <a:lstStyle/>
          <a:p>
            <a:r>
              <a:rPr lang="en-US" dirty="0"/>
              <a:t>Settlement</a:t>
            </a:r>
          </a:p>
        </p:txBody>
      </p:sp>
      <p:sp>
        <p:nvSpPr>
          <p:cNvPr id="3" name="Footer Placeholder 2">
            <a:extLst>
              <a:ext uri="{FF2B5EF4-FFF2-40B4-BE49-F238E27FC236}">
                <a16:creationId xmlns:a16="http://schemas.microsoft.com/office/drawing/2014/main" id="{3F915284-CCFE-807C-94C7-58A8A5184FCD}"/>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58A6F4C-8727-8218-09D4-1AAFE945D0C8}"/>
              </a:ext>
            </a:extLst>
          </p:cNvPr>
          <p:cNvSpPr>
            <a:spLocks noGrp="1"/>
          </p:cNvSpPr>
          <p:nvPr>
            <p:ph type="sldNum" sz="quarter" idx="12"/>
          </p:nvPr>
        </p:nvSpPr>
        <p:spPr/>
        <p:txBody>
          <a:bodyPr/>
          <a:lstStyle/>
          <a:p>
            <a:fld id="{A49DFD55-3C28-40EF-9E31-A92D2E4017FF}" type="slidenum">
              <a:rPr lang="en-US" smtClean="0"/>
              <a:pPr/>
              <a:t>128</a:t>
            </a:fld>
            <a:endParaRPr lang="en-US"/>
          </a:p>
        </p:txBody>
      </p:sp>
      <p:sp>
        <p:nvSpPr>
          <p:cNvPr id="8" name="Text Placeholder 7">
            <a:extLst>
              <a:ext uri="{FF2B5EF4-FFF2-40B4-BE49-F238E27FC236}">
                <a16:creationId xmlns:a16="http://schemas.microsoft.com/office/drawing/2014/main" id="{5B8FFEA0-E554-F5A1-D30B-DE17B36E9FBB}"/>
              </a:ext>
            </a:extLst>
          </p:cNvPr>
          <p:cNvSpPr>
            <a:spLocks noGrp="1"/>
          </p:cNvSpPr>
          <p:nvPr>
            <p:ph type="body" sz="quarter" idx="13"/>
          </p:nvPr>
        </p:nvSpPr>
        <p:spPr/>
        <p:txBody>
          <a:bodyPr>
            <a:normAutofit fontScale="92500" lnSpcReduction="20000"/>
          </a:bodyPr>
          <a:lstStyle/>
          <a:p>
            <a:r>
              <a:rPr lang="en-US" dirty="0"/>
              <a:t>Introduction</a:t>
            </a:r>
          </a:p>
          <a:p>
            <a:r>
              <a:rPr lang="en-US" dirty="0"/>
              <a:t>Employees</a:t>
            </a:r>
          </a:p>
          <a:p>
            <a:r>
              <a:rPr lang="en-US" dirty="0"/>
              <a:t>Timing</a:t>
            </a:r>
          </a:p>
          <a:p>
            <a:r>
              <a:rPr lang="en-US" dirty="0"/>
              <a:t>Writing </a:t>
            </a:r>
          </a:p>
          <a:p>
            <a:r>
              <a:rPr lang="en-US" dirty="0"/>
              <a:t>Signatures</a:t>
            </a:r>
          </a:p>
          <a:p>
            <a:r>
              <a:rPr lang="en-US" dirty="0"/>
              <a:t>Finality</a:t>
            </a:r>
          </a:p>
        </p:txBody>
      </p:sp>
    </p:spTree>
    <p:extLst>
      <p:ext uri="{BB962C8B-B14F-4D97-AF65-F5344CB8AC3E}">
        <p14:creationId xmlns:p14="http://schemas.microsoft.com/office/powerpoint/2010/main" val="106740542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0431D-6397-7275-5217-21299E42215E}"/>
              </a:ext>
            </a:extLst>
          </p:cNvPr>
          <p:cNvSpPr>
            <a:spLocks noGrp="1"/>
          </p:cNvSpPr>
          <p:nvPr>
            <p:ph type="ctrTitle"/>
          </p:nvPr>
        </p:nvSpPr>
        <p:spPr/>
        <p:txBody>
          <a:bodyPr/>
          <a:lstStyle/>
          <a:p>
            <a:r>
              <a:rPr lang="en-US" dirty="0"/>
              <a:t>Settlement, </a:t>
            </a:r>
            <a:br>
              <a:rPr lang="en-US" dirty="0"/>
            </a:br>
            <a:r>
              <a:rPr lang="en-US" dirty="0"/>
              <a:t>i.e., Informal Resolution</a:t>
            </a:r>
          </a:p>
        </p:txBody>
      </p:sp>
      <p:sp>
        <p:nvSpPr>
          <p:cNvPr id="3" name="Footer Placeholder 2">
            <a:extLst>
              <a:ext uri="{FF2B5EF4-FFF2-40B4-BE49-F238E27FC236}">
                <a16:creationId xmlns:a16="http://schemas.microsoft.com/office/drawing/2014/main" id="{76F12170-EB2B-9189-A405-71ACB2BCAB09}"/>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BCE77EB-F5C5-E1DF-52CD-94B779CC16B4}"/>
              </a:ext>
            </a:extLst>
          </p:cNvPr>
          <p:cNvSpPr>
            <a:spLocks noGrp="1"/>
          </p:cNvSpPr>
          <p:nvPr>
            <p:ph type="sldNum" sz="quarter" idx="12"/>
          </p:nvPr>
        </p:nvSpPr>
        <p:spPr/>
        <p:txBody>
          <a:bodyPr/>
          <a:lstStyle/>
          <a:p>
            <a:fld id="{A49DFD55-3C28-40EF-9E31-A92D2E4017FF}" type="slidenum">
              <a:rPr lang="en-US" smtClean="0"/>
              <a:pPr/>
              <a:t>129</a:t>
            </a:fld>
            <a:endParaRPr lang="en-US"/>
          </a:p>
        </p:txBody>
      </p:sp>
      <p:sp>
        <p:nvSpPr>
          <p:cNvPr id="5" name="Text Placeholder 4">
            <a:extLst>
              <a:ext uri="{FF2B5EF4-FFF2-40B4-BE49-F238E27FC236}">
                <a16:creationId xmlns:a16="http://schemas.microsoft.com/office/drawing/2014/main" id="{9FFE804B-9FB8-8DD7-F45B-391437AA44A9}"/>
              </a:ext>
            </a:extLst>
          </p:cNvPr>
          <p:cNvSpPr>
            <a:spLocks noGrp="1"/>
          </p:cNvSpPr>
          <p:nvPr>
            <p:ph type="body" sz="quarter" idx="13"/>
          </p:nvPr>
        </p:nvSpPr>
        <p:spPr/>
        <p:txBody>
          <a:bodyPr>
            <a:normAutofit fontScale="77500" lnSpcReduction="20000"/>
          </a:bodyPr>
          <a:lstStyle/>
          <a:p>
            <a:r>
              <a:rPr lang="en-US" dirty="0"/>
              <a:t>For employees, settlement just needs to comply with the informal resolution rules in </a:t>
            </a:r>
            <a:r>
              <a:rPr lang="en-US" dirty="0">
                <a:hlinkClick r:id="rId2"/>
              </a:rPr>
              <a:t>34 CFR 106.45(b)(9)</a:t>
            </a:r>
            <a:r>
              <a:rPr lang="en-US" dirty="0"/>
              <a:t> (Aug. 14, 2020).</a:t>
            </a:r>
          </a:p>
          <a:p>
            <a:r>
              <a:rPr lang="en-US" dirty="0"/>
              <a:t>Informal resolution just means </a:t>
            </a:r>
            <a:r>
              <a:rPr lang="en-US" b="1" i="1" dirty="0"/>
              <a:t>no hearing</a:t>
            </a:r>
            <a:r>
              <a:rPr lang="en-US" dirty="0"/>
              <a:t>.</a:t>
            </a:r>
          </a:p>
          <a:p>
            <a:r>
              <a:rPr lang="en-US" dirty="0"/>
              <a:t>Informal resolution is </a:t>
            </a:r>
            <a:r>
              <a:rPr lang="en-US" b="1" i="1" dirty="0"/>
              <a:t>not</a:t>
            </a:r>
            <a:r>
              <a:rPr lang="en-US" dirty="0"/>
              <a:t> colloquially informal.</a:t>
            </a:r>
          </a:p>
          <a:p>
            <a:r>
              <a:rPr lang="en-US" dirty="0"/>
              <a:t>For students, settlement needs to </a:t>
            </a:r>
            <a:r>
              <a:rPr lang="en-US" b="1" i="1" dirty="0"/>
              <a:t>also</a:t>
            </a:r>
            <a:r>
              <a:rPr lang="en-US" dirty="0"/>
              <a:t> comply with § UWS </a:t>
            </a:r>
            <a:r>
              <a:rPr lang="en-US" dirty="0">
                <a:hlinkClick r:id="rId3"/>
              </a:rPr>
              <a:t>17.156</a:t>
            </a:r>
            <a:r>
              <a:rPr lang="en-US" dirty="0"/>
              <a:t>.</a:t>
            </a:r>
          </a:p>
          <a:p>
            <a:r>
              <a:rPr lang="en-US" dirty="0"/>
              <a:t>Signature authority needs to be formally delegated under </a:t>
            </a:r>
            <a:r>
              <a:rPr lang="en-US" dirty="0">
                <a:hlinkClick r:id="rId4"/>
              </a:rPr>
              <a:t>RPD 13-1</a:t>
            </a:r>
            <a:r>
              <a:rPr lang="en-US" dirty="0"/>
              <a:t>.</a:t>
            </a:r>
          </a:p>
        </p:txBody>
      </p:sp>
    </p:spTree>
    <p:extLst>
      <p:ext uri="{BB962C8B-B14F-4D97-AF65-F5344CB8AC3E}">
        <p14:creationId xmlns:p14="http://schemas.microsoft.com/office/powerpoint/2010/main" val="2371087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35E12-4E0C-E9CD-8375-74338349B737}"/>
              </a:ext>
            </a:extLst>
          </p:cNvPr>
          <p:cNvSpPr>
            <a:spLocks noGrp="1"/>
          </p:cNvSpPr>
          <p:nvPr>
            <p:ph type="ctrTitle"/>
          </p:nvPr>
        </p:nvSpPr>
        <p:spPr/>
        <p:txBody>
          <a:bodyPr/>
          <a:lstStyle/>
          <a:p>
            <a:r>
              <a:rPr lang="en-US" dirty="0"/>
              <a:t>Formal Title IX complaint</a:t>
            </a:r>
          </a:p>
        </p:txBody>
      </p:sp>
      <p:sp>
        <p:nvSpPr>
          <p:cNvPr id="3" name="Footer Placeholder 2">
            <a:extLst>
              <a:ext uri="{FF2B5EF4-FFF2-40B4-BE49-F238E27FC236}">
                <a16:creationId xmlns:a16="http://schemas.microsoft.com/office/drawing/2014/main" id="{1272C100-A52E-E537-2ED3-7947C1D915B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D2809CAE-0D60-D8D7-9D17-1AA2951D5A3D}"/>
              </a:ext>
            </a:extLst>
          </p:cNvPr>
          <p:cNvSpPr>
            <a:spLocks noGrp="1"/>
          </p:cNvSpPr>
          <p:nvPr>
            <p:ph type="sldNum" sz="quarter" idx="12"/>
          </p:nvPr>
        </p:nvSpPr>
        <p:spPr/>
        <p:txBody>
          <a:bodyPr/>
          <a:lstStyle/>
          <a:p>
            <a:fld id="{A49DFD55-3C28-40EF-9E31-A92D2E4017FF}" type="slidenum">
              <a:rPr lang="en-US" smtClean="0"/>
              <a:pPr/>
              <a:t>13</a:t>
            </a:fld>
            <a:endParaRPr lang="en-US"/>
          </a:p>
        </p:txBody>
      </p:sp>
      <p:sp>
        <p:nvSpPr>
          <p:cNvPr id="5" name="Text Placeholder 4">
            <a:extLst>
              <a:ext uri="{FF2B5EF4-FFF2-40B4-BE49-F238E27FC236}">
                <a16:creationId xmlns:a16="http://schemas.microsoft.com/office/drawing/2014/main" id="{66362F79-0898-7E54-1E2D-F1413FDB95BD}"/>
              </a:ext>
            </a:extLst>
          </p:cNvPr>
          <p:cNvSpPr>
            <a:spLocks noGrp="1"/>
          </p:cNvSpPr>
          <p:nvPr>
            <p:ph type="body" sz="quarter" idx="13"/>
          </p:nvPr>
        </p:nvSpPr>
        <p:spPr/>
        <p:txBody>
          <a:bodyPr>
            <a:normAutofit fontScale="47500" lnSpcReduction="20000"/>
          </a:bodyPr>
          <a:lstStyle/>
          <a:p>
            <a:r>
              <a:rPr lang="en-US" dirty="0"/>
              <a:t>“Formal Title IX complaint” means, for the purposes of a Title IX misconduct only, a document filed by a complainant or signed by the Title IX Coordinator alleging sexual harassment, sexual assault, dating violence, domestic violence, or stalking against a [respondent] and requesting that the university investigate the allegations. </a:t>
            </a:r>
          </a:p>
          <a:p>
            <a:r>
              <a:rPr lang="en-US" dirty="0"/>
              <a:t>At the time of filing of the formal Title IX complaint, the complainant must be participating in or attempting to participate in an educational program or activity. </a:t>
            </a:r>
          </a:p>
          <a:p>
            <a:r>
              <a:rPr lang="en-US" dirty="0"/>
              <a:t>A formal Title IX complaint may be filed in person, by mail, or electronic mail, or any other method designated by the university. </a:t>
            </a:r>
          </a:p>
          <a:p>
            <a:r>
              <a:rPr lang="en-US" dirty="0"/>
              <a:t>A formal Title IX complaint shall include a physical or digital signature of the complainant or the Title IX Coordinator.</a:t>
            </a:r>
          </a:p>
          <a:p>
            <a:r>
              <a:rPr lang="en-US" dirty="0"/>
              <a:t>§§ UWS </a:t>
            </a:r>
            <a:r>
              <a:rPr lang="en-US" dirty="0">
                <a:hlinkClick r:id="rId2"/>
              </a:rPr>
              <a:t>4.11(3)</a:t>
            </a:r>
            <a:r>
              <a:rPr lang="en-US" dirty="0"/>
              <a:t>, </a:t>
            </a:r>
            <a:r>
              <a:rPr lang="en-US" dirty="0">
                <a:hlinkClick r:id="rId3"/>
              </a:rPr>
              <a:t>11.13(3)</a:t>
            </a:r>
            <a:r>
              <a:rPr lang="en-US" dirty="0"/>
              <a:t>, &amp; </a:t>
            </a:r>
            <a:r>
              <a:rPr lang="en-US" dirty="0">
                <a:hlinkClick r:id="rId4"/>
              </a:rPr>
              <a:t>17.02(8m)</a:t>
            </a:r>
            <a:r>
              <a:rPr lang="en-US" dirty="0"/>
              <a:t> &amp; </a:t>
            </a:r>
            <a:r>
              <a:rPr lang="en-US" dirty="0">
                <a:hlinkClick r:id="rId5"/>
              </a:rPr>
              <a:t>RPD 14-2</a:t>
            </a:r>
            <a:r>
              <a:rPr lang="en-US" dirty="0"/>
              <a:t>, Appendix C, Definitions, 7.</a:t>
            </a:r>
          </a:p>
          <a:p>
            <a:r>
              <a:rPr lang="en-US" i="1" dirty="0"/>
              <a:t>See </a:t>
            </a:r>
            <a:r>
              <a:rPr lang="en-US" dirty="0">
                <a:hlinkClick r:id="rId6"/>
              </a:rPr>
              <a:t>34 CFR 106.30(a) “Formal complaint”</a:t>
            </a:r>
            <a:r>
              <a:rPr lang="en-US" dirty="0"/>
              <a:t> (Aug. 14, 2020)</a:t>
            </a:r>
          </a:p>
          <a:p>
            <a:endParaRPr lang="en-US" dirty="0"/>
          </a:p>
        </p:txBody>
      </p:sp>
    </p:spTree>
    <p:extLst>
      <p:ext uri="{BB962C8B-B14F-4D97-AF65-F5344CB8AC3E}">
        <p14:creationId xmlns:p14="http://schemas.microsoft.com/office/powerpoint/2010/main" val="256902543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FE1C9-EFEE-0837-DDF8-45C9AF89C51D}"/>
              </a:ext>
            </a:extLst>
          </p:cNvPr>
          <p:cNvSpPr>
            <a:spLocks noGrp="1"/>
          </p:cNvSpPr>
          <p:nvPr>
            <p:ph type="ctrTitle"/>
          </p:nvPr>
        </p:nvSpPr>
        <p:spPr/>
        <p:txBody>
          <a:bodyPr/>
          <a:lstStyle/>
          <a:p>
            <a:r>
              <a:rPr lang="en-US" dirty="0"/>
              <a:t>Settlement - Employees</a:t>
            </a:r>
          </a:p>
        </p:txBody>
      </p:sp>
      <p:sp>
        <p:nvSpPr>
          <p:cNvPr id="3" name="Footer Placeholder 2">
            <a:extLst>
              <a:ext uri="{FF2B5EF4-FFF2-40B4-BE49-F238E27FC236}">
                <a16:creationId xmlns:a16="http://schemas.microsoft.com/office/drawing/2014/main" id="{806450D1-88C2-38AF-8346-E3746F018884}"/>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C88FC5B5-E170-A182-3604-C55950C8B387}"/>
              </a:ext>
            </a:extLst>
          </p:cNvPr>
          <p:cNvSpPr>
            <a:spLocks noGrp="1"/>
          </p:cNvSpPr>
          <p:nvPr>
            <p:ph type="sldNum" sz="quarter" idx="12"/>
          </p:nvPr>
        </p:nvSpPr>
        <p:spPr/>
        <p:txBody>
          <a:bodyPr/>
          <a:lstStyle/>
          <a:p>
            <a:fld id="{A49DFD55-3C28-40EF-9E31-A92D2E4017FF}" type="slidenum">
              <a:rPr lang="en-US" smtClean="0"/>
              <a:pPr/>
              <a:t>130</a:t>
            </a:fld>
            <a:endParaRPr lang="en-US"/>
          </a:p>
        </p:txBody>
      </p:sp>
      <p:sp>
        <p:nvSpPr>
          <p:cNvPr id="5" name="Text Placeholder 4">
            <a:extLst>
              <a:ext uri="{FF2B5EF4-FFF2-40B4-BE49-F238E27FC236}">
                <a16:creationId xmlns:a16="http://schemas.microsoft.com/office/drawing/2014/main" id="{5C5E6031-06F6-E617-7EF5-EE9CF486B1AA}"/>
              </a:ext>
            </a:extLst>
          </p:cNvPr>
          <p:cNvSpPr>
            <a:spLocks noGrp="1"/>
          </p:cNvSpPr>
          <p:nvPr>
            <p:ph type="body" sz="quarter" idx="13"/>
          </p:nvPr>
        </p:nvSpPr>
        <p:spPr/>
        <p:txBody>
          <a:bodyPr>
            <a:normAutofit fontScale="92500" lnSpcReduction="20000"/>
          </a:bodyPr>
          <a:lstStyle/>
          <a:p>
            <a:r>
              <a:rPr lang="en-US" dirty="0">
                <a:ea typeface="Open Sans" panose="020B0606030504020204" pitchFamily="34" charset="0"/>
                <a:cs typeface="Open Sans" panose="020B0606030504020204" pitchFamily="34" charset="0"/>
              </a:rPr>
              <a:t>Nothing in this section shall prevent the settlement of cases by mutual agreement between the university administration, the complainant, and the [faculty member, academic staff member, or employee].</a:t>
            </a:r>
          </a:p>
          <a:p>
            <a:pPr lvl="1"/>
            <a:r>
              <a:rPr lang="en-US" kern="100" dirty="0">
                <a:solidFill>
                  <a:srgbClr val="FFFFFF"/>
                </a:solidFill>
                <a:effectLst/>
                <a:ea typeface="Open Sans" panose="020B0606030504020204" pitchFamily="34" charset="0"/>
                <a:cs typeface="Open Sans" panose="020B0606030504020204" pitchFamily="34" charset="0"/>
              </a:rPr>
              <a:t>§§ UWS </a:t>
            </a:r>
            <a:r>
              <a:rPr lang="en-US" u="sng" kern="100" dirty="0">
                <a:solidFill>
                  <a:srgbClr val="FFFFFF"/>
                </a:solidFill>
                <a:effectLst/>
                <a:ea typeface="Open Sans" panose="020B0606030504020204" pitchFamily="34" charset="0"/>
                <a:cs typeface="Open Sans" panose="020B0606030504020204" pitchFamily="34" charset="0"/>
                <a:hlinkClick r:id="rId2"/>
              </a:rPr>
              <a:t>4.20(1)(h)</a:t>
            </a:r>
            <a:r>
              <a:rPr lang="en-US" kern="100" dirty="0">
                <a:solidFill>
                  <a:srgbClr val="FFFFFF"/>
                </a:solidFill>
                <a:effectLst/>
                <a:ea typeface="Open Sans" panose="020B0606030504020204" pitchFamily="34" charset="0"/>
                <a:cs typeface="Open Sans" panose="020B0606030504020204" pitchFamily="34" charset="0"/>
              </a:rPr>
              <a:t>, </a:t>
            </a:r>
            <a:r>
              <a:rPr lang="en-US" u="sng" kern="100" dirty="0">
                <a:solidFill>
                  <a:srgbClr val="FFFFFF"/>
                </a:solidFill>
                <a:effectLst/>
                <a:ea typeface="Open Sans" panose="020B0606030504020204" pitchFamily="34" charset="0"/>
                <a:cs typeface="Open Sans" panose="020B0606030504020204" pitchFamily="34" charset="0"/>
                <a:hlinkClick r:id="rId3"/>
              </a:rPr>
              <a:t>11.22(1)(</a:t>
            </a:r>
            <a:r>
              <a:rPr lang="en-US" u="sng" kern="100" dirty="0" err="1">
                <a:solidFill>
                  <a:srgbClr val="FFFFFF"/>
                </a:solidFill>
                <a:effectLst/>
                <a:ea typeface="Open Sans" panose="020B0606030504020204" pitchFamily="34" charset="0"/>
                <a:cs typeface="Open Sans" panose="020B0606030504020204" pitchFamily="34" charset="0"/>
                <a:hlinkClick r:id="rId3"/>
              </a:rPr>
              <a:t>i</a:t>
            </a:r>
            <a:r>
              <a:rPr lang="en-US" u="sng" kern="100" dirty="0">
                <a:solidFill>
                  <a:srgbClr val="FFFFFF"/>
                </a:solidFill>
                <a:effectLst/>
                <a:ea typeface="Open Sans" panose="020B0606030504020204" pitchFamily="34" charset="0"/>
                <a:cs typeface="Open Sans" panose="020B0606030504020204" pitchFamily="34" charset="0"/>
                <a:hlinkClick r:id="rId3"/>
              </a:rPr>
              <a:t>)</a:t>
            </a:r>
            <a:r>
              <a:rPr lang="en-US"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ea typeface="Open Sans" panose="020B0606030504020204" pitchFamily="34" charset="0"/>
                <a:cs typeface="Open Sans" panose="020B0606030504020204" pitchFamily="34" charset="0"/>
                <a:hlinkClick r:id="rId4"/>
              </a:rPr>
              <a:t>RPD 14-2</a:t>
            </a:r>
            <a:r>
              <a:rPr lang="en-US" kern="100" dirty="0">
                <a:solidFill>
                  <a:srgbClr val="FFFFFF"/>
                </a:solidFill>
                <a:effectLst/>
                <a:ea typeface="Open Sans" panose="020B0606030504020204" pitchFamily="34" charset="0"/>
                <a:cs typeface="Open Sans" panose="020B0606030504020204" pitchFamily="34" charset="0"/>
              </a:rPr>
              <a:t>, Appendix C, Procedural Guarantees, 1.i.</a:t>
            </a:r>
            <a:endParaRPr lang="en-US" dirty="0">
              <a:ea typeface="Open Sans" panose="020B0606030504020204" pitchFamily="34" charset="0"/>
              <a:cs typeface="Open Sans" panose="020B0606030504020204" pitchFamily="34" charset="0"/>
            </a:endParaRPr>
          </a:p>
          <a:p>
            <a:r>
              <a:rPr lang="en-US" sz="2800" i="1" dirty="0"/>
              <a:t>See</a:t>
            </a:r>
            <a:r>
              <a:rPr lang="en-US" sz="2800" dirty="0"/>
              <a:t> limitations in</a:t>
            </a:r>
            <a:r>
              <a:rPr lang="en-US" sz="2800" i="1" dirty="0"/>
              <a:t> </a:t>
            </a:r>
            <a:r>
              <a:rPr lang="en-US" sz="2800" dirty="0">
                <a:hlinkClick r:id="rId5"/>
              </a:rPr>
              <a:t>34 CFR 106.45(b)(9)(iii)</a:t>
            </a:r>
            <a:r>
              <a:rPr lang="en-US" sz="2800" dirty="0"/>
              <a:t> (Aug. 14, 2020).</a:t>
            </a:r>
            <a:endParaRPr lang="en-US" i="1" dirty="0">
              <a:ea typeface="Open Sans" panose="020B0606030504020204" pitchFamily="34" charset="0"/>
              <a:cs typeface="Open Sans" panose="020B0606030504020204" pitchFamily="34" charset="0"/>
            </a:endParaRPr>
          </a:p>
          <a:p>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42002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1B8E-8943-62C3-71DD-688CFD5AFA87}"/>
              </a:ext>
            </a:extLst>
          </p:cNvPr>
          <p:cNvSpPr>
            <a:spLocks noGrp="1"/>
          </p:cNvSpPr>
          <p:nvPr>
            <p:ph type="ctrTitle"/>
          </p:nvPr>
        </p:nvSpPr>
        <p:spPr/>
        <p:txBody>
          <a:bodyPr/>
          <a:lstStyle/>
          <a:p>
            <a:r>
              <a:rPr lang="en-US" dirty="0"/>
              <a:t>Settlement - Timing</a:t>
            </a:r>
          </a:p>
        </p:txBody>
      </p:sp>
      <p:sp>
        <p:nvSpPr>
          <p:cNvPr id="3" name="Footer Placeholder 2">
            <a:extLst>
              <a:ext uri="{FF2B5EF4-FFF2-40B4-BE49-F238E27FC236}">
                <a16:creationId xmlns:a16="http://schemas.microsoft.com/office/drawing/2014/main" id="{1F278073-3F9D-8A58-7070-4B5DCC76D55E}"/>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E0F36062-4FEB-6BC2-13C7-557183618713}"/>
              </a:ext>
            </a:extLst>
          </p:cNvPr>
          <p:cNvSpPr>
            <a:spLocks noGrp="1"/>
          </p:cNvSpPr>
          <p:nvPr>
            <p:ph type="sldNum" sz="quarter" idx="12"/>
          </p:nvPr>
        </p:nvSpPr>
        <p:spPr/>
        <p:txBody>
          <a:bodyPr/>
          <a:lstStyle/>
          <a:p>
            <a:fld id="{A49DFD55-3C28-40EF-9E31-A92D2E4017FF}" type="slidenum">
              <a:rPr lang="en-US" smtClean="0"/>
              <a:pPr/>
              <a:t>131</a:t>
            </a:fld>
            <a:endParaRPr lang="en-US"/>
          </a:p>
        </p:txBody>
      </p:sp>
      <p:sp>
        <p:nvSpPr>
          <p:cNvPr id="5" name="Text Placeholder 4">
            <a:extLst>
              <a:ext uri="{FF2B5EF4-FFF2-40B4-BE49-F238E27FC236}">
                <a16:creationId xmlns:a16="http://schemas.microsoft.com/office/drawing/2014/main" id="{606F7D62-AC2A-D890-F21D-39792A912DDE}"/>
              </a:ext>
            </a:extLst>
          </p:cNvPr>
          <p:cNvSpPr>
            <a:spLocks noGrp="1"/>
          </p:cNvSpPr>
          <p:nvPr>
            <p:ph type="body" sz="quarter" idx="13"/>
          </p:nvPr>
        </p:nvSpPr>
        <p:spPr/>
        <p:txBody>
          <a:bodyPr>
            <a:normAutofit fontScale="77500" lnSpcReduction="20000"/>
          </a:bodyPr>
          <a:lstStyle/>
          <a:p>
            <a:pPr marL="457200" lvl="1">
              <a:spcBef>
                <a:spcPts val="216"/>
              </a:spcBef>
              <a:spcAft>
                <a:spcPts val="216"/>
              </a:spcAft>
            </a:pPr>
            <a:r>
              <a:rPr lang="en-US" i="1" dirty="0"/>
              <a:t>[Students]</a:t>
            </a:r>
          </a:p>
          <a:p>
            <a:pPr marL="0" marR="0">
              <a:spcBef>
                <a:spcPts val="216"/>
              </a:spcBef>
              <a:spcAft>
                <a:spcPts val="216"/>
              </a:spcAft>
            </a:pPr>
            <a:r>
              <a:rPr lang="en-US" dirty="0"/>
              <a:t>The procedures set forth in this chapter allow the university, the respondent, and the complainant to voluntarily enter into a settlement agreement or informal resolution regarding the alleged misconduct, </a:t>
            </a:r>
            <a:r>
              <a:rPr lang="en-US" b="1" i="1" dirty="0"/>
              <a:t>any time </a:t>
            </a:r>
          </a:p>
          <a:p>
            <a:pPr marL="457200" lvl="1">
              <a:spcBef>
                <a:spcPts val="216"/>
              </a:spcBef>
              <a:spcAft>
                <a:spcPts val="216"/>
              </a:spcAft>
            </a:pPr>
            <a:r>
              <a:rPr lang="en-US" b="1" i="1" dirty="0"/>
              <a:t>after the notice of investigation </a:t>
            </a:r>
            <a:r>
              <a:rPr lang="en-US" dirty="0"/>
              <a:t>has been distributed to the complainant and respondent </a:t>
            </a:r>
            <a:r>
              <a:rPr lang="en-US" b="1" i="1" dirty="0"/>
              <a:t>and</a:t>
            </a:r>
            <a:r>
              <a:rPr lang="en-US" dirty="0"/>
              <a:t> </a:t>
            </a:r>
          </a:p>
          <a:p>
            <a:pPr marL="457200" lvl="1">
              <a:spcBef>
                <a:spcPts val="216"/>
              </a:spcBef>
              <a:spcAft>
                <a:spcPts val="216"/>
              </a:spcAft>
            </a:pPr>
            <a:r>
              <a:rPr lang="en-US" b="1" i="1" dirty="0"/>
              <a:t>prior to any final determination </a:t>
            </a:r>
            <a:r>
              <a:rPr lang="en-US" dirty="0"/>
              <a:t>regarding responsibility. </a:t>
            </a:r>
          </a:p>
          <a:p>
            <a:pPr marL="0" marR="0">
              <a:spcBef>
                <a:spcPts val="216"/>
              </a:spcBef>
              <a:spcAft>
                <a:spcPts val="216"/>
              </a:spcAft>
            </a:pPr>
            <a:r>
              <a:rPr lang="en-US" dirty="0"/>
              <a:t>§ UWS </a:t>
            </a:r>
            <a:r>
              <a:rPr lang="en-US" dirty="0">
                <a:hlinkClick r:id="rId2"/>
              </a:rPr>
              <a:t>17.156</a:t>
            </a:r>
            <a:r>
              <a:rPr lang="en-US" dirty="0"/>
              <a:t>.</a:t>
            </a:r>
          </a:p>
          <a:p>
            <a:pPr marL="0" marR="0">
              <a:spcBef>
                <a:spcPts val="216"/>
              </a:spcBef>
              <a:spcAft>
                <a:spcPts val="216"/>
              </a:spcAft>
            </a:pPr>
            <a:r>
              <a:rPr lang="en-US" i="1" dirty="0"/>
              <a:t>See </a:t>
            </a:r>
            <a:r>
              <a:rPr lang="en-US" dirty="0">
                <a:hlinkClick r:id="rId3"/>
              </a:rPr>
              <a:t>34 CFR 106.45(b)(9)</a:t>
            </a:r>
            <a:r>
              <a:rPr lang="en-US" dirty="0"/>
              <a:t> (Aug. 14, 2020).</a:t>
            </a:r>
          </a:p>
          <a:p>
            <a:pPr marL="0" marR="0" indent="0">
              <a:spcBef>
                <a:spcPts val="216"/>
              </a:spcBef>
              <a:spcAft>
                <a:spcPts val="216"/>
              </a:spcAft>
              <a:buNone/>
            </a:pPr>
            <a:endParaRPr lang="en-US" dirty="0"/>
          </a:p>
          <a:p>
            <a:endParaRPr lang="en-US" dirty="0"/>
          </a:p>
        </p:txBody>
      </p:sp>
    </p:spTree>
    <p:extLst>
      <p:ext uri="{BB962C8B-B14F-4D97-AF65-F5344CB8AC3E}">
        <p14:creationId xmlns:p14="http://schemas.microsoft.com/office/powerpoint/2010/main" val="209227101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1B8E-8943-62C3-71DD-688CFD5AFA87}"/>
              </a:ext>
            </a:extLst>
          </p:cNvPr>
          <p:cNvSpPr>
            <a:spLocks noGrp="1"/>
          </p:cNvSpPr>
          <p:nvPr>
            <p:ph type="ctrTitle"/>
          </p:nvPr>
        </p:nvSpPr>
        <p:spPr/>
        <p:txBody>
          <a:bodyPr/>
          <a:lstStyle/>
          <a:p>
            <a:r>
              <a:rPr lang="en-US" dirty="0"/>
              <a:t>Settlement – </a:t>
            </a:r>
            <a:br>
              <a:rPr lang="en-US" dirty="0"/>
            </a:br>
            <a:r>
              <a:rPr lang="en-US" dirty="0"/>
              <a:t>Writing and Signatures</a:t>
            </a:r>
          </a:p>
        </p:txBody>
      </p:sp>
      <p:sp>
        <p:nvSpPr>
          <p:cNvPr id="3" name="Footer Placeholder 2">
            <a:extLst>
              <a:ext uri="{FF2B5EF4-FFF2-40B4-BE49-F238E27FC236}">
                <a16:creationId xmlns:a16="http://schemas.microsoft.com/office/drawing/2014/main" id="{1F278073-3F9D-8A58-7070-4B5DCC76D55E}"/>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E0F36062-4FEB-6BC2-13C7-557183618713}"/>
              </a:ext>
            </a:extLst>
          </p:cNvPr>
          <p:cNvSpPr>
            <a:spLocks noGrp="1"/>
          </p:cNvSpPr>
          <p:nvPr>
            <p:ph type="sldNum" sz="quarter" idx="12"/>
          </p:nvPr>
        </p:nvSpPr>
        <p:spPr/>
        <p:txBody>
          <a:bodyPr/>
          <a:lstStyle/>
          <a:p>
            <a:fld id="{A49DFD55-3C28-40EF-9E31-A92D2E4017FF}" type="slidenum">
              <a:rPr lang="en-US" smtClean="0"/>
              <a:pPr/>
              <a:t>132</a:t>
            </a:fld>
            <a:endParaRPr lang="en-US"/>
          </a:p>
        </p:txBody>
      </p:sp>
      <p:sp>
        <p:nvSpPr>
          <p:cNvPr id="5" name="Text Placeholder 4">
            <a:extLst>
              <a:ext uri="{FF2B5EF4-FFF2-40B4-BE49-F238E27FC236}">
                <a16:creationId xmlns:a16="http://schemas.microsoft.com/office/drawing/2014/main" id="{606F7D62-AC2A-D890-F21D-39792A912DDE}"/>
              </a:ext>
            </a:extLst>
          </p:cNvPr>
          <p:cNvSpPr>
            <a:spLocks noGrp="1"/>
          </p:cNvSpPr>
          <p:nvPr>
            <p:ph type="body" sz="quarter" idx="13"/>
          </p:nvPr>
        </p:nvSpPr>
        <p:spPr/>
        <p:txBody>
          <a:bodyPr>
            <a:normAutofit fontScale="92500" lnSpcReduction="20000"/>
          </a:bodyPr>
          <a:lstStyle/>
          <a:p>
            <a:pPr marL="457200" lvl="1">
              <a:spcBef>
                <a:spcPts val="216"/>
              </a:spcBef>
              <a:spcAft>
                <a:spcPts val="216"/>
              </a:spcAft>
            </a:pPr>
            <a:r>
              <a:rPr lang="en-US" sz="1600" i="1" dirty="0"/>
              <a:t>[Students]</a:t>
            </a:r>
          </a:p>
          <a:p>
            <a:pPr marL="0">
              <a:spcBef>
                <a:spcPts val="216"/>
              </a:spcBef>
              <a:spcAft>
                <a:spcPts val="216"/>
              </a:spcAft>
            </a:pPr>
            <a:r>
              <a:rPr lang="en-US" sz="1800" dirty="0"/>
              <a:t>Any such agreement and its terms shall be in writing and signed by the complainant, respondent, and the Title IX Coordinator or designee except in any of the following circumstances:</a:t>
            </a:r>
          </a:p>
          <a:p>
            <a:pPr marL="457200" lvl="1">
              <a:spcBef>
                <a:spcPts val="216"/>
              </a:spcBef>
              <a:spcAft>
                <a:spcPts val="216"/>
              </a:spcAft>
            </a:pPr>
            <a:r>
              <a:rPr lang="en-US" sz="1600" dirty="0"/>
              <a:t>There is no identified complainant.</a:t>
            </a:r>
          </a:p>
          <a:p>
            <a:pPr marL="457200" lvl="1">
              <a:spcBef>
                <a:spcPts val="216"/>
              </a:spcBef>
              <a:spcAft>
                <a:spcPts val="216"/>
              </a:spcAft>
            </a:pPr>
            <a:r>
              <a:rPr lang="en-US" sz="1600" dirty="0"/>
              <a:t>The complainant has chosen not to participate in proceedings pursuant to this subchapter.</a:t>
            </a:r>
          </a:p>
          <a:p>
            <a:pPr marL="457200" lvl="1">
              <a:spcBef>
                <a:spcPts val="216"/>
              </a:spcBef>
              <a:spcAft>
                <a:spcPts val="216"/>
              </a:spcAft>
            </a:pPr>
            <a:r>
              <a:rPr lang="en-US" sz="1600" dirty="0"/>
              <a:t>Title IX misconduct is involved, and the complainant has withdrawn the formal Title IX complaint.</a:t>
            </a:r>
          </a:p>
          <a:p>
            <a:pPr marL="0" marR="0">
              <a:spcBef>
                <a:spcPts val="216"/>
              </a:spcBef>
              <a:spcAft>
                <a:spcPts val="216"/>
              </a:spcAft>
            </a:pPr>
            <a:r>
              <a:rPr lang="en-US" sz="1800" dirty="0"/>
              <a:t>In the circumstances described in sub. </a:t>
            </a:r>
            <a:r>
              <a:rPr lang="en-US" sz="1800" dirty="0">
                <a:hlinkClick r:id="rId2" tooltip="Admin. Code UWS 17.156(1)"/>
              </a:rPr>
              <a:t>(1)</a:t>
            </a:r>
            <a:r>
              <a:rPr lang="en-US" sz="1800" dirty="0"/>
              <a:t>, the agreement and its terms may be signed by only the respondent and the Title IX Coordinator or designee. </a:t>
            </a:r>
          </a:p>
          <a:p>
            <a:pPr marL="0" marR="0">
              <a:spcBef>
                <a:spcPts val="216"/>
              </a:spcBef>
              <a:spcAft>
                <a:spcPts val="216"/>
              </a:spcAft>
            </a:pPr>
            <a:r>
              <a:rPr lang="en-US" sz="1800" dirty="0"/>
              <a:t>§ UWS </a:t>
            </a:r>
            <a:r>
              <a:rPr lang="en-US" sz="1800" dirty="0">
                <a:hlinkClick r:id="rId3"/>
              </a:rPr>
              <a:t>17.156</a:t>
            </a:r>
            <a:endParaRPr lang="en-US" sz="1800" dirty="0"/>
          </a:p>
          <a:p>
            <a:pPr marL="0" marR="0">
              <a:spcBef>
                <a:spcPts val="216"/>
              </a:spcBef>
              <a:spcAft>
                <a:spcPts val="216"/>
              </a:spcAft>
            </a:pPr>
            <a:r>
              <a:rPr lang="en-US" sz="1800" i="1" dirty="0"/>
              <a:t>See </a:t>
            </a:r>
            <a:r>
              <a:rPr lang="en-US" sz="1800" dirty="0">
                <a:hlinkClick r:id="rId4"/>
              </a:rPr>
              <a:t>34 CFR 106.45(b)(9)(ii)</a:t>
            </a:r>
            <a:r>
              <a:rPr lang="en-US" sz="1800" dirty="0"/>
              <a:t> (Aug. 14, 2020).</a:t>
            </a:r>
          </a:p>
          <a:p>
            <a:endParaRPr lang="en-US" sz="1800" dirty="0"/>
          </a:p>
        </p:txBody>
      </p:sp>
    </p:spTree>
    <p:extLst>
      <p:ext uri="{BB962C8B-B14F-4D97-AF65-F5344CB8AC3E}">
        <p14:creationId xmlns:p14="http://schemas.microsoft.com/office/powerpoint/2010/main" val="274236982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1B8E-8943-62C3-71DD-688CFD5AFA87}"/>
              </a:ext>
            </a:extLst>
          </p:cNvPr>
          <p:cNvSpPr>
            <a:spLocks noGrp="1"/>
          </p:cNvSpPr>
          <p:nvPr>
            <p:ph type="ctrTitle"/>
          </p:nvPr>
        </p:nvSpPr>
        <p:spPr/>
        <p:txBody>
          <a:bodyPr/>
          <a:lstStyle/>
          <a:p>
            <a:r>
              <a:rPr lang="en-US" dirty="0" err="1"/>
              <a:t>SettlemenT</a:t>
            </a:r>
            <a:r>
              <a:rPr lang="en-US" dirty="0"/>
              <a:t> –</a:t>
            </a:r>
            <a:br>
              <a:rPr lang="en-US" dirty="0"/>
            </a:br>
            <a:r>
              <a:rPr lang="en-US" dirty="0"/>
              <a:t>Finality</a:t>
            </a:r>
          </a:p>
        </p:txBody>
      </p:sp>
      <p:sp>
        <p:nvSpPr>
          <p:cNvPr id="3" name="Footer Placeholder 2">
            <a:extLst>
              <a:ext uri="{FF2B5EF4-FFF2-40B4-BE49-F238E27FC236}">
                <a16:creationId xmlns:a16="http://schemas.microsoft.com/office/drawing/2014/main" id="{1F278073-3F9D-8A58-7070-4B5DCC76D55E}"/>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E0F36062-4FEB-6BC2-13C7-557183618713}"/>
              </a:ext>
            </a:extLst>
          </p:cNvPr>
          <p:cNvSpPr>
            <a:spLocks noGrp="1"/>
          </p:cNvSpPr>
          <p:nvPr>
            <p:ph type="sldNum" sz="quarter" idx="12"/>
          </p:nvPr>
        </p:nvSpPr>
        <p:spPr/>
        <p:txBody>
          <a:bodyPr/>
          <a:lstStyle/>
          <a:p>
            <a:fld id="{A49DFD55-3C28-40EF-9E31-A92D2E4017FF}" type="slidenum">
              <a:rPr lang="en-US" smtClean="0"/>
              <a:pPr/>
              <a:t>133</a:t>
            </a:fld>
            <a:endParaRPr lang="en-US"/>
          </a:p>
        </p:txBody>
      </p:sp>
      <p:sp>
        <p:nvSpPr>
          <p:cNvPr id="5" name="Text Placeholder 4">
            <a:extLst>
              <a:ext uri="{FF2B5EF4-FFF2-40B4-BE49-F238E27FC236}">
                <a16:creationId xmlns:a16="http://schemas.microsoft.com/office/drawing/2014/main" id="{606F7D62-AC2A-D890-F21D-39792A912DDE}"/>
              </a:ext>
            </a:extLst>
          </p:cNvPr>
          <p:cNvSpPr>
            <a:spLocks noGrp="1"/>
          </p:cNvSpPr>
          <p:nvPr>
            <p:ph type="body" sz="quarter" idx="13"/>
          </p:nvPr>
        </p:nvSpPr>
        <p:spPr/>
        <p:txBody>
          <a:bodyPr>
            <a:normAutofit fontScale="85000" lnSpcReduction="20000"/>
          </a:bodyPr>
          <a:lstStyle/>
          <a:p>
            <a:pPr marL="457200" lvl="1">
              <a:spcBef>
                <a:spcPts val="216"/>
              </a:spcBef>
              <a:spcAft>
                <a:spcPts val="216"/>
              </a:spcAft>
            </a:pPr>
            <a:r>
              <a:rPr lang="en-US" i="1" dirty="0"/>
              <a:t>[Students]</a:t>
            </a:r>
          </a:p>
          <a:p>
            <a:pPr marL="0" marR="0">
              <a:spcBef>
                <a:spcPts val="216"/>
              </a:spcBef>
              <a:spcAft>
                <a:spcPts val="216"/>
              </a:spcAft>
            </a:pPr>
            <a:r>
              <a:rPr lang="en-US" dirty="0"/>
              <a:t>The case is concluded when a copy of the signed agreement is delivered to the complainant, if any, and respondent. </a:t>
            </a:r>
          </a:p>
          <a:p>
            <a:pPr marL="0" marR="0">
              <a:spcBef>
                <a:spcPts val="216"/>
              </a:spcBef>
              <a:spcAft>
                <a:spcPts val="216"/>
              </a:spcAft>
            </a:pPr>
            <a:r>
              <a:rPr lang="en-US" dirty="0"/>
              <a:t>At any time prior to agreeing to a resolution, either party has the right to withdraw from the settlement process and resume the process under ss. </a:t>
            </a:r>
            <a:r>
              <a:rPr lang="en-US" dirty="0">
                <a:hlinkClick r:id="rId2" tooltip="Admin. Code UWS 17.152"/>
              </a:rPr>
              <a:t>UWS 17.152</a:t>
            </a:r>
            <a:r>
              <a:rPr lang="en-US" dirty="0"/>
              <a:t> to </a:t>
            </a:r>
            <a:r>
              <a:rPr lang="en-US" dirty="0">
                <a:hlinkClick r:id="rId3" tooltip="Admin. Code UWS 17.155"/>
              </a:rPr>
              <a:t>17.155</a:t>
            </a:r>
            <a:r>
              <a:rPr lang="en-US" dirty="0"/>
              <a:t>.</a:t>
            </a:r>
          </a:p>
          <a:p>
            <a:pPr marL="0" marR="0">
              <a:spcBef>
                <a:spcPts val="216"/>
              </a:spcBef>
              <a:spcAft>
                <a:spcPts val="216"/>
              </a:spcAft>
            </a:pPr>
            <a:r>
              <a:rPr lang="en-US" dirty="0"/>
              <a:t>§ UWS </a:t>
            </a:r>
            <a:r>
              <a:rPr lang="en-US" dirty="0">
                <a:hlinkClick r:id="rId4"/>
              </a:rPr>
              <a:t>17.156(2)</a:t>
            </a:r>
            <a:r>
              <a:rPr lang="en-US" dirty="0"/>
              <a:t>.</a:t>
            </a:r>
          </a:p>
          <a:p>
            <a:pPr marL="0" marR="0">
              <a:spcBef>
                <a:spcPts val="216"/>
              </a:spcBef>
              <a:spcAft>
                <a:spcPts val="216"/>
              </a:spcAft>
            </a:pPr>
            <a:r>
              <a:rPr lang="en-US" sz="2800" i="1" dirty="0"/>
              <a:t>See </a:t>
            </a:r>
            <a:r>
              <a:rPr lang="en-US" sz="2800" dirty="0">
                <a:hlinkClick r:id="rId5"/>
              </a:rPr>
              <a:t>34 CFR 106.45(b)(9)(</a:t>
            </a:r>
            <a:r>
              <a:rPr lang="en-US" sz="2800" dirty="0" err="1">
                <a:hlinkClick r:id="rId5"/>
              </a:rPr>
              <a:t>i</a:t>
            </a:r>
            <a:r>
              <a:rPr lang="en-US" sz="2800" dirty="0">
                <a:hlinkClick r:id="rId5"/>
              </a:rPr>
              <a:t>)</a:t>
            </a:r>
            <a:r>
              <a:rPr lang="en-US" sz="2800" dirty="0"/>
              <a:t> (Aug. 14, 2020).</a:t>
            </a:r>
            <a:endParaRPr lang="en-US" dirty="0"/>
          </a:p>
          <a:p>
            <a:endParaRPr lang="en-US" dirty="0"/>
          </a:p>
        </p:txBody>
      </p:sp>
    </p:spTree>
    <p:extLst>
      <p:ext uri="{BB962C8B-B14F-4D97-AF65-F5344CB8AC3E}">
        <p14:creationId xmlns:p14="http://schemas.microsoft.com/office/powerpoint/2010/main" val="246779396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47F3-002D-527C-6559-2725FCDF66FB}"/>
              </a:ext>
            </a:extLst>
          </p:cNvPr>
          <p:cNvSpPr>
            <a:spLocks noGrp="1"/>
          </p:cNvSpPr>
          <p:nvPr>
            <p:ph type="ctrTitle"/>
          </p:nvPr>
        </p:nvSpPr>
        <p:spPr/>
        <p:txBody>
          <a:bodyPr/>
          <a:lstStyle/>
          <a:p>
            <a:r>
              <a:rPr lang="en-US" dirty="0"/>
              <a:t>Hearing</a:t>
            </a:r>
          </a:p>
        </p:txBody>
      </p:sp>
      <p:sp>
        <p:nvSpPr>
          <p:cNvPr id="3" name="Footer Placeholder 2">
            <a:extLst>
              <a:ext uri="{FF2B5EF4-FFF2-40B4-BE49-F238E27FC236}">
                <a16:creationId xmlns:a16="http://schemas.microsoft.com/office/drawing/2014/main" id="{6FA22C66-EAF0-83F5-C86F-EC9C8769AE65}"/>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F7A8215-3913-9BED-281F-EDBD0EFE4F0C}"/>
              </a:ext>
            </a:extLst>
          </p:cNvPr>
          <p:cNvSpPr>
            <a:spLocks noGrp="1"/>
          </p:cNvSpPr>
          <p:nvPr>
            <p:ph type="sldNum" sz="quarter" idx="12"/>
          </p:nvPr>
        </p:nvSpPr>
        <p:spPr/>
        <p:txBody>
          <a:bodyPr/>
          <a:lstStyle/>
          <a:p>
            <a:fld id="{A49DFD55-3C28-40EF-9E31-A92D2E4017FF}" type="slidenum">
              <a:rPr lang="en-US" smtClean="0"/>
              <a:pPr/>
              <a:t>134</a:t>
            </a:fld>
            <a:endParaRPr lang="en-US"/>
          </a:p>
        </p:txBody>
      </p:sp>
      <p:sp>
        <p:nvSpPr>
          <p:cNvPr id="5" name="Text Placeholder 4">
            <a:extLst>
              <a:ext uri="{FF2B5EF4-FFF2-40B4-BE49-F238E27FC236}">
                <a16:creationId xmlns:a16="http://schemas.microsoft.com/office/drawing/2014/main" id="{222080EF-B402-29D8-3EB3-326E64846AAC}"/>
              </a:ext>
            </a:extLst>
          </p:cNvPr>
          <p:cNvSpPr>
            <a:spLocks noGrp="1"/>
          </p:cNvSpPr>
          <p:nvPr>
            <p:ph type="body" sz="quarter" idx="13"/>
          </p:nvPr>
        </p:nvSpPr>
        <p:spPr/>
        <p:txBody>
          <a:bodyPr>
            <a:normAutofit fontScale="92500" lnSpcReduction="20000"/>
          </a:bodyPr>
          <a:lstStyle/>
          <a:p>
            <a:r>
              <a:rPr lang="en-US" dirty="0"/>
              <a:t>Advisors</a:t>
            </a:r>
          </a:p>
          <a:p>
            <a:r>
              <a:rPr lang="en-US" dirty="0"/>
              <a:t>Hearing Examiners</a:t>
            </a:r>
          </a:p>
          <a:p>
            <a:r>
              <a:rPr lang="en-US" dirty="0"/>
              <a:t>Scheduling</a:t>
            </a:r>
          </a:p>
          <a:p>
            <a:r>
              <a:rPr lang="en-US" dirty="0"/>
              <a:t>Medium</a:t>
            </a:r>
          </a:p>
          <a:p>
            <a:r>
              <a:rPr lang="en-US" dirty="0"/>
              <a:t>Open Meetings</a:t>
            </a:r>
          </a:p>
          <a:p>
            <a:r>
              <a:rPr lang="en-US" dirty="0"/>
              <a:t>Due Process</a:t>
            </a:r>
          </a:p>
        </p:txBody>
      </p:sp>
    </p:spTree>
    <p:extLst>
      <p:ext uri="{BB962C8B-B14F-4D97-AF65-F5344CB8AC3E}">
        <p14:creationId xmlns:p14="http://schemas.microsoft.com/office/powerpoint/2010/main" val="68541421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Due Process –</a:t>
            </a:r>
            <a:br>
              <a:rPr lang="en-US" dirty="0"/>
            </a:br>
            <a:r>
              <a:rPr lang="en-US" dirty="0"/>
              <a:t>Advisor at University’s expense</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135</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637" y="2214562"/>
            <a:ext cx="4114800" cy="2629042"/>
          </a:xfrm>
        </p:spPr>
        <p:txBody>
          <a:bodyPr>
            <a:noAutofit/>
          </a:bodyPr>
          <a:lstStyle/>
          <a:p>
            <a:pPr marL="457200" lvl="1">
              <a:lnSpc>
                <a:spcPct val="107000"/>
              </a:lnSpc>
              <a:spcBef>
                <a:spcPts val="0"/>
              </a:spcBef>
            </a:pPr>
            <a:r>
              <a:rPr lang="en-US" sz="1200" i="1" kern="100" dirty="0">
                <a:solidFill>
                  <a:srgbClr val="FFFFFF"/>
                </a:solidFill>
                <a:effectLst/>
                <a:ea typeface="Open Sans" panose="020B0606030504020204" pitchFamily="34" charset="0"/>
                <a:cs typeface="Open Sans" panose="020B0606030504020204" pitchFamily="34" charset="0"/>
              </a:rPr>
              <a:t>[Employees]</a:t>
            </a:r>
          </a:p>
          <a:p>
            <a:pPr marL="0" marR="0">
              <a:lnSpc>
                <a:spcPct val="107000"/>
              </a:lnSpc>
              <a:spcBef>
                <a:spcPts val="0"/>
              </a:spcBef>
              <a:spcAft>
                <a:spcPts val="0"/>
              </a:spcAft>
            </a:pP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If the [faculty member, academic staff member, or employee] does not have an advisor, the university shall provide the [faculty member, academic staff member, or employee], without charge, an advisor of the university’s choice to conduct cross-examination on behalf of the employee.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a:lnSpc>
                <a:spcPct val="107000"/>
              </a:lnSpc>
              <a:spcBef>
                <a:spcPts val="0"/>
              </a:spcBef>
            </a:pPr>
            <a:r>
              <a:rPr lang="en-US" sz="1200" kern="100" dirty="0">
                <a:solidFill>
                  <a:srgbClr val="FFFFFF"/>
                </a:solidFill>
                <a:effectLst/>
                <a:ea typeface="Open Sans" panose="020B0606030504020204" pitchFamily="34" charset="0"/>
                <a:cs typeface="Open Sans" panose="020B0606030504020204" pitchFamily="34" charset="0"/>
              </a:rPr>
              <a:t>§§ UWS </a:t>
            </a:r>
            <a:r>
              <a:rPr lang="en-US" sz="1200" u="sng" kern="100" dirty="0">
                <a:solidFill>
                  <a:srgbClr val="FFFFFF"/>
                </a:solidFill>
                <a:effectLst/>
                <a:ea typeface="Open Sans" panose="020B0606030504020204" pitchFamily="34" charset="0"/>
                <a:cs typeface="Open Sans" panose="020B0606030504020204" pitchFamily="34" charset="0"/>
                <a:hlinkClick r:id="rId2"/>
              </a:rPr>
              <a:t>4.19(1)(d)</a:t>
            </a:r>
            <a:r>
              <a:rPr lang="en-US" sz="1200" kern="100" dirty="0">
                <a:solidFill>
                  <a:srgbClr val="FFFFFF"/>
                </a:solidFill>
                <a:effectLst/>
                <a:ea typeface="Open Sans" panose="020B0606030504020204" pitchFamily="34" charset="0"/>
                <a:cs typeface="Open Sans" panose="020B0606030504020204" pitchFamily="34" charset="0"/>
              </a:rPr>
              <a:t> &amp; </a:t>
            </a:r>
            <a:r>
              <a:rPr lang="en-US" sz="1200" u="sng" kern="100" dirty="0">
                <a:solidFill>
                  <a:srgbClr val="FFFFFF"/>
                </a:solidFill>
                <a:effectLst/>
                <a:ea typeface="Open Sans" panose="020B0606030504020204" pitchFamily="34" charset="0"/>
                <a:cs typeface="Open Sans" panose="020B0606030504020204" pitchFamily="34" charset="0"/>
                <a:hlinkClick r:id="rId3"/>
              </a:rPr>
              <a:t>11.21(1)(d)</a:t>
            </a:r>
            <a:r>
              <a:rPr lang="en-US" sz="1200" kern="100" dirty="0">
                <a:solidFill>
                  <a:srgbClr val="FFFFFF"/>
                </a:solidFill>
                <a:effectLst/>
                <a:ea typeface="Open Sans" panose="020B0606030504020204" pitchFamily="34" charset="0"/>
                <a:cs typeface="Open Sans" panose="020B0606030504020204" pitchFamily="34" charset="0"/>
              </a:rPr>
              <a:t>, &amp; </a:t>
            </a:r>
            <a:r>
              <a:rPr lang="en-US" sz="1200" u="sng" kern="100" dirty="0">
                <a:solidFill>
                  <a:srgbClr val="FFFFFF"/>
                </a:solidFill>
                <a:effectLst/>
                <a:ea typeface="Open Sans" panose="020B0606030504020204" pitchFamily="34" charset="0"/>
                <a:cs typeface="Open Sans" panose="020B0606030504020204" pitchFamily="34" charset="0"/>
                <a:hlinkClick r:id="rId4"/>
              </a:rPr>
              <a:t>RPD 14-2</a:t>
            </a:r>
            <a:r>
              <a:rPr lang="en-US" sz="1200" kern="100" dirty="0">
                <a:solidFill>
                  <a:srgbClr val="FFFFFF"/>
                </a:solidFill>
                <a:effectLst/>
                <a:ea typeface="Open Sans" panose="020B0606030504020204" pitchFamily="34" charset="0"/>
                <a:cs typeface="Open Sans" panose="020B0606030504020204" pitchFamily="34" charset="0"/>
              </a:rPr>
              <a:t>, Appendix C, Adequate Due Process, 1.d.</a:t>
            </a:r>
            <a:endParaRPr lang="en-US" sz="1200" kern="100" dirty="0">
              <a:effectLst/>
              <a:ea typeface="Open Sans" panose="020B0606030504020204" pitchFamily="34" charset="0"/>
              <a:cs typeface="Open Sans" panose="020B0606030504020204" pitchFamily="34" charset="0"/>
            </a:endParaRPr>
          </a:p>
          <a:p>
            <a:endParaRPr lang="en-US" sz="16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6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[Students]</a:t>
            </a:r>
          </a:p>
          <a:p>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If a party does not have an advisor at the hearing to conduct cross-examination, the university shall provide someone, without fee or charge, who may or may not be an attorney, to conduct cross-examination.</a:t>
            </a:r>
          </a:p>
          <a:p>
            <a:pPr lvl="1"/>
            <a:r>
              <a:rPr lang="en-US" sz="1600" kern="1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17.153(5)(a)</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t>
            </a:r>
            <a:endParaRPr lang="en-US" sz="1600" dirty="0"/>
          </a:p>
        </p:txBody>
      </p:sp>
      <p:sp>
        <p:nvSpPr>
          <p:cNvPr id="7" name="TextBox 6">
            <a:extLst>
              <a:ext uri="{FF2B5EF4-FFF2-40B4-BE49-F238E27FC236}">
                <a16:creationId xmlns:a16="http://schemas.microsoft.com/office/drawing/2014/main" id="{DEE96E6B-64C5-F96F-669B-776ADAAB2F35}"/>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106.45(b)(6)(</a:t>
            </a:r>
            <a:r>
              <a:rPr lang="en-US" sz="1800"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i</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948470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BA5D7-ABF3-F3C7-BEB9-00B50D75B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D6F12-2558-72CC-D0EC-703B45875CC6}"/>
              </a:ext>
            </a:extLst>
          </p:cNvPr>
          <p:cNvSpPr>
            <a:spLocks noGrp="1"/>
          </p:cNvSpPr>
          <p:nvPr>
            <p:ph type="ctrTitle"/>
          </p:nvPr>
        </p:nvSpPr>
        <p:spPr/>
        <p:txBody>
          <a:bodyPr/>
          <a:lstStyle/>
          <a:p>
            <a:r>
              <a:rPr lang="en-US" dirty="0"/>
              <a:t>Requesting an advisor</a:t>
            </a:r>
          </a:p>
        </p:txBody>
      </p:sp>
      <p:sp>
        <p:nvSpPr>
          <p:cNvPr id="3" name="Footer Placeholder 2">
            <a:extLst>
              <a:ext uri="{FF2B5EF4-FFF2-40B4-BE49-F238E27FC236}">
                <a16:creationId xmlns:a16="http://schemas.microsoft.com/office/drawing/2014/main" id="{AD61052E-8942-837D-5E3C-9477CCEBC185}"/>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C86AABD-31FC-3F6D-72A2-A518710FD97B}"/>
              </a:ext>
            </a:extLst>
          </p:cNvPr>
          <p:cNvSpPr>
            <a:spLocks noGrp="1"/>
          </p:cNvSpPr>
          <p:nvPr>
            <p:ph type="sldNum" sz="quarter" idx="12"/>
          </p:nvPr>
        </p:nvSpPr>
        <p:spPr/>
        <p:txBody>
          <a:bodyPr/>
          <a:lstStyle/>
          <a:p>
            <a:fld id="{A49DFD55-3C28-40EF-9E31-A92D2E4017FF}" type="slidenum">
              <a:rPr lang="en-US" smtClean="0"/>
              <a:pPr/>
              <a:t>136</a:t>
            </a:fld>
            <a:endParaRPr lang="en-US"/>
          </a:p>
        </p:txBody>
      </p:sp>
      <p:sp>
        <p:nvSpPr>
          <p:cNvPr id="5" name="Text Placeholder 4">
            <a:extLst>
              <a:ext uri="{FF2B5EF4-FFF2-40B4-BE49-F238E27FC236}">
                <a16:creationId xmlns:a16="http://schemas.microsoft.com/office/drawing/2014/main" id="{C01FA6C0-E109-14D9-61B9-EB265A63D164}"/>
              </a:ext>
            </a:extLst>
          </p:cNvPr>
          <p:cNvSpPr>
            <a:spLocks noGrp="1"/>
          </p:cNvSpPr>
          <p:nvPr>
            <p:ph type="body" sz="quarter" idx="13"/>
          </p:nvPr>
        </p:nvSpPr>
        <p:spPr/>
        <p:txBody>
          <a:bodyPr/>
          <a:lstStyle/>
          <a:p>
            <a:r>
              <a:rPr lang="en-US" dirty="0"/>
              <a:t>The Title IX Coordinator or other University official will reach out to each attorney on the list individually</a:t>
            </a:r>
          </a:p>
          <a:p>
            <a:r>
              <a:rPr lang="en-US" dirty="0"/>
              <a:t>Must be willing to represent either party</a:t>
            </a:r>
          </a:p>
          <a:p>
            <a:r>
              <a:rPr lang="en-US" dirty="0"/>
              <a:t>It is a first come, first serve basis for assigning</a:t>
            </a:r>
          </a:p>
          <a:p>
            <a:endParaRPr lang="en-US" dirty="0"/>
          </a:p>
          <a:p>
            <a:endParaRPr lang="en-US" dirty="0"/>
          </a:p>
        </p:txBody>
      </p:sp>
    </p:spTree>
    <p:extLst>
      <p:ext uri="{BB962C8B-B14F-4D97-AF65-F5344CB8AC3E}">
        <p14:creationId xmlns:p14="http://schemas.microsoft.com/office/powerpoint/2010/main" val="305231191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C3090-D848-61FD-440E-4337F6478E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0A6886-F832-6B6E-DD90-D1746806F498}"/>
              </a:ext>
            </a:extLst>
          </p:cNvPr>
          <p:cNvSpPr>
            <a:spLocks noGrp="1"/>
          </p:cNvSpPr>
          <p:nvPr>
            <p:ph type="ctrTitle"/>
          </p:nvPr>
        </p:nvSpPr>
        <p:spPr/>
        <p:txBody>
          <a:bodyPr/>
          <a:lstStyle/>
          <a:p>
            <a:r>
              <a:rPr lang="en-US" dirty="0"/>
              <a:t>Requesting an advisor</a:t>
            </a:r>
          </a:p>
        </p:txBody>
      </p:sp>
      <p:sp>
        <p:nvSpPr>
          <p:cNvPr id="3" name="Footer Placeholder 2">
            <a:extLst>
              <a:ext uri="{FF2B5EF4-FFF2-40B4-BE49-F238E27FC236}">
                <a16:creationId xmlns:a16="http://schemas.microsoft.com/office/drawing/2014/main" id="{3DC6D6E0-9668-DB3A-E781-E474F6B791E4}"/>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267FD223-9159-719A-AE62-93D788D3AC51}"/>
              </a:ext>
            </a:extLst>
          </p:cNvPr>
          <p:cNvSpPr>
            <a:spLocks noGrp="1"/>
          </p:cNvSpPr>
          <p:nvPr>
            <p:ph type="sldNum" sz="quarter" idx="12"/>
          </p:nvPr>
        </p:nvSpPr>
        <p:spPr/>
        <p:txBody>
          <a:bodyPr/>
          <a:lstStyle/>
          <a:p>
            <a:fld id="{A49DFD55-3C28-40EF-9E31-A92D2E4017FF}" type="slidenum">
              <a:rPr lang="en-US" smtClean="0"/>
              <a:pPr/>
              <a:t>137</a:t>
            </a:fld>
            <a:endParaRPr lang="en-US"/>
          </a:p>
        </p:txBody>
      </p:sp>
      <p:sp>
        <p:nvSpPr>
          <p:cNvPr id="5" name="Text Placeholder 4">
            <a:extLst>
              <a:ext uri="{FF2B5EF4-FFF2-40B4-BE49-F238E27FC236}">
                <a16:creationId xmlns:a16="http://schemas.microsoft.com/office/drawing/2014/main" id="{25E2C783-0A01-C5EC-B9B9-0B97D276F487}"/>
              </a:ext>
            </a:extLst>
          </p:cNvPr>
          <p:cNvSpPr>
            <a:spLocks noGrp="1"/>
          </p:cNvSpPr>
          <p:nvPr>
            <p:ph type="body" sz="quarter" idx="13"/>
          </p:nvPr>
        </p:nvSpPr>
        <p:spPr>
          <a:xfrm>
            <a:off x="2424113" y="2225675"/>
            <a:ext cx="8692248" cy="3417136"/>
          </a:xfrm>
        </p:spPr>
        <p:txBody>
          <a:bodyPr>
            <a:normAutofit/>
          </a:bodyPr>
          <a:lstStyle/>
          <a:p>
            <a:r>
              <a:rPr lang="en-US" dirty="0"/>
              <a:t>Once the attorney has agreed, the university official will contact UWSA (currently Dany Thompson)</a:t>
            </a:r>
          </a:p>
          <a:p>
            <a:r>
              <a:rPr lang="en-US" dirty="0"/>
              <a:t>UWSA will fill out contract and agreement letter and send it to both attorney and university official</a:t>
            </a:r>
          </a:p>
          <a:p>
            <a:r>
              <a:rPr lang="en-US" dirty="0"/>
              <a:t>Once case is complete, attorney will send UWSA the invoice for payment</a:t>
            </a:r>
          </a:p>
          <a:p>
            <a:endParaRPr lang="en-US" dirty="0"/>
          </a:p>
          <a:p>
            <a:endParaRPr lang="en-US" dirty="0"/>
          </a:p>
        </p:txBody>
      </p:sp>
    </p:spTree>
    <p:extLst>
      <p:ext uri="{BB962C8B-B14F-4D97-AF65-F5344CB8AC3E}">
        <p14:creationId xmlns:p14="http://schemas.microsoft.com/office/powerpoint/2010/main" val="177483656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E6BD-20D0-D1B0-9968-F2F642C9D1BA}"/>
              </a:ext>
            </a:extLst>
          </p:cNvPr>
          <p:cNvSpPr>
            <a:spLocks noGrp="1"/>
          </p:cNvSpPr>
          <p:nvPr>
            <p:ph type="ctrTitle"/>
          </p:nvPr>
        </p:nvSpPr>
        <p:spPr/>
        <p:txBody>
          <a:bodyPr/>
          <a:lstStyle/>
          <a:p>
            <a:r>
              <a:rPr lang="en-US" dirty="0"/>
              <a:t>Due Process –</a:t>
            </a:r>
            <a:br>
              <a:rPr lang="en-US" dirty="0"/>
            </a:br>
            <a:r>
              <a:rPr lang="en-US" dirty="0"/>
              <a:t>Rules for decorum</a:t>
            </a:r>
          </a:p>
        </p:txBody>
      </p:sp>
      <p:sp>
        <p:nvSpPr>
          <p:cNvPr id="3" name="Footer Placeholder 2">
            <a:extLst>
              <a:ext uri="{FF2B5EF4-FFF2-40B4-BE49-F238E27FC236}">
                <a16:creationId xmlns:a16="http://schemas.microsoft.com/office/drawing/2014/main" id="{7DE4711A-5C4D-4EA6-8FD9-52609B06663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7DA00F9E-C897-0D9A-9A98-018F980A6D40}"/>
              </a:ext>
            </a:extLst>
          </p:cNvPr>
          <p:cNvSpPr>
            <a:spLocks noGrp="1"/>
          </p:cNvSpPr>
          <p:nvPr>
            <p:ph type="sldNum" sz="quarter" idx="12"/>
          </p:nvPr>
        </p:nvSpPr>
        <p:spPr/>
        <p:txBody>
          <a:bodyPr/>
          <a:lstStyle/>
          <a:p>
            <a:fld id="{A49DFD55-3C28-40EF-9E31-A92D2E4017FF}" type="slidenum">
              <a:rPr lang="en-US" smtClean="0"/>
              <a:pPr/>
              <a:t>138</a:t>
            </a:fld>
            <a:endParaRPr lang="en-US"/>
          </a:p>
        </p:txBody>
      </p:sp>
      <p:sp>
        <p:nvSpPr>
          <p:cNvPr id="5" name="Text Placeholder 4">
            <a:extLst>
              <a:ext uri="{FF2B5EF4-FFF2-40B4-BE49-F238E27FC236}">
                <a16:creationId xmlns:a16="http://schemas.microsoft.com/office/drawing/2014/main" id="{F970CEB2-5B07-6520-0727-DB317679EFE7}"/>
              </a:ext>
            </a:extLst>
          </p:cNvPr>
          <p:cNvSpPr>
            <a:spLocks noGrp="1"/>
          </p:cNvSpPr>
          <p:nvPr>
            <p:ph type="body" sz="quarter" idx="13"/>
          </p:nvPr>
        </p:nvSpPr>
        <p:spPr/>
        <p:txBody>
          <a:bodyPr>
            <a:normAutofit fontScale="85000" lnSpcReduction="10000"/>
          </a:bodyPr>
          <a:lstStyle/>
          <a:p>
            <a:pPr lvl="1"/>
            <a:r>
              <a:rPr lang="en-US" i="1" dirty="0">
                <a:solidFill>
                  <a:srgbClr val="FFFFFF"/>
                </a:solidFill>
                <a:ea typeface="Aptos" panose="020B0004020202020204" pitchFamily="34" charset="0"/>
              </a:rPr>
              <a:t>[Students]</a:t>
            </a:r>
            <a:endParaRPr lang="en-US" i="1" dirty="0">
              <a:solidFill>
                <a:srgbClr val="FFFFFF"/>
              </a:solidFill>
              <a:effectLst/>
              <a:latin typeface="Open Sans" panose="020B0606030504020204" pitchFamily="34" charset="0"/>
              <a:ea typeface="Aptos" panose="020B0004020202020204" pitchFamily="34" charset="0"/>
            </a:endParaRPr>
          </a:p>
          <a:p>
            <a:r>
              <a:rPr lang="en-US" dirty="0">
                <a:solidFill>
                  <a:srgbClr val="FFFFFF"/>
                </a:solidFill>
                <a:effectLst/>
                <a:latin typeface="Open Sans" panose="020B0606030504020204" pitchFamily="34" charset="0"/>
                <a:ea typeface="Aptos" panose="020B0004020202020204" pitchFamily="34" charset="0"/>
              </a:rPr>
              <a:t>The hearing examiner or committee … May take reasonable steps to maintain order and adopt procedures for the questioning of parties or witnesses appropriate to the circumstances of the testimony, provided the advisors for the complainant and respondent are allowed to effectively cross-examine any party or witness.</a:t>
            </a:r>
          </a:p>
          <a:p>
            <a:pPr lvl="1"/>
            <a:r>
              <a:rPr lang="en-US" dirty="0">
                <a:solidFill>
                  <a:srgbClr val="FFFFFF"/>
                </a:solidFill>
              </a:rPr>
              <a:t>§ UWS </a:t>
            </a:r>
            <a:r>
              <a:rPr lang="en-US" dirty="0">
                <a:solidFill>
                  <a:srgbClr val="FFFFFF"/>
                </a:solidFill>
                <a:hlinkClick r:id="rId2"/>
              </a:rPr>
              <a:t>17.153(4)(c)4</a:t>
            </a:r>
            <a:r>
              <a:rPr lang="en-US" dirty="0">
                <a:solidFill>
                  <a:srgbClr val="FFFFFF"/>
                </a:solidFill>
              </a:rPr>
              <a:t>.</a:t>
            </a:r>
            <a:endParaRPr lang="en-US" sz="3600" dirty="0"/>
          </a:p>
        </p:txBody>
      </p:sp>
    </p:spTree>
    <p:extLst>
      <p:ext uri="{BB962C8B-B14F-4D97-AF65-F5344CB8AC3E}">
        <p14:creationId xmlns:p14="http://schemas.microsoft.com/office/powerpoint/2010/main" val="225687752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3847D-F464-A80F-73B2-63DC2495DBAA}"/>
              </a:ext>
            </a:extLst>
          </p:cNvPr>
          <p:cNvSpPr>
            <a:spLocks noGrp="1"/>
          </p:cNvSpPr>
          <p:nvPr>
            <p:ph type="ctrTitle"/>
          </p:nvPr>
        </p:nvSpPr>
        <p:spPr>
          <a:xfrm>
            <a:off x="2284389" y="1033508"/>
            <a:ext cx="6113641" cy="960658"/>
          </a:xfrm>
        </p:spPr>
        <p:txBody>
          <a:bodyPr/>
          <a:lstStyle/>
          <a:p>
            <a:r>
              <a:rPr lang="en-US">
                <a:ea typeface="Open Sans"/>
                <a:cs typeface="Open Sans"/>
              </a:rPr>
              <a:t>Model Decorum Guidance</a:t>
            </a:r>
          </a:p>
          <a:p>
            <a:endParaRPr lang="en-US">
              <a:ea typeface="Open Sans"/>
              <a:cs typeface="Open Sans"/>
            </a:endParaRPr>
          </a:p>
        </p:txBody>
      </p:sp>
      <p:sp>
        <p:nvSpPr>
          <p:cNvPr id="4" name="Slide Number Placeholder 3">
            <a:extLst>
              <a:ext uri="{FF2B5EF4-FFF2-40B4-BE49-F238E27FC236}">
                <a16:creationId xmlns:a16="http://schemas.microsoft.com/office/drawing/2014/main" id="{FD73152D-34FA-3699-A4AE-FE302BBE81C0}"/>
              </a:ext>
            </a:extLst>
          </p:cNvPr>
          <p:cNvSpPr>
            <a:spLocks noGrp="1"/>
          </p:cNvSpPr>
          <p:nvPr>
            <p:ph type="sldNum" sz="quarter" idx="12"/>
          </p:nvPr>
        </p:nvSpPr>
        <p:spPr/>
        <p:txBody>
          <a:bodyPr/>
          <a:lstStyle/>
          <a:p>
            <a:fld id="{A49DFD55-3C28-40EF-9E31-A92D2E4017FF}" type="slidenum">
              <a:rPr lang="en-US" smtClean="0"/>
              <a:pPr/>
              <a:t>139</a:t>
            </a:fld>
            <a:endParaRPr lang="en-US"/>
          </a:p>
        </p:txBody>
      </p:sp>
      <p:sp>
        <p:nvSpPr>
          <p:cNvPr id="5" name="Text Placeholder 4">
            <a:extLst>
              <a:ext uri="{FF2B5EF4-FFF2-40B4-BE49-F238E27FC236}">
                <a16:creationId xmlns:a16="http://schemas.microsoft.com/office/drawing/2014/main" id="{CE9871E7-3371-552A-FCC1-A66EBC73AD03}"/>
              </a:ext>
            </a:extLst>
          </p:cNvPr>
          <p:cNvSpPr>
            <a:spLocks noGrp="1"/>
          </p:cNvSpPr>
          <p:nvPr>
            <p:ph type="body" sz="quarter" idx="13"/>
          </p:nvPr>
        </p:nvSpPr>
        <p:spPr>
          <a:xfrm>
            <a:off x="985457" y="1713611"/>
            <a:ext cx="7460170" cy="4648264"/>
          </a:xfrm>
        </p:spPr>
        <p:txBody>
          <a:bodyPr vert="horz" lIns="91440" tIns="45720" rIns="91440" bIns="45720" rtlCol="0" anchor="t">
            <a:normAutofit/>
          </a:bodyPr>
          <a:lstStyle/>
          <a:p>
            <a:pPr>
              <a:buFont typeface="Arial"/>
              <a:buChar char="•"/>
            </a:pPr>
            <a:r>
              <a:rPr lang="en-US" sz="2000" b="1" dirty="0">
                <a:latin typeface="Open Sans"/>
                <a:ea typeface="Open Sans"/>
                <a:cs typeface="Times New Roman"/>
              </a:rPr>
              <a:t>Generally:</a:t>
            </a:r>
            <a:endParaRPr lang="en-US" sz="2000" dirty="0">
              <a:latin typeface="Open Sans"/>
              <a:ea typeface="Open Sans"/>
              <a:cs typeface="Times New Roman"/>
            </a:endParaRPr>
          </a:p>
          <a:p>
            <a:pPr marL="971550" lvl="1" indent="-285750">
              <a:buFont typeface="Arial"/>
              <a:buChar char="•"/>
            </a:pPr>
            <a:r>
              <a:rPr lang="en-US" sz="2000" dirty="0">
                <a:latin typeface="Open Sans"/>
                <a:ea typeface="Open Sans"/>
                <a:cs typeface="Times New Roman"/>
              </a:rPr>
              <a:t>Questions must be conveyed in a neutral tone</a:t>
            </a:r>
          </a:p>
          <a:p>
            <a:pPr marL="971550" lvl="1" indent="-285750">
              <a:buFont typeface="Arial"/>
              <a:buChar char="•"/>
            </a:pPr>
            <a:r>
              <a:rPr lang="en-US" sz="2000" dirty="0">
                <a:latin typeface="Open Sans"/>
                <a:ea typeface="Open Sans"/>
                <a:cs typeface="Times New Roman"/>
              </a:rPr>
              <a:t>Must use preferred names and pronouns</a:t>
            </a:r>
          </a:p>
          <a:p>
            <a:pPr marL="971550" lvl="1" indent="-285750">
              <a:buFont typeface="Arial"/>
              <a:buChar char="•"/>
            </a:pPr>
            <a:r>
              <a:rPr lang="en-US" sz="2000" dirty="0">
                <a:latin typeface="Open Sans"/>
                <a:ea typeface="Open Sans"/>
                <a:cs typeface="Times New Roman"/>
              </a:rPr>
              <a:t>No party may be disrespectful</a:t>
            </a:r>
          </a:p>
          <a:p>
            <a:pPr marL="971550" lvl="1" indent="-285750">
              <a:buFont typeface="Arial"/>
              <a:buChar char="•"/>
            </a:pPr>
            <a:r>
              <a:rPr lang="en-US" sz="2000" dirty="0">
                <a:latin typeface="Open Sans"/>
                <a:ea typeface="Open Sans"/>
                <a:cs typeface="Times New Roman"/>
              </a:rPr>
              <a:t>Advisor may not yell, scream, or badger</a:t>
            </a:r>
          </a:p>
          <a:p>
            <a:pPr marL="971550" lvl="1" indent="-285750">
              <a:buFont typeface="Arial"/>
              <a:buChar char="•"/>
            </a:pPr>
            <a:r>
              <a:rPr lang="en-US" sz="2000" dirty="0">
                <a:latin typeface="Open Sans"/>
                <a:ea typeface="Open Sans"/>
                <a:cs typeface="Times New Roman"/>
              </a:rPr>
              <a:t>Advisor may not use profanity or make irrelevant ad hominin attacks to a party or witness</a:t>
            </a:r>
          </a:p>
          <a:p>
            <a:pPr marL="971550" lvl="1" indent="-285750">
              <a:buFont typeface="Arial"/>
              <a:buChar char="•"/>
            </a:pPr>
            <a:r>
              <a:rPr lang="en-US" sz="2000" dirty="0">
                <a:latin typeface="Open Sans"/>
                <a:ea typeface="Open Sans"/>
                <a:cs typeface="Times New Roman"/>
              </a:rPr>
              <a:t>Advisor may not ask repetitive questions</a:t>
            </a:r>
          </a:p>
          <a:p>
            <a:pPr marL="0" indent="0">
              <a:buNone/>
            </a:pPr>
            <a:endParaRPr lang="en-US" dirty="0">
              <a:ea typeface="Open Sans" panose="020B0606030504020204" pitchFamily="34" charset="0"/>
              <a:cs typeface="Open Sans" panose="020B0606030504020204" pitchFamily="34" charset="0"/>
            </a:endParaRPr>
          </a:p>
        </p:txBody>
      </p:sp>
      <p:pic>
        <p:nvPicPr>
          <p:cNvPr id="6" name="Picture 5" descr="A traffic light with green light&#10;&#10;AI-generated content may be incorrect.">
            <a:extLst>
              <a:ext uri="{FF2B5EF4-FFF2-40B4-BE49-F238E27FC236}">
                <a16:creationId xmlns:a16="http://schemas.microsoft.com/office/drawing/2014/main" id="{07D3CCDE-F3C8-CD75-55B2-A9D189A38A9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185404" y="-134112"/>
            <a:ext cx="4648200" cy="6858000"/>
          </a:xfrm>
          <a:prstGeom prst="rect">
            <a:avLst/>
          </a:prstGeom>
        </p:spPr>
      </p:pic>
    </p:spTree>
    <p:extLst>
      <p:ext uri="{BB962C8B-B14F-4D97-AF65-F5344CB8AC3E}">
        <p14:creationId xmlns:p14="http://schemas.microsoft.com/office/powerpoint/2010/main" val="3752051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52829-F803-297F-E93F-6B30AC2478D9}"/>
              </a:ext>
            </a:extLst>
          </p:cNvPr>
          <p:cNvSpPr>
            <a:spLocks noGrp="1"/>
          </p:cNvSpPr>
          <p:nvPr>
            <p:ph type="ctrTitle"/>
          </p:nvPr>
        </p:nvSpPr>
        <p:spPr/>
        <p:txBody>
          <a:bodyPr/>
          <a:lstStyle/>
          <a:p>
            <a:r>
              <a:rPr lang="en-US" dirty="0"/>
              <a:t>Education Program or Activity</a:t>
            </a:r>
          </a:p>
        </p:txBody>
      </p:sp>
      <p:sp>
        <p:nvSpPr>
          <p:cNvPr id="3" name="Footer Placeholder 2">
            <a:extLst>
              <a:ext uri="{FF2B5EF4-FFF2-40B4-BE49-F238E27FC236}">
                <a16:creationId xmlns:a16="http://schemas.microsoft.com/office/drawing/2014/main" id="{8E7FBF9F-3865-2B15-8B3E-CC41EC2A6872}"/>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01986E8-1481-600D-1FAA-3E34A16A3A91}"/>
              </a:ext>
            </a:extLst>
          </p:cNvPr>
          <p:cNvSpPr>
            <a:spLocks noGrp="1"/>
          </p:cNvSpPr>
          <p:nvPr>
            <p:ph type="sldNum" sz="quarter" idx="12"/>
          </p:nvPr>
        </p:nvSpPr>
        <p:spPr/>
        <p:txBody>
          <a:bodyPr/>
          <a:lstStyle/>
          <a:p>
            <a:fld id="{A49DFD55-3C28-40EF-9E31-A92D2E4017FF}" type="slidenum">
              <a:rPr lang="en-US" smtClean="0"/>
              <a:pPr/>
              <a:t>14</a:t>
            </a:fld>
            <a:endParaRPr lang="en-US"/>
          </a:p>
        </p:txBody>
      </p:sp>
      <p:sp>
        <p:nvSpPr>
          <p:cNvPr id="5" name="Text Placeholder 4">
            <a:extLst>
              <a:ext uri="{FF2B5EF4-FFF2-40B4-BE49-F238E27FC236}">
                <a16:creationId xmlns:a16="http://schemas.microsoft.com/office/drawing/2014/main" id="{DA2931D7-7533-697E-9F42-A86A9F25A428}"/>
              </a:ext>
            </a:extLst>
          </p:cNvPr>
          <p:cNvSpPr>
            <a:spLocks noGrp="1"/>
          </p:cNvSpPr>
          <p:nvPr>
            <p:ph type="body" sz="quarter" idx="13"/>
          </p:nvPr>
        </p:nvSpPr>
        <p:spPr/>
        <p:txBody>
          <a:bodyPr>
            <a:normAutofit fontScale="77500" lnSpcReduction="20000"/>
          </a:bodyPr>
          <a:lstStyle/>
          <a:p>
            <a:r>
              <a:rPr lang="en-US" dirty="0"/>
              <a:t>“Education program or activity” means, for purposes of Title IX misconduct only, locations, events, or circumstances over which the university exercised substantial control over both the respondent and the context in which the relevant misconduct occurs, and also includes any building owned or controlled by a student organization that is officially recognized by the university.</a:t>
            </a:r>
          </a:p>
          <a:p>
            <a:pPr lvl="1"/>
            <a:r>
              <a:rPr lang="en-US" dirty="0"/>
              <a:t>§§ UWS </a:t>
            </a:r>
            <a:r>
              <a:rPr lang="en-US" dirty="0">
                <a:hlinkClick r:id="rId2"/>
              </a:rPr>
              <a:t>4.11(3)</a:t>
            </a:r>
            <a:r>
              <a:rPr lang="en-US" dirty="0"/>
              <a:t>, </a:t>
            </a:r>
            <a:r>
              <a:rPr lang="en-US" dirty="0">
                <a:hlinkClick r:id="rId3"/>
              </a:rPr>
              <a:t>11.13(3)</a:t>
            </a:r>
            <a:r>
              <a:rPr lang="en-US" dirty="0"/>
              <a:t>, &amp; </a:t>
            </a:r>
            <a:r>
              <a:rPr lang="en-US" dirty="0">
                <a:hlinkClick r:id="rId4"/>
              </a:rPr>
              <a:t>17.02(8m)</a:t>
            </a:r>
            <a:r>
              <a:rPr lang="en-US" dirty="0"/>
              <a:t> &amp; </a:t>
            </a:r>
            <a:r>
              <a:rPr lang="en-US" dirty="0">
                <a:hlinkClick r:id="rId5"/>
              </a:rPr>
              <a:t>RPD 14-2</a:t>
            </a:r>
            <a:r>
              <a:rPr lang="en-US" dirty="0"/>
              <a:t>, Appendix C, Definitions, 6.</a:t>
            </a:r>
          </a:p>
          <a:p>
            <a:r>
              <a:rPr lang="en-US" i="1" dirty="0"/>
              <a:t>See </a:t>
            </a:r>
            <a:r>
              <a:rPr lang="pt-BR" dirty="0">
                <a:hlinkClick r:id="rId6"/>
              </a:rPr>
              <a:t>34 CFR 106.2(h)</a:t>
            </a:r>
            <a:r>
              <a:rPr lang="pt-BR" dirty="0"/>
              <a:t> (Aug. 14, 2020)</a:t>
            </a:r>
            <a:endParaRPr lang="en-US" dirty="0"/>
          </a:p>
        </p:txBody>
      </p:sp>
    </p:spTree>
    <p:extLst>
      <p:ext uri="{BB962C8B-B14F-4D97-AF65-F5344CB8AC3E}">
        <p14:creationId xmlns:p14="http://schemas.microsoft.com/office/powerpoint/2010/main" val="303147437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0841-7318-C033-5E1F-28337C968DE5}"/>
              </a:ext>
            </a:extLst>
          </p:cNvPr>
          <p:cNvSpPr>
            <a:spLocks noGrp="1"/>
          </p:cNvSpPr>
          <p:nvPr>
            <p:ph type="ctrTitle"/>
          </p:nvPr>
        </p:nvSpPr>
        <p:spPr/>
        <p:txBody>
          <a:bodyPr/>
          <a:lstStyle/>
          <a:p>
            <a:r>
              <a:rPr lang="en-US" dirty="0"/>
              <a:t>Hearing Examiners and </a:t>
            </a:r>
            <a:r>
              <a:rPr lang="en-US" dirty="0" err="1"/>
              <a:t>COmmittees</a:t>
            </a:r>
            <a:endParaRPr lang="en-US" dirty="0"/>
          </a:p>
        </p:txBody>
      </p:sp>
      <p:sp>
        <p:nvSpPr>
          <p:cNvPr id="3" name="Footer Placeholder 2">
            <a:extLst>
              <a:ext uri="{FF2B5EF4-FFF2-40B4-BE49-F238E27FC236}">
                <a16:creationId xmlns:a16="http://schemas.microsoft.com/office/drawing/2014/main" id="{84886A42-B7FA-21D3-C196-33E10871EEF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C4EDA002-7806-7F41-195C-6A43A0CDEC31}"/>
              </a:ext>
            </a:extLst>
          </p:cNvPr>
          <p:cNvSpPr>
            <a:spLocks noGrp="1"/>
          </p:cNvSpPr>
          <p:nvPr>
            <p:ph type="sldNum" sz="quarter" idx="12"/>
          </p:nvPr>
        </p:nvSpPr>
        <p:spPr/>
        <p:txBody>
          <a:bodyPr/>
          <a:lstStyle/>
          <a:p>
            <a:fld id="{A49DFD55-3C28-40EF-9E31-A92D2E4017FF}" type="slidenum">
              <a:rPr lang="en-US" smtClean="0"/>
              <a:pPr/>
              <a:t>140</a:t>
            </a:fld>
            <a:endParaRPr lang="en-US"/>
          </a:p>
        </p:txBody>
      </p:sp>
      <p:sp>
        <p:nvSpPr>
          <p:cNvPr id="5" name="Text Placeholder 4">
            <a:extLst>
              <a:ext uri="{FF2B5EF4-FFF2-40B4-BE49-F238E27FC236}">
                <a16:creationId xmlns:a16="http://schemas.microsoft.com/office/drawing/2014/main" id="{EE7E3761-C7EA-99BB-90C1-77DD62D473B7}"/>
              </a:ext>
            </a:extLst>
          </p:cNvPr>
          <p:cNvSpPr>
            <a:spLocks noGrp="1"/>
          </p:cNvSpPr>
          <p:nvPr>
            <p:ph type="body" sz="quarter" idx="13"/>
          </p:nvPr>
        </p:nvSpPr>
        <p:spPr/>
        <p:txBody>
          <a:bodyPr/>
          <a:lstStyle/>
          <a:p>
            <a:r>
              <a:rPr lang="en-US" dirty="0"/>
              <a:t>Designation</a:t>
            </a:r>
          </a:p>
          <a:p>
            <a:r>
              <a:rPr lang="en-US" dirty="0"/>
              <a:t>Conflicts of Interest</a:t>
            </a:r>
          </a:p>
          <a:p>
            <a:r>
              <a:rPr lang="en-US" dirty="0"/>
              <a:t>Requesting a hearing examiner</a:t>
            </a:r>
          </a:p>
        </p:txBody>
      </p:sp>
    </p:spTree>
    <p:extLst>
      <p:ext uri="{BB962C8B-B14F-4D97-AF65-F5344CB8AC3E}">
        <p14:creationId xmlns:p14="http://schemas.microsoft.com/office/powerpoint/2010/main" val="133972106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ADE9F-0AA6-7F3A-0D98-18F65D278F7F}"/>
              </a:ext>
            </a:extLst>
          </p:cNvPr>
          <p:cNvSpPr>
            <a:spLocks noGrp="1"/>
          </p:cNvSpPr>
          <p:nvPr>
            <p:ph type="ctrTitle"/>
          </p:nvPr>
        </p:nvSpPr>
        <p:spPr/>
        <p:txBody>
          <a:bodyPr/>
          <a:lstStyle/>
          <a:p>
            <a:r>
              <a:rPr lang="en-US" dirty="0"/>
              <a:t>Hearing Examiner –</a:t>
            </a:r>
            <a:br>
              <a:rPr lang="en-US" dirty="0"/>
            </a:br>
            <a:r>
              <a:rPr lang="en-US" dirty="0"/>
              <a:t>Designation</a:t>
            </a:r>
          </a:p>
        </p:txBody>
      </p:sp>
      <p:sp>
        <p:nvSpPr>
          <p:cNvPr id="3" name="Footer Placeholder 2">
            <a:extLst>
              <a:ext uri="{FF2B5EF4-FFF2-40B4-BE49-F238E27FC236}">
                <a16:creationId xmlns:a16="http://schemas.microsoft.com/office/drawing/2014/main" id="{2161B4A1-8B19-E3C0-B9C0-618E862BD8E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3965B57E-6266-6AC8-D475-FC7FD01D8AEB}"/>
              </a:ext>
            </a:extLst>
          </p:cNvPr>
          <p:cNvSpPr>
            <a:spLocks noGrp="1"/>
          </p:cNvSpPr>
          <p:nvPr>
            <p:ph type="sldNum" sz="quarter" idx="12"/>
          </p:nvPr>
        </p:nvSpPr>
        <p:spPr/>
        <p:txBody>
          <a:bodyPr/>
          <a:lstStyle/>
          <a:p>
            <a:fld id="{A49DFD55-3C28-40EF-9E31-A92D2E4017FF}" type="slidenum">
              <a:rPr lang="en-US" smtClean="0"/>
              <a:pPr/>
              <a:t>141</a:t>
            </a:fld>
            <a:endParaRPr lang="en-US"/>
          </a:p>
        </p:txBody>
      </p:sp>
      <p:sp>
        <p:nvSpPr>
          <p:cNvPr id="5" name="Text Placeholder 4">
            <a:extLst>
              <a:ext uri="{FF2B5EF4-FFF2-40B4-BE49-F238E27FC236}">
                <a16:creationId xmlns:a16="http://schemas.microsoft.com/office/drawing/2014/main" id="{6AC0AE74-A2FF-3F55-AA12-B1E403563028}"/>
              </a:ext>
            </a:extLst>
          </p:cNvPr>
          <p:cNvSpPr>
            <a:spLocks noGrp="1"/>
          </p:cNvSpPr>
          <p:nvPr>
            <p:ph type="body" sz="quarter" idx="13"/>
          </p:nvPr>
        </p:nvSpPr>
        <p:spPr/>
        <p:txBody>
          <a:bodyPr/>
          <a:lstStyle/>
          <a:p>
            <a:r>
              <a:rPr lang="en-US" dirty="0"/>
              <a:t>Limits</a:t>
            </a:r>
          </a:p>
          <a:p>
            <a:r>
              <a:rPr lang="en-US" dirty="0"/>
              <a:t>Authority</a:t>
            </a:r>
          </a:p>
          <a:p>
            <a:r>
              <a:rPr lang="en-US" dirty="0"/>
              <a:t>Faculty &amp; Academic Staff</a:t>
            </a:r>
          </a:p>
          <a:p>
            <a:r>
              <a:rPr lang="en-US" dirty="0"/>
              <a:t>Other Employee</a:t>
            </a:r>
          </a:p>
          <a:p>
            <a:r>
              <a:rPr lang="en-US" dirty="0"/>
              <a:t>Students</a:t>
            </a:r>
          </a:p>
        </p:txBody>
      </p:sp>
    </p:spTree>
    <p:extLst>
      <p:ext uri="{BB962C8B-B14F-4D97-AF65-F5344CB8AC3E}">
        <p14:creationId xmlns:p14="http://schemas.microsoft.com/office/powerpoint/2010/main" val="125895205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D1C8-3EF6-188D-6312-0D1E088EDAFE}"/>
              </a:ext>
            </a:extLst>
          </p:cNvPr>
          <p:cNvSpPr>
            <a:spLocks noGrp="1"/>
          </p:cNvSpPr>
          <p:nvPr>
            <p:ph type="ctrTitle"/>
          </p:nvPr>
        </p:nvSpPr>
        <p:spPr/>
        <p:txBody>
          <a:bodyPr/>
          <a:lstStyle/>
          <a:p>
            <a:r>
              <a:rPr lang="en-US"/>
              <a:t>Title IX Regulations</a:t>
            </a:r>
          </a:p>
        </p:txBody>
      </p:sp>
      <p:sp>
        <p:nvSpPr>
          <p:cNvPr id="4" name="Slide Number Placeholder 3">
            <a:extLst>
              <a:ext uri="{FF2B5EF4-FFF2-40B4-BE49-F238E27FC236}">
                <a16:creationId xmlns:a16="http://schemas.microsoft.com/office/drawing/2014/main" id="{26E459ED-3828-A0D8-F864-5CAC78F4C80F}"/>
              </a:ext>
            </a:extLst>
          </p:cNvPr>
          <p:cNvSpPr>
            <a:spLocks noGrp="1"/>
          </p:cNvSpPr>
          <p:nvPr>
            <p:ph type="sldNum" sz="quarter" idx="12"/>
          </p:nvPr>
        </p:nvSpPr>
        <p:spPr/>
        <p:txBody>
          <a:bodyPr/>
          <a:lstStyle/>
          <a:p>
            <a:fld id="{A49DFD55-3C28-40EF-9E31-A92D2E4017FF}" type="slidenum">
              <a:rPr lang="en-US" smtClean="0"/>
              <a:pPr/>
              <a:t>142</a:t>
            </a:fld>
            <a:endParaRPr lang="en-US"/>
          </a:p>
        </p:txBody>
      </p:sp>
      <p:sp>
        <p:nvSpPr>
          <p:cNvPr id="5" name="Text Placeholder 4">
            <a:extLst>
              <a:ext uri="{FF2B5EF4-FFF2-40B4-BE49-F238E27FC236}">
                <a16:creationId xmlns:a16="http://schemas.microsoft.com/office/drawing/2014/main" id="{3277A034-3DB6-B557-BB7B-F112A9A961A8}"/>
              </a:ext>
            </a:extLst>
          </p:cNvPr>
          <p:cNvSpPr>
            <a:spLocks noGrp="1"/>
          </p:cNvSpPr>
          <p:nvPr>
            <p:ph type="body" sz="quarter" idx="13"/>
          </p:nvPr>
        </p:nvSpPr>
        <p:spPr>
          <a:xfrm>
            <a:off x="793214" y="1850834"/>
            <a:ext cx="10763480" cy="4340646"/>
          </a:xfrm>
        </p:spPr>
        <p:txBody>
          <a:bodyPr vert="horz" lIns="91440" tIns="45720" rIns="91440" bIns="45720" rtlCol="0" anchor="t">
            <a:normAutofit/>
          </a:bodyPr>
          <a:lstStyle/>
          <a:p>
            <a:pPr marL="0" indent="0">
              <a:buNone/>
            </a:pPr>
            <a:r>
              <a:rPr lang="en-US" b="1" dirty="0"/>
              <a:t>LIVE HEARING: </a:t>
            </a:r>
          </a:p>
          <a:p>
            <a:pPr marL="457200" indent="-457200"/>
            <a:r>
              <a:rPr lang="en-US" dirty="0"/>
              <a:t>Decision-maker cannot be the investigator or Title IX Coordinator - §106.45(b)(7)</a:t>
            </a:r>
            <a:endParaRPr lang="en-US" dirty="0">
              <a:ea typeface="Open Sans" panose="020B0606030504020204" pitchFamily="34" charset="0"/>
              <a:cs typeface="Open Sans" panose="020B0606030504020204" pitchFamily="34" charset="0"/>
            </a:endParaRPr>
          </a:p>
          <a:p>
            <a:pPr marL="457200" indent="-457200"/>
            <a:r>
              <a:rPr lang="en-US" dirty="0"/>
              <a:t>Hearing Officers may not be decision makers in all cases</a:t>
            </a:r>
            <a:endParaRPr lang="en-US" dirty="0">
              <a:ea typeface="Open Sans" panose="020B0606030504020204" pitchFamily="34" charset="0"/>
              <a:cs typeface="Open Sans" panose="020B0606030504020204" pitchFamily="34" charset="0"/>
            </a:endParaRPr>
          </a:p>
          <a:p>
            <a:pPr marL="457200" indent="-457200"/>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016113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79A0-94F8-F4F8-E87E-018EAE5B2778}"/>
              </a:ext>
            </a:extLst>
          </p:cNvPr>
          <p:cNvSpPr>
            <a:spLocks noGrp="1"/>
          </p:cNvSpPr>
          <p:nvPr>
            <p:ph type="ctrTitle"/>
          </p:nvPr>
        </p:nvSpPr>
        <p:spPr/>
        <p:txBody>
          <a:bodyPr/>
          <a:lstStyle/>
          <a:p>
            <a:r>
              <a:rPr lang="en-US" dirty="0"/>
              <a:t>HEARING EXAMINER DESIGNATION –</a:t>
            </a:r>
            <a:br>
              <a:rPr lang="en-US" dirty="0"/>
            </a:br>
            <a:r>
              <a:rPr lang="en-US" dirty="0"/>
              <a:t>University Authority</a:t>
            </a:r>
          </a:p>
        </p:txBody>
      </p:sp>
      <p:sp>
        <p:nvSpPr>
          <p:cNvPr id="3" name="Footer Placeholder 2">
            <a:extLst>
              <a:ext uri="{FF2B5EF4-FFF2-40B4-BE49-F238E27FC236}">
                <a16:creationId xmlns:a16="http://schemas.microsoft.com/office/drawing/2014/main" id="{F62C7459-F135-D2DD-8A09-D12D284B3E0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3C06EA0-F2C2-5B78-5606-6F053F833D71}"/>
              </a:ext>
            </a:extLst>
          </p:cNvPr>
          <p:cNvSpPr>
            <a:spLocks noGrp="1"/>
          </p:cNvSpPr>
          <p:nvPr>
            <p:ph type="sldNum" sz="quarter" idx="12"/>
          </p:nvPr>
        </p:nvSpPr>
        <p:spPr/>
        <p:txBody>
          <a:bodyPr/>
          <a:lstStyle/>
          <a:p>
            <a:fld id="{A49DFD55-3C28-40EF-9E31-A92D2E4017FF}" type="slidenum">
              <a:rPr lang="en-US" smtClean="0"/>
              <a:pPr/>
              <a:t>143</a:t>
            </a:fld>
            <a:endParaRPr lang="en-US"/>
          </a:p>
        </p:txBody>
      </p:sp>
      <p:sp>
        <p:nvSpPr>
          <p:cNvPr id="8" name="Text Placeholder 7">
            <a:extLst>
              <a:ext uri="{FF2B5EF4-FFF2-40B4-BE49-F238E27FC236}">
                <a16:creationId xmlns:a16="http://schemas.microsoft.com/office/drawing/2014/main" id="{BB4E1D1D-FA88-ECD9-8708-8285FAA1BE64}"/>
              </a:ext>
            </a:extLst>
          </p:cNvPr>
          <p:cNvSpPr>
            <a:spLocks noGrp="1"/>
          </p:cNvSpPr>
          <p:nvPr>
            <p:ph type="body" sz="quarter" idx="13"/>
          </p:nvPr>
        </p:nvSpPr>
        <p:spPr/>
        <p:txBody>
          <a:bodyPr>
            <a:noAutofit/>
          </a:bodyPr>
          <a:lstStyle/>
          <a:p>
            <a:pPr lvl="1"/>
            <a:r>
              <a:rPr lang="en-US" sz="1800" i="1" dirty="0"/>
              <a:t>[Faculty, Academic Staff, &amp; Students]</a:t>
            </a:r>
          </a:p>
          <a:p>
            <a:r>
              <a:rPr lang="en-US" sz="2000" dirty="0"/>
              <a:t>The university* shall [have the right to] decide whether a hearing examiner or a hearing committee will hear the matter.</a:t>
            </a:r>
          </a:p>
          <a:p>
            <a:pPr lvl="1"/>
            <a:r>
              <a:rPr lang="en-US" sz="1800" dirty="0">
                <a:solidFill>
                  <a:srgbClr val="FFFFFF"/>
                </a:solidFill>
                <a:effectLst/>
                <a:ea typeface="Open Sans" panose="020B0606030504020204" pitchFamily="34" charset="0"/>
                <a:cs typeface="Open Sans" panose="020B0606030504020204" pitchFamily="34" charset="0"/>
              </a:rPr>
              <a:t>§§ UWS </a:t>
            </a:r>
            <a:r>
              <a:rPr lang="en-US" sz="1800" u="sng" dirty="0">
                <a:solidFill>
                  <a:srgbClr val="FFFFFF"/>
                </a:solidFill>
                <a:effectLst/>
                <a:ea typeface="Open Sans" panose="020B0606030504020204" pitchFamily="34" charset="0"/>
                <a:cs typeface="Open Sans" panose="020B0606030504020204" pitchFamily="34" charset="0"/>
                <a:hlinkClick r:id="rId2"/>
              </a:rPr>
              <a:t>4.18(1)</a:t>
            </a:r>
            <a:r>
              <a:rPr lang="en-US" sz="1800" dirty="0">
                <a:solidFill>
                  <a:srgbClr val="FFFFFF"/>
                </a:solidFill>
                <a:effectLst/>
                <a:ea typeface="Open Sans" panose="020B0606030504020204" pitchFamily="34" charset="0"/>
                <a:cs typeface="Open Sans" panose="020B0606030504020204" pitchFamily="34" charset="0"/>
              </a:rPr>
              <a:t>, </a:t>
            </a:r>
            <a:r>
              <a:rPr lang="en-US" sz="1800" u="sng" dirty="0">
                <a:solidFill>
                  <a:srgbClr val="FFFFFF"/>
                </a:solidFill>
                <a:effectLst/>
                <a:ea typeface="Open Sans" panose="020B0606030504020204" pitchFamily="34" charset="0"/>
                <a:cs typeface="Open Sans" panose="020B0606030504020204" pitchFamily="34" charset="0"/>
                <a:hlinkClick r:id="rId3"/>
              </a:rPr>
              <a:t>11.20(1)</a:t>
            </a:r>
            <a:r>
              <a:rPr lang="en-US" sz="1800" dirty="0">
                <a:solidFill>
                  <a:srgbClr val="FFFFFF"/>
                </a:solidFill>
                <a:effectLst/>
                <a:ea typeface="Open Sans" panose="020B0606030504020204" pitchFamily="34" charset="0"/>
                <a:cs typeface="Open Sans" panose="020B0606030504020204" pitchFamily="34" charset="0"/>
              </a:rPr>
              <a:t> (*including note), &amp; </a:t>
            </a:r>
            <a:r>
              <a:rPr lang="en-US" sz="1800" dirty="0">
                <a:solidFill>
                  <a:srgbClr val="FFFFFF"/>
                </a:solidFill>
                <a:effectLst/>
                <a:ea typeface="Open Sans" panose="020B0606030504020204" pitchFamily="34" charset="0"/>
                <a:cs typeface="Open Sans" panose="020B0606030504020204" pitchFamily="34" charset="0"/>
                <a:hlinkClick r:id="rId4"/>
              </a:rPr>
              <a:t>17.153(1)</a:t>
            </a:r>
            <a:r>
              <a:rPr lang="en-US" sz="1800" dirty="0">
                <a:solidFill>
                  <a:srgbClr val="FFFFFF"/>
                </a:solidFill>
                <a:effectLst/>
                <a:ea typeface="Open Sans" panose="020B0606030504020204" pitchFamily="34" charset="0"/>
                <a:cs typeface="Open Sans" panose="020B0606030504020204" pitchFamily="34" charset="0"/>
              </a:rPr>
              <a:t>.</a:t>
            </a:r>
            <a:endParaRPr lang="en-US" sz="1800" dirty="0"/>
          </a:p>
        </p:txBody>
      </p:sp>
      <p:sp>
        <p:nvSpPr>
          <p:cNvPr id="9" name="Text Placeholder 8">
            <a:extLst>
              <a:ext uri="{FF2B5EF4-FFF2-40B4-BE49-F238E27FC236}">
                <a16:creationId xmlns:a16="http://schemas.microsoft.com/office/drawing/2014/main" id="{467BAD9E-1BFD-6F1B-3EFB-C00E4DA90A3E}"/>
              </a:ext>
            </a:extLst>
          </p:cNvPr>
          <p:cNvSpPr>
            <a:spLocks noGrp="1"/>
          </p:cNvSpPr>
          <p:nvPr>
            <p:ph type="body" sz="quarter" idx="14"/>
          </p:nvPr>
        </p:nvSpPr>
        <p:spPr/>
        <p:txBody>
          <a:bodyPr>
            <a:noAutofit/>
          </a:bodyPr>
          <a:lstStyle/>
          <a:p>
            <a:pPr lvl="1"/>
            <a:r>
              <a:rPr lang="en-US" sz="1800" i="1" dirty="0"/>
              <a:t>[Other Employees]</a:t>
            </a:r>
          </a:p>
          <a:p>
            <a:r>
              <a:rPr lang="en-US" sz="2000" dirty="0"/>
              <a:t>The university shall have the right to decide whether the matter will be heard by a hearing examiner or a hearing committee.</a:t>
            </a:r>
            <a:endParaRPr lang="en-US" sz="2000" dirty="0">
              <a:hlinkClick r:id="rId5"/>
            </a:endParaRPr>
          </a:p>
          <a:p>
            <a:pPr lvl="1"/>
            <a:r>
              <a:rPr lang="en-US" sz="1600" u="sng" dirty="0">
                <a:solidFill>
                  <a:srgbClr val="FFFFFF"/>
                </a:solidFill>
                <a:effectLst/>
                <a:ea typeface="Open Sans" panose="020B0606030504020204" pitchFamily="34" charset="0"/>
                <a:cs typeface="Open Sans" panose="020B0606030504020204" pitchFamily="34" charset="0"/>
                <a:hlinkClick r:id="rId5"/>
              </a:rPr>
              <a:t>RPD 14-2</a:t>
            </a:r>
            <a:r>
              <a:rPr lang="en-US" sz="1600" dirty="0">
                <a:solidFill>
                  <a:srgbClr val="FFFFFF"/>
                </a:solidFill>
                <a:effectLst/>
                <a:ea typeface="Open Sans" panose="020B0606030504020204" pitchFamily="34" charset="0"/>
                <a:cs typeface="Open Sans" panose="020B0606030504020204" pitchFamily="34" charset="0"/>
              </a:rPr>
              <a:t>, Appendix C, Hearing Examiner or Hearing Committee, 1.</a:t>
            </a:r>
            <a:endParaRPr lang="en-US" sz="1600" dirty="0">
              <a:ea typeface="Open Sans" panose="020B0606030504020204" pitchFamily="34" charset="0"/>
              <a:cs typeface="Open Sans" panose="020B0606030504020204" pitchFamily="34" charset="0"/>
            </a:endParaRPr>
          </a:p>
          <a:p>
            <a:endParaRPr lang="en-US" sz="2000" dirty="0"/>
          </a:p>
        </p:txBody>
      </p:sp>
    </p:spTree>
    <p:extLst>
      <p:ext uri="{BB962C8B-B14F-4D97-AF65-F5344CB8AC3E}">
        <p14:creationId xmlns:p14="http://schemas.microsoft.com/office/powerpoint/2010/main" val="23745380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8DEF-0AC1-FEFA-47E5-C66DB92A6E2B}"/>
              </a:ext>
            </a:extLst>
          </p:cNvPr>
          <p:cNvSpPr>
            <a:spLocks noGrp="1"/>
          </p:cNvSpPr>
          <p:nvPr>
            <p:ph type="ctrTitle"/>
          </p:nvPr>
        </p:nvSpPr>
        <p:spPr/>
        <p:txBody>
          <a:bodyPr/>
          <a:lstStyle/>
          <a:p>
            <a:r>
              <a:rPr lang="en-US" dirty="0"/>
              <a:t>Hearing examiner or committee </a:t>
            </a:r>
          </a:p>
        </p:txBody>
      </p:sp>
      <p:sp>
        <p:nvSpPr>
          <p:cNvPr id="3" name="Footer Placeholder 2">
            <a:extLst>
              <a:ext uri="{FF2B5EF4-FFF2-40B4-BE49-F238E27FC236}">
                <a16:creationId xmlns:a16="http://schemas.microsoft.com/office/drawing/2014/main" id="{A1EA35BC-0F7B-8D94-40CF-B7CDA34F2AE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7B53B870-2AB0-D9F1-D9B1-6607C67DFB2F}"/>
              </a:ext>
            </a:extLst>
          </p:cNvPr>
          <p:cNvSpPr>
            <a:spLocks noGrp="1"/>
          </p:cNvSpPr>
          <p:nvPr>
            <p:ph type="sldNum" sz="quarter" idx="12"/>
          </p:nvPr>
        </p:nvSpPr>
        <p:spPr/>
        <p:txBody>
          <a:bodyPr/>
          <a:lstStyle/>
          <a:p>
            <a:fld id="{A49DFD55-3C28-40EF-9E31-A92D2E4017FF}" type="slidenum">
              <a:rPr lang="en-US" smtClean="0"/>
              <a:pPr/>
              <a:t>144</a:t>
            </a:fld>
            <a:endParaRPr lang="en-US"/>
          </a:p>
        </p:txBody>
      </p:sp>
      <p:sp>
        <p:nvSpPr>
          <p:cNvPr id="5" name="Text Placeholder 4">
            <a:extLst>
              <a:ext uri="{FF2B5EF4-FFF2-40B4-BE49-F238E27FC236}">
                <a16:creationId xmlns:a16="http://schemas.microsoft.com/office/drawing/2014/main" id="{E5C4D440-B56F-C840-5E29-25E4D9E4D1C8}"/>
              </a:ext>
            </a:extLst>
          </p:cNvPr>
          <p:cNvSpPr>
            <a:spLocks noGrp="1"/>
          </p:cNvSpPr>
          <p:nvPr>
            <p:ph type="body" sz="quarter" idx="13"/>
          </p:nvPr>
        </p:nvSpPr>
        <p:spPr/>
        <p:txBody>
          <a:bodyPr>
            <a:noAutofit/>
          </a:bodyPr>
          <a:lstStyle/>
          <a:p>
            <a:pPr lvl="1"/>
            <a:r>
              <a:rPr lang="en-US" sz="2800" i="1" dirty="0">
                <a:ea typeface="Open Sans" panose="020B0606030504020204" pitchFamily="34" charset="0"/>
                <a:cs typeface="Open Sans" panose="020B0606030504020204" pitchFamily="34" charset="0"/>
              </a:rPr>
              <a:t>[Employees]</a:t>
            </a:r>
          </a:p>
          <a:p>
            <a:r>
              <a:rPr lang="en-US" sz="3200" dirty="0">
                <a:ea typeface="Open Sans" panose="020B0606030504020204" pitchFamily="34" charset="0"/>
                <a:cs typeface="Open Sans" panose="020B0606030504020204" pitchFamily="34" charset="0"/>
              </a:rPr>
              <a:t>The hearing committee or the hearing examiner [described in sub. </a:t>
            </a:r>
            <a:r>
              <a:rPr lang="en-US" sz="3200" dirty="0">
                <a:ea typeface="Open Sans" panose="020B0606030504020204" pitchFamily="34" charset="0"/>
                <a:cs typeface="Open Sans" panose="020B0606030504020204" pitchFamily="34" charset="0"/>
                <a:hlinkClick r:id="rId2" tooltip="Admin. Code UWS 4.18(1)"/>
              </a:rPr>
              <a:t>(1)</a:t>
            </a:r>
            <a:r>
              <a:rPr lang="en-US" sz="3200" dirty="0">
                <a:ea typeface="Open Sans" panose="020B0606030504020204" pitchFamily="34" charset="0"/>
                <a:cs typeface="Open Sans" panose="020B0606030504020204" pitchFamily="34" charset="0"/>
              </a:rPr>
              <a:t>] shall … conduct the hearing, </a:t>
            </a:r>
          </a:p>
          <a:p>
            <a:pPr lvl="1"/>
            <a:r>
              <a:rPr lang="en-US" sz="2800" dirty="0">
                <a:solidFill>
                  <a:srgbClr val="FFFFFF"/>
                </a:solidFill>
                <a:effectLst/>
                <a:ea typeface="Open Sans" panose="020B0606030504020204" pitchFamily="34" charset="0"/>
                <a:cs typeface="Open Sans" panose="020B0606030504020204" pitchFamily="34" charset="0"/>
              </a:rPr>
              <a:t>§§ UWS </a:t>
            </a:r>
            <a:r>
              <a:rPr lang="en-US" sz="2800" u="sng" dirty="0">
                <a:solidFill>
                  <a:srgbClr val="FFFFFF"/>
                </a:solidFill>
                <a:effectLst/>
                <a:ea typeface="Open Sans" panose="020B0606030504020204" pitchFamily="34" charset="0"/>
                <a:cs typeface="Open Sans" panose="020B0606030504020204" pitchFamily="34" charset="0"/>
                <a:hlinkClick r:id="rId3"/>
              </a:rPr>
              <a:t>4.18(2)</a:t>
            </a:r>
            <a:r>
              <a:rPr lang="en-US" sz="2800" dirty="0">
                <a:solidFill>
                  <a:srgbClr val="FFFFFF"/>
                </a:solidFill>
                <a:effectLst/>
                <a:ea typeface="Open Sans" panose="020B0606030504020204" pitchFamily="34" charset="0"/>
                <a:cs typeface="Open Sans" panose="020B0606030504020204" pitchFamily="34" charset="0"/>
              </a:rPr>
              <a:t> &amp; </a:t>
            </a:r>
            <a:r>
              <a:rPr lang="en-US" sz="2800" u="sng" dirty="0">
                <a:solidFill>
                  <a:srgbClr val="FFFFFF"/>
                </a:solidFill>
                <a:effectLst/>
                <a:ea typeface="Open Sans" panose="020B0606030504020204" pitchFamily="34" charset="0"/>
                <a:cs typeface="Open Sans" panose="020B0606030504020204" pitchFamily="34" charset="0"/>
                <a:hlinkClick r:id="rId4"/>
              </a:rPr>
              <a:t>11.20(2)</a:t>
            </a:r>
            <a:r>
              <a:rPr lang="en-US" sz="2800" dirty="0">
                <a:solidFill>
                  <a:srgbClr val="FFFFFF"/>
                </a:solidFill>
                <a:effectLst/>
                <a:ea typeface="Open Sans" panose="020B0606030504020204" pitchFamily="34" charset="0"/>
                <a:cs typeface="Open Sans" panose="020B0606030504020204" pitchFamily="34" charset="0"/>
              </a:rPr>
              <a:t> &amp; </a:t>
            </a:r>
            <a:r>
              <a:rPr lang="en-US" sz="2800" u="sng" dirty="0">
                <a:solidFill>
                  <a:srgbClr val="FFFFFF"/>
                </a:solidFill>
                <a:effectLst/>
                <a:ea typeface="Open Sans" panose="020B0606030504020204" pitchFamily="34" charset="0"/>
                <a:cs typeface="Open Sans" panose="020B0606030504020204" pitchFamily="34" charset="0"/>
                <a:hlinkClick r:id="rId5"/>
              </a:rPr>
              <a:t>RPD 14-2</a:t>
            </a:r>
            <a:r>
              <a:rPr lang="en-US" sz="2800" dirty="0">
                <a:solidFill>
                  <a:srgbClr val="FFFFFF"/>
                </a:solidFill>
                <a:effectLst/>
                <a:ea typeface="Open Sans" panose="020B0606030504020204" pitchFamily="34" charset="0"/>
                <a:cs typeface="Open Sans" panose="020B0606030504020204" pitchFamily="34" charset="0"/>
              </a:rPr>
              <a:t>, Appendix C, Hearing Examiner or Hearing Committee, 2.</a:t>
            </a:r>
            <a:endParaRPr lang="en-US" sz="28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7875021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F811-B40F-E14E-5F9C-255F710C58CD}"/>
              </a:ext>
            </a:extLst>
          </p:cNvPr>
          <p:cNvSpPr>
            <a:spLocks noGrp="1"/>
          </p:cNvSpPr>
          <p:nvPr>
            <p:ph type="ctrTitle"/>
          </p:nvPr>
        </p:nvSpPr>
        <p:spPr/>
        <p:txBody>
          <a:bodyPr/>
          <a:lstStyle/>
          <a:p>
            <a:r>
              <a:rPr lang="en-US" dirty="0"/>
              <a:t>Hearing Examiner Designation –</a:t>
            </a:r>
            <a:br>
              <a:rPr lang="en-US" dirty="0"/>
            </a:br>
            <a:r>
              <a:rPr lang="en-US" dirty="0"/>
              <a:t>Faculty and academic Staff</a:t>
            </a:r>
          </a:p>
        </p:txBody>
      </p:sp>
      <p:sp>
        <p:nvSpPr>
          <p:cNvPr id="3" name="Footer Placeholder 2">
            <a:extLst>
              <a:ext uri="{FF2B5EF4-FFF2-40B4-BE49-F238E27FC236}">
                <a16:creationId xmlns:a16="http://schemas.microsoft.com/office/drawing/2014/main" id="{A415E02E-2324-0283-7850-CE508FFED2F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37D155CA-11F2-A67F-D66E-C36A65F01FBA}"/>
              </a:ext>
            </a:extLst>
          </p:cNvPr>
          <p:cNvSpPr>
            <a:spLocks noGrp="1"/>
          </p:cNvSpPr>
          <p:nvPr>
            <p:ph type="sldNum" sz="quarter" idx="12"/>
          </p:nvPr>
        </p:nvSpPr>
        <p:spPr/>
        <p:txBody>
          <a:bodyPr/>
          <a:lstStyle/>
          <a:p>
            <a:fld id="{A49DFD55-3C28-40EF-9E31-A92D2E4017FF}" type="slidenum">
              <a:rPr lang="en-US" smtClean="0"/>
              <a:pPr/>
              <a:t>145</a:t>
            </a:fld>
            <a:endParaRPr lang="en-US"/>
          </a:p>
        </p:txBody>
      </p:sp>
      <p:sp>
        <p:nvSpPr>
          <p:cNvPr id="5" name="Text Placeholder 4">
            <a:extLst>
              <a:ext uri="{FF2B5EF4-FFF2-40B4-BE49-F238E27FC236}">
                <a16:creationId xmlns:a16="http://schemas.microsoft.com/office/drawing/2014/main" id="{DE47A81B-F2E3-298B-7D51-DFE142262787}"/>
              </a:ext>
            </a:extLst>
          </p:cNvPr>
          <p:cNvSpPr>
            <a:spLocks noGrp="1"/>
          </p:cNvSpPr>
          <p:nvPr>
            <p:ph type="body" sz="quarter" idx="13"/>
          </p:nvPr>
        </p:nvSpPr>
        <p:spPr/>
        <p:txBody>
          <a:bodyPr>
            <a:normAutofit fontScale="92500" lnSpcReduction="10000"/>
          </a:bodyPr>
          <a:lstStyle/>
          <a:p>
            <a:r>
              <a:rPr lang="en-US" sz="2400" dirty="0">
                <a:solidFill>
                  <a:srgbClr val="FFFFFF"/>
                </a:solidFill>
                <a:effectLst/>
                <a:ea typeface="Open Sans" panose="020B0606030504020204" pitchFamily="34" charset="0"/>
                <a:cs typeface="Open Sans" panose="020B0606030504020204" pitchFamily="34" charset="0"/>
              </a:rPr>
              <a:t>The chancellor of each university, in consultation with [faculty or academic staff] representatives, shall adopt policies providing for the designation of a Title IX conduct hearing examiner. </a:t>
            </a:r>
          </a:p>
          <a:p>
            <a:r>
              <a:rPr lang="en-US" sz="2400" dirty="0">
                <a:solidFill>
                  <a:srgbClr val="FFFFFF"/>
                </a:solidFill>
                <a:effectLst/>
                <a:ea typeface="Open Sans" panose="020B0606030504020204" pitchFamily="34" charset="0"/>
                <a:cs typeface="Open Sans" panose="020B0606030504020204" pitchFamily="34" charset="0"/>
              </a:rPr>
              <a:t>The chancellor shall select a hearing examiner pursuant to these policies to hear [faculty or academic staff] dismissal and discipline cases. </a:t>
            </a:r>
          </a:p>
          <a:p>
            <a:r>
              <a:rPr lang="en-US" sz="2400" dirty="0">
                <a:solidFill>
                  <a:srgbClr val="FFFFFF"/>
                </a:solidFill>
                <a:effectLst/>
                <a:ea typeface="Open Sans" panose="020B0606030504020204" pitchFamily="34" charset="0"/>
                <a:cs typeface="Open Sans" panose="020B0606030504020204" pitchFamily="34" charset="0"/>
              </a:rPr>
              <a:t>§§ UWS </a:t>
            </a:r>
            <a:r>
              <a:rPr lang="en-US" sz="2400" u="sng" dirty="0">
                <a:solidFill>
                  <a:srgbClr val="FFFFFF"/>
                </a:solidFill>
                <a:effectLst/>
                <a:ea typeface="Open Sans" panose="020B0606030504020204" pitchFamily="34" charset="0"/>
                <a:cs typeface="Open Sans" panose="020B0606030504020204" pitchFamily="34" charset="0"/>
                <a:hlinkClick r:id="rId2"/>
              </a:rPr>
              <a:t>4.18(1)</a:t>
            </a:r>
            <a:r>
              <a:rPr lang="en-US" sz="2400" dirty="0">
                <a:solidFill>
                  <a:srgbClr val="FFFFFF"/>
                </a:solidFill>
                <a:ea typeface="Open Sans" panose="020B0606030504020204" pitchFamily="34" charset="0"/>
                <a:cs typeface="Open Sans" panose="020B0606030504020204" pitchFamily="34" charset="0"/>
              </a:rPr>
              <a:t> &amp; </a:t>
            </a:r>
            <a:r>
              <a:rPr lang="en-US" sz="2400" dirty="0">
                <a:solidFill>
                  <a:srgbClr val="FFFFFF"/>
                </a:solidFill>
                <a:ea typeface="Open Sans" panose="020B0606030504020204" pitchFamily="34" charset="0"/>
                <a:cs typeface="Open Sans" panose="020B0606030504020204" pitchFamily="34" charset="0"/>
                <a:hlinkClick r:id="rId3"/>
              </a:rPr>
              <a:t>11.20(1)</a:t>
            </a:r>
            <a:r>
              <a:rPr lang="en-US" sz="2400" dirty="0">
                <a:solidFill>
                  <a:srgbClr val="FFFFFF"/>
                </a:solidFill>
                <a:ea typeface="Open Sans" panose="020B0606030504020204" pitchFamily="34" charset="0"/>
                <a:cs typeface="Open Sans" panose="020B0606030504020204" pitchFamily="34" charset="0"/>
              </a:rPr>
              <a:t>.</a:t>
            </a:r>
            <a:endParaRPr lang="en-US" sz="2400" dirty="0">
              <a:solidFill>
                <a:srgbClr val="FFFFFF"/>
              </a:solidFill>
              <a:effectLst/>
              <a:ea typeface="Open Sans" panose="020B0606030504020204" pitchFamily="34" charset="0"/>
              <a:cs typeface="Open Sans" panose="020B0606030504020204" pitchFamily="34" charset="0"/>
            </a:endParaRPr>
          </a:p>
          <a:p>
            <a:endParaRPr lang="en-US" sz="32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7744177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F811-B40F-E14E-5F9C-255F710C58CD}"/>
              </a:ext>
            </a:extLst>
          </p:cNvPr>
          <p:cNvSpPr>
            <a:spLocks noGrp="1"/>
          </p:cNvSpPr>
          <p:nvPr>
            <p:ph type="ctrTitle"/>
          </p:nvPr>
        </p:nvSpPr>
        <p:spPr/>
        <p:txBody>
          <a:bodyPr/>
          <a:lstStyle/>
          <a:p>
            <a:r>
              <a:rPr lang="en-US" dirty="0"/>
              <a:t>Standing hearing committee –</a:t>
            </a:r>
            <a:br>
              <a:rPr lang="en-US" dirty="0"/>
            </a:br>
            <a:r>
              <a:rPr lang="en-US" dirty="0"/>
              <a:t>Faculty and academic Staff</a:t>
            </a:r>
          </a:p>
        </p:txBody>
      </p:sp>
      <p:sp>
        <p:nvSpPr>
          <p:cNvPr id="3" name="Footer Placeholder 2">
            <a:extLst>
              <a:ext uri="{FF2B5EF4-FFF2-40B4-BE49-F238E27FC236}">
                <a16:creationId xmlns:a16="http://schemas.microsoft.com/office/drawing/2014/main" id="{A415E02E-2324-0283-7850-CE508FFED2F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37D155CA-11F2-A67F-D66E-C36A65F01FBA}"/>
              </a:ext>
            </a:extLst>
          </p:cNvPr>
          <p:cNvSpPr>
            <a:spLocks noGrp="1"/>
          </p:cNvSpPr>
          <p:nvPr>
            <p:ph type="sldNum" sz="quarter" idx="12"/>
          </p:nvPr>
        </p:nvSpPr>
        <p:spPr/>
        <p:txBody>
          <a:bodyPr/>
          <a:lstStyle/>
          <a:p>
            <a:fld id="{A49DFD55-3C28-40EF-9E31-A92D2E4017FF}" type="slidenum">
              <a:rPr lang="en-US" smtClean="0"/>
              <a:pPr/>
              <a:t>146</a:t>
            </a:fld>
            <a:endParaRPr lang="en-US"/>
          </a:p>
        </p:txBody>
      </p:sp>
      <p:sp>
        <p:nvSpPr>
          <p:cNvPr id="5" name="Text Placeholder 4">
            <a:extLst>
              <a:ext uri="{FF2B5EF4-FFF2-40B4-BE49-F238E27FC236}">
                <a16:creationId xmlns:a16="http://schemas.microsoft.com/office/drawing/2014/main" id="{DE47A81B-F2E3-298B-7D51-DFE142262787}"/>
              </a:ext>
            </a:extLst>
          </p:cNvPr>
          <p:cNvSpPr>
            <a:spLocks noGrp="1"/>
          </p:cNvSpPr>
          <p:nvPr>
            <p:ph type="body" sz="quarter" idx="13"/>
          </p:nvPr>
        </p:nvSpPr>
        <p:spPr/>
        <p:txBody>
          <a:bodyPr>
            <a:noAutofit/>
          </a:bodyPr>
          <a:lstStyle/>
          <a:p>
            <a:r>
              <a:rPr lang="en-US" sz="2400" dirty="0">
                <a:solidFill>
                  <a:srgbClr val="FFFFFF"/>
                </a:solidFill>
                <a:effectLst/>
                <a:ea typeface="Open Sans" panose="020B0606030504020204" pitchFamily="34" charset="0"/>
                <a:cs typeface="Open Sans" panose="020B0606030504020204" pitchFamily="34" charset="0"/>
              </a:rPr>
              <a:t>Additionally, the [faculty or academic staff] of each university shall provide a standing hearing committee charged with hearing [faculty or academic staff] dismissal and discipline cases. </a:t>
            </a:r>
          </a:p>
          <a:p>
            <a:r>
              <a:rPr lang="en-US" sz="2400" dirty="0">
                <a:solidFill>
                  <a:srgbClr val="FFFFFF"/>
                </a:solidFill>
                <a:effectLst/>
                <a:ea typeface="Open Sans" panose="020B0606030504020204" pitchFamily="34" charset="0"/>
                <a:cs typeface="Open Sans" panose="020B0606030504020204" pitchFamily="34" charset="0"/>
              </a:rPr>
              <a:t>The chancellor shall appoint the presiding member of the hearing committee, who may be a hearing examiner. </a:t>
            </a:r>
          </a:p>
          <a:p>
            <a:r>
              <a:rPr lang="en-US" sz="2400" dirty="0">
                <a:solidFill>
                  <a:srgbClr val="FFFFFF"/>
                </a:solidFill>
                <a:effectLst/>
                <a:ea typeface="Open Sans" panose="020B0606030504020204" pitchFamily="34" charset="0"/>
                <a:cs typeface="Open Sans" panose="020B0606030504020204" pitchFamily="34" charset="0"/>
              </a:rPr>
              <a:t>§§ UWS </a:t>
            </a:r>
            <a:r>
              <a:rPr lang="en-US" sz="2400" u="sng" dirty="0">
                <a:solidFill>
                  <a:srgbClr val="FFFFFF"/>
                </a:solidFill>
                <a:effectLst/>
                <a:ea typeface="Open Sans" panose="020B0606030504020204" pitchFamily="34" charset="0"/>
                <a:cs typeface="Open Sans" panose="020B0606030504020204" pitchFamily="34" charset="0"/>
                <a:hlinkClick r:id="rId2"/>
              </a:rPr>
              <a:t>4.18(1)</a:t>
            </a:r>
            <a:r>
              <a:rPr lang="en-US" sz="2400" dirty="0">
                <a:solidFill>
                  <a:srgbClr val="FFFFFF"/>
                </a:solidFill>
                <a:ea typeface="Open Sans" panose="020B0606030504020204" pitchFamily="34" charset="0"/>
                <a:cs typeface="Open Sans" panose="020B0606030504020204" pitchFamily="34" charset="0"/>
              </a:rPr>
              <a:t> &amp; </a:t>
            </a:r>
            <a:r>
              <a:rPr lang="en-US" sz="2400" dirty="0">
                <a:solidFill>
                  <a:srgbClr val="FFFFFF"/>
                </a:solidFill>
                <a:ea typeface="Open Sans" panose="020B0606030504020204" pitchFamily="34" charset="0"/>
                <a:cs typeface="Open Sans" panose="020B0606030504020204" pitchFamily="34" charset="0"/>
                <a:hlinkClick r:id="rId3"/>
              </a:rPr>
              <a:t>11.20(1)</a:t>
            </a:r>
            <a:r>
              <a:rPr lang="en-US" sz="2400" dirty="0">
                <a:solidFill>
                  <a:srgbClr val="FFFFFF"/>
                </a:solidFill>
                <a:ea typeface="Open Sans" panose="020B0606030504020204" pitchFamily="34" charset="0"/>
                <a:cs typeface="Open Sans" panose="020B0606030504020204" pitchFamily="34" charset="0"/>
              </a:rPr>
              <a:t>.</a:t>
            </a:r>
            <a:endParaRPr lang="en-US" sz="2400" dirty="0">
              <a:solidFill>
                <a:srgbClr val="FFFFFF"/>
              </a:solidFill>
              <a:effectLst/>
              <a:ea typeface="Open Sans" panose="020B0606030504020204" pitchFamily="34" charset="0"/>
              <a:cs typeface="Open Sans" panose="020B0606030504020204" pitchFamily="34" charset="0"/>
            </a:endParaRPr>
          </a:p>
          <a:p>
            <a:endParaRPr lang="en-US" sz="24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396237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831A-0982-1142-6D56-EA6AF0E47F37}"/>
              </a:ext>
            </a:extLst>
          </p:cNvPr>
          <p:cNvSpPr>
            <a:spLocks noGrp="1"/>
          </p:cNvSpPr>
          <p:nvPr>
            <p:ph type="ctrTitle"/>
          </p:nvPr>
        </p:nvSpPr>
        <p:spPr/>
        <p:txBody>
          <a:bodyPr/>
          <a:lstStyle/>
          <a:p>
            <a:r>
              <a:rPr lang="en-US" dirty="0"/>
              <a:t>Hearing Examiner Designation –</a:t>
            </a:r>
            <a:br>
              <a:rPr lang="en-US" dirty="0"/>
            </a:br>
            <a:r>
              <a:rPr lang="en-US" dirty="0"/>
              <a:t>Other Employees</a:t>
            </a:r>
          </a:p>
        </p:txBody>
      </p:sp>
      <p:sp>
        <p:nvSpPr>
          <p:cNvPr id="3" name="Footer Placeholder 2">
            <a:extLst>
              <a:ext uri="{FF2B5EF4-FFF2-40B4-BE49-F238E27FC236}">
                <a16:creationId xmlns:a16="http://schemas.microsoft.com/office/drawing/2014/main" id="{A30472AF-DA9C-8648-2078-E178B9360631}"/>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2F783F6-2E1F-3911-6B69-D44F1D5B6C59}"/>
              </a:ext>
            </a:extLst>
          </p:cNvPr>
          <p:cNvSpPr>
            <a:spLocks noGrp="1"/>
          </p:cNvSpPr>
          <p:nvPr>
            <p:ph type="sldNum" sz="quarter" idx="12"/>
          </p:nvPr>
        </p:nvSpPr>
        <p:spPr/>
        <p:txBody>
          <a:bodyPr/>
          <a:lstStyle/>
          <a:p>
            <a:fld id="{A49DFD55-3C28-40EF-9E31-A92D2E4017FF}" type="slidenum">
              <a:rPr lang="en-US" smtClean="0"/>
              <a:pPr/>
              <a:t>147</a:t>
            </a:fld>
            <a:endParaRPr lang="en-US"/>
          </a:p>
        </p:txBody>
      </p:sp>
      <p:sp>
        <p:nvSpPr>
          <p:cNvPr id="5" name="Text Placeholder 4">
            <a:extLst>
              <a:ext uri="{FF2B5EF4-FFF2-40B4-BE49-F238E27FC236}">
                <a16:creationId xmlns:a16="http://schemas.microsoft.com/office/drawing/2014/main" id="{C378CB1D-A1B5-65A6-221A-F0634AE7E71A}"/>
              </a:ext>
            </a:extLst>
          </p:cNvPr>
          <p:cNvSpPr>
            <a:spLocks noGrp="1"/>
          </p:cNvSpPr>
          <p:nvPr>
            <p:ph type="body" sz="quarter" idx="13"/>
          </p:nvPr>
        </p:nvSpPr>
        <p:spPr/>
        <p:txBody>
          <a:bodyPr>
            <a:normAutofit/>
          </a:bodyPr>
          <a:lstStyle/>
          <a:p>
            <a:r>
              <a:rPr lang="en-US" dirty="0">
                <a:solidFill>
                  <a:srgbClr val="FFFFFF"/>
                </a:solidFill>
                <a:effectLst/>
                <a:latin typeface="Open Sans" panose="020B0606030504020204" pitchFamily="34" charset="0"/>
                <a:ea typeface="Aptos" panose="020B0004020202020204" pitchFamily="34" charset="0"/>
              </a:rPr>
              <a:t>The chancellor of each university shall designate a Title IX conduct hearing examiner or hearing committee to hear employee dismissal and discipline cases.</a:t>
            </a:r>
          </a:p>
          <a:p>
            <a:pPr lvl="1"/>
            <a:r>
              <a:rPr lang="en-US"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2"/>
              </a:rPr>
              <a:t>RPD 14-2</a:t>
            </a:r>
            <a:r>
              <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Appendix C, Hearing Examiner or Hearing Committee, 1.</a:t>
            </a:r>
            <a:endParaRPr lang="en-US" dirty="0">
              <a:solidFill>
                <a:srgbClr val="FFFFFF"/>
              </a:solidFill>
              <a:effectLst/>
              <a:latin typeface="Open Sans" panose="020B0606030504020204" pitchFamily="34" charset="0"/>
              <a:ea typeface="Aptos" panose="020B0004020202020204" pitchFamily="34" charset="0"/>
            </a:endParaRPr>
          </a:p>
          <a:p>
            <a:endParaRPr lang="en-US" dirty="0"/>
          </a:p>
        </p:txBody>
      </p:sp>
    </p:spTree>
    <p:extLst>
      <p:ext uri="{BB962C8B-B14F-4D97-AF65-F5344CB8AC3E}">
        <p14:creationId xmlns:p14="http://schemas.microsoft.com/office/powerpoint/2010/main" val="294212853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8BFF-E34D-3A4E-D381-CD7A5F02A719}"/>
              </a:ext>
            </a:extLst>
          </p:cNvPr>
          <p:cNvSpPr>
            <a:spLocks noGrp="1"/>
          </p:cNvSpPr>
          <p:nvPr>
            <p:ph type="ctrTitle"/>
          </p:nvPr>
        </p:nvSpPr>
        <p:spPr/>
        <p:txBody>
          <a:bodyPr/>
          <a:lstStyle/>
          <a:p>
            <a:r>
              <a:rPr lang="en-US" dirty="0"/>
              <a:t>Hearing Examiner Designation –</a:t>
            </a:r>
            <a:br>
              <a:rPr lang="en-US" dirty="0"/>
            </a:br>
            <a:r>
              <a:rPr lang="en-US" dirty="0"/>
              <a:t>Student Cases</a:t>
            </a:r>
          </a:p>
        </p:txBody>
      </p:sp>
      <p:sp>
        <p:nvSpPr>
          <p:cNvPr id="3" name="Footer Placeholder 2">
            <a:extLst>
              <a:ext uri="{FF2B5EF4-FFF2-40B4-BE49-F238E27FC236}">
                <a16:creationId xmlns:a16="http://schemas.microsoft.com/office/drawing/2014/main" id="{62B80DF2-D7EC-489B-4C9B-3A704AD4F30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E3756DE-EE8A-1927-7DB5-DEC9D0590FDA}"/>
              </a:ext>
            </a:extLst>
          </p:cNvPr>
          <p:cNvSpPr>
            <a:spLocks noGrp="1"/>
          </p:cNvSpPr>
          <p:nvPr>
            <p:ph type="sldNum" sz="quarter" idx="12"/>
          </p:nvPr>
        </p:nvSpPr>
        <p:spPr/>
        <p:txBody>
          <a:bodyPr/>
          <a:lstStyle/>
          <a:p>
            <a:fld id="{A49DFD55-3C28-40EF-9E31-A92D2E4017FF}" type="slidenum">
              <a:rPr lang="en-US" smtClean="0"/>
              <a:pPr/>
              <a:t>148</a:t>
            </a:fld>
            <a:endParaRPr lang="en-US"/>
          </a:p>
        </p:txBody>
      </p:sp>
      <p:sp>
        <p:nvSpPr>
          <p:cNvPr id="5" name="Text Placeholder 4">
            <a:extLst>
              <a:ext uri="{FF2B5EF4-FFF2-40B4-BE49-F238E27FC236}">
                <a16:creationId xmlns:a16="http://schemas.microsoft.com/office/drawing/2014/main" id="{236B0B12-8A03-AF1A-27EE-DE3198BE7393}"/>
              </a:ext>
            </a:extLst>
          </p:cNvPr>
          <p:cNvSpPr>
            <a:spLocks noGrp="1"/>
          </p:cNvSpPr>
          <p:nvPr>
            <p:ph type="body" sz="quarter" idx="13"/>
          </p:nvPr>
        </p:nvSpPr>
        <p:spPr/>
        <p:txBody>
          <a:bodyPr>
            <a:normAutofit/>
          </a:bodyPr>
          <a:lstStyle/>
          <a:p>
            <a:r>
              <a:rPr lang="en-US" dirty="0"/>
              <a:t>“Hearing examiner” means an individual, other than the investigating officer, appointed by the chief administrative officer in accordance with s. </a:t>
            </a:r>
            <a:r>
              <a:rPr lang="en-US" dirty="0">
                <a:hlinkClick r:id="rId2" tooltip="Admin. Code UWS 17.06(2)"/>
              </a:rPr>
              <a:t>UWS 17.06 (2)</a:t>
            </a:r>
            <a:r>
              <a:rPr lang="en-US" dirty="0"/>
              <a:t> for the purpose of conducting a hearing under s. </a:t>
            </a:r>
            <a:r>
              <a:rPr lang="en-US" dirty="0">
                <a:hlinkClick r:id="rId3" tooltip="Admin. Code UWS 17.12"/>
              </a:rPr>
              <a:t>UWS 17.12</a:t>
            </a:r>
            <a:r>
              <a:rPr lang="en-US" dirty="0"/>
              <a:t> or </a:t>
            </a:r>
            <a:r>
              <a:rPr lang="en-US" dirty="0">
                <a:hlinkClick r:id="rId4" tooltip="Admin. Code UWS 17.153"/>
              </a:rPr>
              <a:t>17.153</a:t>
            </a:r>
            <a:r>
              <a:rPr lang="en-US" dirty="0"/>
              <a:t>.</a:t>
            </a:r>
          </a:p>
          <a:p>
            <a:pPr lvl="1"/>
            <a:r>
              <a:rPr lang="en-US" dirty="0"/>
              <a:t>§ UWS </a:t>
            </a:r>
            <a:r>
              <a:rPr lang="en-US" dirty="0">
                <a:hlinkClick r:id="rId5"/>
              </a:rPr>
              <a:t>17.02(9)</a:t>
            </a:r>
            <a:r>
              <a:rPr lang="en-US" dirty="0"/>
              <a:t>.</a:t>
            </a:r>
          </a:p>
        </p:txBody>
      </p:sp>
    </p:spTree>
    <p:extLst>
      <p:ext uri="{BB962C8B-B14F-4D97-AF65-F5344CB8AC3E}">
        <p14:creationId xmlns:p14="http://schemas.microsoft.com/office/powerpoint/2010/main" val="89390220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2A4EA-27F5-FA3E-C06F-DC5997E40F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7099DD-F544-F14C-A30E-4D62179E2596}"/>
              </a:ext>
            </a:extLst>
          </p:cNvPr>
          <p:cNvSpPr>
            <a:spLocks noGrp="1"/>
          </p:cNvSpPr>
          <p:nvPr>
            <p:ph type="ctrTitle"/>
          </p:nvPr>
        </p:nvSpPr>
        <p:spPr>
          <a:xfrm>
            <a:off x="2163612" y="136525"/>
            <a:ext cx="8692249" cy="985042"/>
          </a:xfrm>
        </p:spPr>
        <p:txBody>
          <a:bodyPr/>
          <a:lstStyle/>
          <a:p>
            <a:r>
              <a:rPr lang="en-US" dirty="0"/>
              <a:t>Conflicts of Interest</a:t>
            </a:r>
          </a:p>
        </p:txBody>
      </p:sp>
      <p:sp>
        <p:nvSpPr>
          <p:cNvPr id="4" name="Slide Number Placeholder 3">
            <a:extLst>
              <a:ext uri="{FF2B5EF4-FFF2-40B4-BE49-F238E27FC236}">
                <a16:creationId xmlns:a16="http://schemas.microsoft.com/office/drawing/2014/main" id="{EC54C97A-1A8B-D2BB-997E-D145D1D33684}"/>
              </a:ext>
            </a:extLst>
          </p:cNvPr>
          <p:cNvSpPr>
            <a:spLocks noGrp="1"/>
          </p:cNvSpPr>
          <p:nvPr>
            <p:ph type="sldNum" sz="quarter" idx="12"/>
          </p:nvPr>
        </p:nvSpPr>
        <p:spPr/>
        <p:txBody>
          <a:bodyPr/>
          <a:lstStyle/>
          <a:p>
            <a:fld id="{A49DFD55-3C28-40EF-9E31-A92D2E4017FF}" type="slidenum">
              <a:rPr lang="en-US" smtClean="0"/>
              <a:pPr/>
              <a:t>149</a:t>
            </a:fld>
            <a:endParaRPr lang="en-US"/>
          </a:p>
        </p:txBody>
      </p:sp>
      <p:sp>
        <p:nvSpPr>
          <p:cNvPr id="5" name="Text Placeholder 4">
            <a:extLst>
              <a:ext uri="{FF2B5EF4-FFF2-40B4-BE49-F238E27FC236}">
                <a16:creationId xmlns:a16="http://schemas.microsoft.com/office/drawing/2014/main" id="{09A50F16-DB6B-D406-2B4C-F5A921FDDE50}"/>
              </a:ext>
            </a:extLst>
          </p:cNvPr>
          <p:cNvSpPr>
            <a:spLocks noGrp="1"/>
          </p:cNvSpPr>
          <p:nvPr>
            <p:ph type="body" sz="quarter" idx="13"/>
          </p:nvPr>
        </p:nvSpPr>
        <p:spPr>
          <a:xfrm>
            <a:off x="781050" y="1552575"/>
            <a:ext cx="10763250" cy="4486275"/>
          </a:xfrm>
        </p:spPr>
        <p:txBody>
          <a:bodyPr vert="horz" lIns="91440" tIns="45720" rIns="91440" bIns="45720" rtlCol="0" anchor="t">
            <a:normAutofit/>
          </a:bodyPr>
          <a:lstStyle/>
          <a:p>
            <a:pPr marL="457200" indent="-457200"/>
            <a:r>
              <a:rPr lang="en-US" dirty="0">
                <a:latin typeface="Open Sans"/>
                <a:ea typeface="Open Sans"/>
                <a:cs typeface="Open Sans"/>
              </a:rPr>
              <a:t>Require that any individual designated by a recipient as a Title IX Coordinator, investigator, decision-maker, or any person designated by a recipient to facilitate an informal resolution process, not have a conflict of interest or bias for or against complainants or respondents generally or an individual complainant or respondent. </a:t>
            </a:r>
            <a:r>
              <a:rPr lang="en-US" b="1" dirty="0">
                <a:latin typeface="Open Sans"/>
                <a:ea typeface="Open Sans"/>
                <a:cs typeface="Open Sans"/>
              </a:rPr>
              <a:t>§106.45(b)(1)(iii)</a:t>
            </a:r>
          </a:p>
          <a:p>
            <a:pPr marL="457200" indent="-457200"/>
            <a:endParaRPr lang="en-US" dirty="0">
              <a:ea typeface="Open Sans" panose="020B0606030504020204" pitchFamily="34" charset="0"/>
              <a:cs typeface="Open Sans" panose="020B0606030504020204" pitchFamily="34" charset="0"/>
            </a:endParaRPr>
          </a:p>
          <a:p>
            <a:pPr marL="457200" indent="-457200"/>
            <a:endParaRPr lang="en-US" dirty="0">
              <a:ea typeface="Open Sans" panose="020B0606030504020204" pitchFamily="34" charset="0"/>
              <a:cs typeface="Open Sans" panose="020B0606030504020204" pitchFamily="34" charset="0"/>
            </a:endParaRPr>
          </a:p>
          <a:p>
            <a:pPr marL="0" indent="0">
              <a:buNone/>
            </a:pPr>
            <a:endParaRPr lang="en-US" dirty="0"/>
          </a:p>
        </p:txBody>
      </p:sp>
    </p:spTree>
    <p:extLst>
      <p:ext uri="{BB962C8B-B14F-4D97-AF65-F5344CB8AC3E}">
        <p14:creationId xmlns:p14="http://schemas.microsoft.com/office/powerpoint/2010/main" val="183326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62B4-E161-61B5-D0EF-C4051B575682}"/>
              </a:ext>
            </a:extLst>
          </p:cNvPr>
          <p:cNvSpPr>
            <a:spLocks noGrp="1"/>
          </p:cNvSpPr>
          <p:nvPr>
            <p:ph type="ctrTitle"/>
          </p:nvPr>
        </p:nvSpPr>
        <p:spPr/>
        <p:txBody>
          <a:bodyPr/>
          <a:lstStyle/>
          <a:p>
            <a:r>
              <a:rPr lang="en-US" dirty="0"/>
              <a:t>Parties</a:t>
            </a:r>
          </a:p>
        </p:txBody>
      </p:sp>
      <p:sp>
        <p:nvSpPr>
          <p:cNvPr id="3" name="Footer Placeholder 2">
            <a:extLst>
              <a:ext uri="{FF2B5EF4-FFF2-40B4-BE49-F238E27FC236}">
                <a16:creationId xmlns:a16="http://schemas.microsoft.com/office/drawing/2014/main" id="{99F3A880-7895-DF11-C79E-08D517A4FE8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BA1355F-FE5F-9891-6FB3-085AA2200E03}"/>
              </a:ext>
            </a:extLst>
          </p:cNvPr>
          <p:cNvSpPr>
            <a:spLocks noGrp="1"/>
          </p:cNvSpPr>
          <p:nvPr>
            <p:ph type="sldNum" sz="quarter" idx="12"/>
          </p:nvPr>
        </p:nvSpPr>
        <p:spPr/>
        <p:txBody>
          <a:bodyPr/>
          <a:lstStyle/>
          <a:p>
            <a:fld id="{A49DFD55-3C28-40EF-9E31-A92D2E4017FF}" type="slidenum">
              <a:rPr lang="en-US" smtClean="0"/>
              <a:pPr/>
              <a:t>15</a:t>
            </a:fld>
            <a:endParaRPr lang="en-US"/>
          </a:p>
        </p:txBody>
      </p:sp>
      <p:sp>
        <p:nvSpPr>
          <p:cNvPr id="5" name="Text Placeholder 4">
            <a:extLst>
              <a:ext uri="{FF2B5EF4-FFF2-40B4-BE49-F238E27FC236}">
                <a16:creationId xmlns:a16="http://schemas.microsoft.com/office/drawing/2014/main" id="{619F4F3A-FB5E-2FEA-8F8E-5F43489B0B29}"/>
              </a:ext>
            </a:extLst>
          </p:cNvPr>
          <p:cNvSpPr>
            <a:spLocks noGrp="1"/>
          </p:cNvSpPr>
          <p:nvPr>
            <p:ph type="body" sz="quarter" idx="13"/>
          </p:nvPr>
        </p:nvSpPr>
        <p:spPr/>
        <p:txBody>
          <a:bodyPr>
            <a:normAutofit/>
          </a:bodyPr>
          <a:lstStyle/>
          <a:p>
            <a:r>
              <a:rPr lang="en-US" dirty="0"/>
              <a:t>Complainant</a:t>
            </a:r>
          </a:p>
          <a:p>
            <a:r>
              <a:rPr lang="en-US" dirty="0"/>
              <a:t>Respondent</a:t>
            </a:r>
          </a:p>
        </p:txBody>
      </p:sp>
    </p:spTree>
    <p:extLst>
      <p:ext uri="{BB962C8B-B14F-4D97-AF65-F5344CB8AC3E}">
        <p14:creationId xmlns:p14="http://schemas.microsoft.com/office/powerpoint/2010/main" val="243401091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2A4EA-27F5-FA3E-C06F-DC5997E40F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7099DD-F544-F14C-A30E-4D62179E2596}"/>
              </a:ext>
            </a:extLst>
          </p:cNvPr>
          <p:cNvSpPr>
            <a:spLocks noGrp="1"/>
          </p:cNvSpPr>
          <p:nvPr>
            <p:ph type="ctrTitle"/>
          </p:nvPr>
        </p:nvSpPr>
        <p:spPr>
          <a:xfrm>
            <a:off x="2163612" y="136525"/>
            <a:ext cx="8692249" cy="985042"/>
          </a:xfrm>
        </p:spPr>
        <p:txBody>
          <a:bodyPr/>
          <a:lstStyle/>
          <a:p>
            <a:r>
              <a:rPr lang="en-US" dirty="0"/>
              <a:t>Conflicts of Interest</a:t>
            </a:r>
          </a:p>
        </p:txBody>
      </p:sp>
      <p:sp>
        <p:nvSpPr>
          <p:cNvPr id="4" name="Slide Number Placeholder 3">
            <a:extLst>
              <a:ext uri="{FF2B5EF4-FFF2-40B4-BE49-F238E27FC236}">
                <a16:creationId xmlns:a16="http://schemas.microsoft.com/office/drawing/2014/main" id="{EC54C97A-1A8B-D2BB-997E-D145D1D33684}"/>
              </a:ext>
            </a:extLst>
          </p:cNvPr>
          <p:cNvSpPr>
            <a:spLocks noGrp="1"/>
          </p:cNvSpPr>
          <p:nvPr>
            <p:ph type="sldNum" sz="quarter" idx="12"/>
          </p:nvPr>
        </p:nvSpPr>
        <p:spPr/>
        <p:txBody>
          <a:bodyPr/>
          <a:lstStyle/>
          <a:p>
            <a:fld id="{A49DFD55-3C28-40EF-9E31-A92D2E4017FF}" type="slidenum">
              <a:rPr lang="en-US" smtClean="0"/>
              <a:pPr/>
              <a:t>150</a:t>
            </a:fld>
            <a:endParaRPr lang="en-US"/>
          </a:p>
        </p:txBody>
      </p:sp>
      <p:sp>
        <p:nvSpPr>
          <p:cNvPr id="5" name="Text Placeholder 4">
            <a:extLst>
              <a:ext uri="{FF2B5EF4-FFF2-40B4-BE49-F238E27FC236}">
                <a16:creationId xmlns:a16="http://schemas.microsoft.com/office/drawing/2014/main" id="{09A50F16-DB6B-D406-2B4C-F5A921FDDE50}"/>
              </a:ext>
            </a:extLst>
          </p:cNvPr>
          <p:cNvSpPr>
            <a:spLocks noGrp="1"/>
          </p:cNvSpPr>
          <p:nvPr>
            <p:ph type="body" sz="quarter" idx="13"/>
          </p:nvPr>
        </p:nvSpPr>
        <p:spPr>
          <a:xfrm>
            <a:off x="781050" y="1552575"/>
            <a:ext cx="10763250" cy="4486275"/>
          </a:xfrm>
        </p:spPr>
        <p:txBody>
          <a:bodyPr vert="horz" lIns="91440" tIns="45720" rIns="91440" bIns="45720" rtlCol="0" anchor="t">
            <a:normAutofit lnSpcReduction="10000"/>
          </a:bodyPr>
          <a:lstStyle/>
          <a:p>
            <a:pPr marL="457200" indent="-457200"/>
            <a:r>
              <a:rPr lang="en-US" dirty="0"/>
              <a:t>Hearing examiner/Committee member should recuse themselves if:</a:t>
            </a:r>
            <a:endParaRPr lang="en-US" dirty="0">
              <a:ea typeface="Open Sans" panose="020B0606030504020204" pitchFamily="34" charset="0"/>
              <a:cs typeface="Open Sans" panose="020B0606030504020204" pitchFamily="34" charset="0"/>
            </a:endParaRPr>
          </a:p>
          <a:p>
            <a:pPr marL="914400" lvl="1">
              <a:buFont typeface="Courier New" panose="020B0604020202020204" pitchFamily="34" charset="0"/>
              <a:buChar char="o"/>
            </a:pPr>
            <a:r>
              <a:rPr lang="en-US" dirty="0">
                <a:latin typeface="Open Sans"/>
                <a:ea typeface="Open Sans"/>
                <a:cs typeface="Open Sans"/>
              </a:rPr>
              <a:t>They have personal knowledge of the charges independent of their role as examiner or committee member</a:t>
            </a:r>
          </a:p>
          <a:p>
            <a:pPr marL="914400" lvl="1">
              <a:buFont typeface="Courier New" panose="020B0604020202020204" pitchFamily="34" charset="0"/>
              <a:buChar char="o"/>
            </a:pPr>
            <a:r>
              <a:rPr lang="en-US" dirty="0">
                <a:latin typeface="Open Sans"/>
                <a:ea typeface="Open Sans"/>
                <a:cs typeface="Open Sans"/>
              </a:rPr>
              <a:t>They have anything to gain personally from the outcome</a:t>
            </a:r>
          </a:p>
          <a:p>
            <a:pPr marL="914400" lvl="1">
              <a:buFont typeface="Courier New" panose="020B0604020202020204" pitchFamily="34" charset="0"/>
              <a:buChar char="o"/>
            </a:pPr>
            <a:r>
              <a:rPr lang="en-US" dirty="0">
                <a:latin typeface="Open Sans"/>
                <a:ea typeface="Open Sans"/>
                <a:cs typeface="Open Sans"/>
              </a:rPr>
              <a:t>They have personal knowledge of the parties such that it would prevent them from being impartial</a:t>
            </a:r>
          </a:p>
          <a:p>
            <a:pPr marL="914400" lvl="1">
              <a:buFont typeface="Courier New" panose="020B0604020202020204" pitchFamily="34" charset="0"/>
              <a:buChar char="o"/>
            </a:pPr>
            <a:r>
              <a:rPr lang="en-US" dirty="0">
                <a:latin typeface="Open Sans"/>
                <a:ea typeface="Open Sans"/>
                <a:cs typeface="Open Sans"/>
              </a:rPr>
              <a:t>Other reasons that would prevent the individual from being impartial or if others might reasonably question the individual’s objectivity</a:t>
            </a:r>
          </a:p>
          <a:p>
            <a:pPr marL="457200" indent="-457200"/>
            <a:r>
              <a:rPr lang="en-US" dirty="0"/>
              <a:t>Obligation to disclose the existence of a potential conflict, not necessarily the specifics</a:t>
            </a:r>
            <a:endParaRPr lang="en-US" dirty="0">
              <a:ea typeface="Open Sans" panose="020B0606030504020204" pitchFamily="34" charset="0"/>
              <a:cs typeface="Open Sans" panose="020B0606030504020204" pitchFamily="34" charset="0"/>
            </a:endParaRPr>
          </a:p>
          <a:p>
            <a:pPr marL="457200" indent="-457200"/>
            <a:endParaRPr lang="en-US" dirty="0">
              <a:ea typeface="Open Sans" panose="020B0606030504020204" pitchFamily="34" charset="0"/>
              <a:cs typeface="Open Sans" panose="020B0606030504020204" pitchFamily="34" charset="0"/>
            </a:endParaRPr>
          </a:p>
          <a:p>
            <a:pPr marL="0" indent="0">
              <a:buNone/>
            </a:pPr>
            <a:endParaRPr lang="en-US" dirty="0"/>
          </a:p>
        </p:txBody>
      </p:sp>
    </p:spTree>
    <p:extLst>
      <p:ext uri="{BB962C8B-B14F-4D97-AF65-F5344CB8AC3E}">
        <p14:creationId xmlns:p14="http://schemas.microsoft.com/office/powerpoint/2010/main" val="428399628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A4D1-4AE6-D3EF-B8BD-5FC19D0BF7E3}"/>
              </a:ext>
            </a:extLst>
          </p:cNvPr>
          <p:cNvSpPr>
            <a:spLocks noGrp="1"/>
          </p:cNvSpPr>
          <p:nvPr>
            <p:ph type="ctrTitle"/>
          </p:nvPr>
        </p:nvSpPr>
        <p:spPr/>
        <p:txBody>
          <a:bodyPr/>
          <a:lstStyle/>
          <a:p>
            <a:r>
              <a:rPr lang="en-US" dirty="0"/>
              <a:t>Hearing examiner conflict</a:t>
            </a:r>
          </a:p>
        </p:txBody>
      </p:sp>
      <p:sp>
        <p:nvSpPr>
          <p:cNvPr id="3" name="Footer Placeholder 2">
            <a:extLst>
              <a:ext uri="{FF2B5EF4-FFF2-40B4-BE49-F238E27FC236}">
                <a16:creationId xmlns:a16="http://schemas.microsoft.com/office/drawing/2014/main" id="{42179BB9-AD76-F8A5-C0EA-86AF41D466F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1FC41546-FB47-85AF-F62C-296B5E2C9720}"/>
              </a:ext>
            </a:extLst>
          </p:cNvPr>
          <p:cNvSpPr>
            <a:spLocks noGrp="1"/>
          </p:cNvSpPr>
          <p:nvPr>
            <p:ph type="sldNum" sz="quarter" idx="12"/>
          </p:nvPr>
        </p:nvSpPr>
        <p:spPr/>
        <p:txBody>
          <a:bodyPr/>
          <a:lstStyle/>
          <a:p>
            <a:fld id="{A49DFD55-3C28-40EF-9E31-A92D2E4017FF}" type="slidenum">
              <a:rPr lang="en-US" smtClean="0"/>
              <a:pPr/>
              <a:t>151</a:t>
            </a:fld>
            <a:endParaRPr lang="en-US"/>
          </a:p>
        </p:txBody>
      </p:sp>
      <p:sp>
        <p:nvSpPr>
          <p:cNvPr id="5" name="Text Placeholder 4">
            <a:extLst>
              <a:ext uri="{FF2B5EF4-FFF2-40B4-BE49-F238E27FC236}">
                <a16:creationId xmlns:a16="http://schemas.microsoft.com/office/drawing/2014/main" id="{D42FA7CE-B97F-F965-F3B7-0E3D8705EC89}"/>
              </a:ext>
            </a:extLst>
          </p:cNvPr>
          <p:cNvSpPr>
            <a:spLocks noGrp="1"/>
          </p:cNvSpPr>
          <p:nvPr>
            <p:ph type="body" sz="quarter" idx="13"/>
          </p:nvPr>
        </p:nvSpPr>
        <p:spPr/>
        <p:txBody>
          <a:bodyPr>
            <a:noAutofit/>
          </a:bodyPr>
          <a:lstStyle/>
          <a:p>
            <a:pPr lvl="1"/>
            <a:r>
              <a:rPr lang="en-US" sz="2000" i="1" dirty="0">
                <a:solidFill>
                  <a:srgbClr val="FFFFFF"/>
                </a:solidFill>
                <a:ea typeface="Open Sans" panose="020B0606030504020204" pitchFamily="34" charset="0"/>
                <a:cs typeface="Open Sans" panose="020B0606030504020204" pitchFamily="34" charset="0"/>
              </a:rPr>
              <a:t>[Employees]</a:t>
            </a:r>
            <a:endParaRPr lang="en-US" sz="2000" i="1" dirty="0">
              <a:solidFill>
                <a:srgbClr val="FFFFFF"/>
              </a:solidFill>
              <a:effectLst/>
              <a:ea typeface="Open Sans" panose="020B0606030504020204" pitchFamily="34" charset="0"/>
              <a:cs typeface="Open Sans" panose="020B0606030504020204" pitchFamily="34" charset="0"/>
            </a:endParaRPr>
          </a:p>
          <a:p>
            <a:r>
              <a:rPr lang="en-US" sz="2400" dirty="0">
                <a:solidFill>
                  <a:srgbClr val="FFFFFF"/>
                </a:solidFill>
                <a:effectLst/>
                <a:ea typeface="Open Sans" panose="020B0606030504020204" pitchFamily="34" charset="0"/>
                <a:cs typeface="Open Sans" panose="020B0606030504020204" pitchFamily="34" charset="0"/>
              </a:rPr>
              <a:t>No university employee or other person who participated in the investigation of a formal Title IX complaint, or who is a material witness, shall be qualified to serve as the </a:t>
            </a:r>
            <a:r>
              <a:rPr lang="en-US" sz="2400" b="1" i="1" dirty="0">
                <a:solidFill>
                  <a:srgbClr val="FFFFFF"/>
                </a:solidFill>
                <a:effectLst/>
                <a:ea typeface="Open Sans" panose="020B0606030504020204" pitchFamily="34" charset="0"/>
                <a:cs typeface="Open Sans" panose="020B0606030504020204" pitchFamily="34" charset="0"/>
              </a:rPr>
              <a:t>hearing examiner </a:t>
            </a:r>
            <a:r>
              <a:rPr lang="en-US" sz="2400" dirty="0">
                <a:solidFill>
                  <a:srgbClr val="FFFFFF"/>
                </a:solidFill>
                <a:effectLst/>
                <a:ea typeface="Open Sans" panose="020B0606030504020204" pitchFamily="34" charset="0"/>
                <a:cs typeface="Open Sans" panose="020B0606030504020204" pitchFamily="34" charset="0"/>
              </a:rPr>
              <a:t>addressing that complaint.</a:t>
            </a:r>
          </a:p>
          <a:p>
            <a:pPr lvl="1"/>
            <a:r>
              <a:rPr lang="en-US" sz="2000" dirty="0">
                <a:solidFill>
                  <a:srgbClr val="FFFFFF"/>
                </a:solidFill>
                <a:effectLst/>
                <a:ea typeface="Open Sans" panose="020B0606030504020204" pitchFamily="34" charset="0"/>
                <a:cs typeface="Open Sans" panose="020B0606030504020204" pitchFamily="34" charset="0"/>
              </a:rPr>
              <a:t>§§ UWS </a:t>
            </a:r>
            <a:r>
              <a:rPr lang="en-US" sz="2000" u="sng" dirty="0">
                <a:solidFill>
                  <a:srgbClr val="467886"/>
                </a:solidFill>
                <a:effectLst/>
                <a:ea typeface="Open Sans" panose="020B0606030504020204" pitchFamily="34" charset="0"/>
                <a:cs typeface="Open Sans" panose="020B0606030504020204" pitchFamily="34" charset="0"/>
                <a:hlinkClick r:id="rId2"/>
              </a:rPr>
              <a:t>4.20(1)(b)</a:t>
            </a:r>
            <a:r>
              <a:rPr lang="en-US" sz="2000" dirty="0">
                <a:solidFill>
                  <a:srgbClr val="FFFFFF"/>
                </a:solidFill>
                <a:effectLst/>
                <a:ea typeface="Open Sans" panose="020B0606030504020204" pitchFamily="34" charset="0"/>
                <a:cs typeface="Open Sans" panose="020B0606030504020204" pitchFamily="34" charset="0"/>
              </a:rPr>
              <a:t> &amp; </a:t>
            </a:r>
            <a:r>
              <a:rPr lang="en-US" sz="2000" u="sng" dirty="0">
                <a:solidFill>
                  <a:srgbClr val="467886"/>
                </a:solidFill>
                <a:effectLst/>
                <a:ea typeface="Open Sans" panose="020B0606030504020204" pitchFamily="34" charset="0"/>
                <a:cs typeface="Open Sans" panose="020B0606030504020204" pitchFamily="34" charset="0"/>
                <a:hlinkClick r:id="rId3"/>
              </a:rPr>
              <a:t>11.21(1)(d)</a:t>
            </a:r>
            <a:r>
              <a:rPr lang="en-US" sz="2000" dirty="0">
                <a:solidFill>
                  <a:srgbClr val="FFFFFF"/>
                </a:solidFill>
                <a:effectLst/>
                <a:ea typeface="Open Sans" panose="020B0606030504020204" pitchFamily="34" charset="0"/>
                <a:cs typeface="Open Sans" panose="020B0606030504020204" pitchFamily="34" charset="0"/>
              </a:rPr>
              <a:t> &amp; </a:t>
            </a:r>
            <a:r>
              <a:rPr lang="en-US" sz="2000" u="sng" dirty="0">
                <a:solidFill>
                  <a:srgbClr val="467886"/>
                </a:solidFill>
                <a:effectLst/>
                <a:ea typeface="Open Sans" panose="020B0606030504020204" pitchFamily="34" charset="0"/>
                <a:cs typeface="Open Sans" panose="020B0606030504020204" pitchFamily="34" charset="0"/>
                <a:hlinkClick r:id="rId4"/>
              </a:rPr>
              <a:t>RPD 14-2</a:t>
            </a:r>
            <a:r>
              <a:rPr lang="en-US" sz="2000" dirty="0">
                <a:solidFill>
                  <a:srgbClr val="FFFFFF"/>
                </a:solidFill>
                <a:effectLst/>
                <a:ea typeface="Open Sans" panose="020B0606030504020204" pitchFamily="34" charset="0"/>
                <a:cs typeface="Open Sans" panose="020B0606030504020204" pitchFamily="34" charset="0"/>
              </a:rPr>
              <a:t>, Appendix C, Procedural Guarantees, 1.d.</a:t>
            </a:r>
            <a:endParaRPr lang="en-US" sz="2000" dirty="0">
              <a:ea typeface="Open Sans" panose="020B0606030504020204" pitchFamily="34" charset="0"/>
              <a:cs typeface="Open Sans" panose="020B0606030504020204" pitchFamily="34" charset="0"/>
            </a:endParaRPr>
          </a:p>
          <a:p>
            <a:r>
              <a:rPr lang="en-US" sz="2400" i="1" dirty="0"/>
              <a:t>See </a:t>
            </a:r>
            <a:r>
              <a:rPr lang="en-US" sz="2400" dirty="0">
                <a:hlinkClick r:id="rId5"/>
              </a:rPr>
              <a:t>34 CFR 106.45(b)(7)(</a:t>
            </a:r>
            <a:r>
              <a:rPr lang="en-US" sz="2400" dirty="0" err="1">
                <a:hlinkClick r:id="rId5"/>
              </a:rPr>
              <a:t>i</a:t>
            </a:r>
            <a:r>
              <a:rPr lang="en-US" sz="2400" dirty="0">
                <a:hlinkClick r:id="rId5"/>
              </a:rPr>
              <a:t>)</a:t>
            </a:r>
            <a:r>
              <a:rPr lang="en-US" sz="2400" dirty="0"/>
              <a:t> (Aug. 14, 2020).</a:t>
            </a:r>
          </a:p>
        </p:txBody>
      </p:sp>
    </p:spTree>
    <p:extLst>
      <p:ext uri="{BB962C8B-B14F-4D97-AF65-F5344CB8AC3E}">
        <p14:creationId xmlns:p14="http://schemas.microsoft.com/office/powerpoint/2010/main" val="345073523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00A1-525E-38B5-9100-93B042DE93B6}"/>
              </a:ext>
            </a:extLst>
          </p:cNvPr>
          <p:cNvSpPr>
            <a:spLocks noGrp="1"/>
          </p:cNvSpPr>
          <p:nvPr>
            <p:ph type="ctrTitle"/>
          </p:nvPr>
        </p:nvSpPr>
        <p:spPr/>
        <p:txBody>
          <a:bodyPr/>
          <a:lstStyle/>
          <a:p>
            <a:r>
              <a:rPr lang="en-US" dirty="0"/>
              <a:t>Hearing committee member conflicts</a:t>
            </a:r>
          </a:p>
        </p:txBody>
      </p:sp>
      <p:sp>
        <p:nvSpPr>
          <p:cNvPr id="3" name="Footer Placeholder 2">
            <a:extLst>
              <a:ext uri="{FF2B5EF4-FFF2-40B4-BE49-F238E27FC236}">
                <a16:creationId xmlns:a16="http://schemas.microsoft.com/office/drawing/2014/main" id="{F687690E-FADA-37C1-9636-0D7839C1C6F5}"/>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DE106220-C318-9DE4-AF30-7A3B918A8E38}"/>
              </a:ext>
            </a:extLst>
          </p:cNvPr>
          <p:cNvSpPr>
            <a:spLocks noGrp="1"/>
          </p:cNvSpPr>
          <p:nvPr>
            <p:ph type="sldNum" sz="quarter" idx="12"/>
          </p:nvPr>
        </p:nvSpPr>
        <p:spPr/>
        <p:txBody>
          <a:bodyPr/>
          <a:lstStyle/>
          <a:p>
            <a:fld id="{A49DFD55-3C28-40EF-9E31-A92D2E4017FF}" type="slidenum">
              <a:rPr lang="en-US" smtClean="0"/>
              <a:pPr/>
              <a:t>152</a:t>
            </a:fld>
            <a:endParaRPr lang="en-US"/>
          </a:p>
        </p:txBody>
      </p:sp>
      <p:sp>
        <p:nvSpPr>
          <p:cNvPr id="5" name="Text Placeholder 4">
            <a:extLst>
              <a:ext uri="{FF2B5EF4-FFF2-40B4-BE49-F238E27FC236}">
                <a16:creationId xmlns:a16="http://schemas.microsoft.com/office/drawing/2014/main" id="{E46852F7-9203-7D97-228C-B0904AA24BE5}"/>
              </a:ext>
            </a:extLst>
          </p:cNvPr>
          <p:cNvSpPr>
            <a:spLocks noGrp="1"/>
          </p:cNvSpPr>
          <p:nvPr>
            <p:ph type="body" sz="quarter" idx="13"/>
          </p:nvPr>
        </p:nvSpPr>
        <p:spPr/>
        <p:txBody>
          <a:bodyPr>
            <a:noAutofit/>
          </a:bodyPr>
          <a:lstStyle/>
          <a:p>
            <a:pPr lvl="1"/>
            <a:r>
              <a:rPr lang="en-US" sz="2000" i="1" dirty="0">
                <a:solidFill>
                  <a:srgbClr val="FFFFFF"/>
                </a:solidFill>
                <a:ea typeface="Open Sans" panose="020B0606030504020204" pitchFamily="34" charset="0"/>
                <a:cs typeface="Open Sans" panose="020B0606030504020204" pitchFamily="34" charset="0"/>
              </a:rPr>
              <a:t>[Employees]</a:t>
            </a:r>
            <a:endParaRPr lang="en-US" sz="2000" i="1" dirty="0">
              <a:solidFill>
                <a:srgbClr val="FFFFFF"/>
              </a:solidFill>
              <a:effectLst/>
              <a:ea typeface="Open Sans" panose="020B0606030504020204" pitchFamily="34" charset="0"/>
              <a:cs typeface="Open Sans" panose="020B0606030504020204" pitchFamily="34" charset="0"/>
            </a:endParaRPr>
          </a:p>
          <a:p>
            <a:r>
              <a:rPr lang="en-US" sz="2400" dirty="0">
                <a:solidFill>
                  <a:srgbClr val="FFFFFF"/>
                </a:solidFill>
                <a:effectLst/>
                <a:ea typeface="Open Sans" panose="020B0606030504020204" pitchFamily="34" charset="0"/>
                <a:cs typeface="Open Sans" panose="020B0606030504020204" pitchFamily="34" charset="0"/>
              </a:rPr>
              <a:t>No [faculty member, academic staff member, or employee] who participated in the investigation of a formal Title IX complaint, or who is a material witness, shall be qualified to sit on the </a:t>
            </a:r>
            <a:r>
              <a:rPr lang="en-US" sz="2400" b="1" i="1" dirty="0">
                <a:solidFill>
                  <a:srgbClr val="FFFFFF"/>
                </a:solidFill>
                <a:effectLst/>
                <a:ea typeface="Open Sans" panose="020B0606030504020204" pitchFamily="34" charset="0"/>
                <a:cs typeface="Open Sans" panose="020B0606030504020204" pitchFamily="34" charset="0"/>
              </a:rPr>
              <a:t>hearing committe</a:t>
            </a:r>
            <a:r>
              <a:rPr lang="en-US" sz="2400" dirty="0">
                <a:solidFill>
                  <a:srgbClr val="FFFFFF"/>
                </a:solidFill>
                <a:effectLst/>
                <a:ea typeface="Open Sans" panose="020B0606030504020204" pitchFamily="34" charset="0"/>
                <a:cs typeface="Open Sans" panose="020B0606030504020204" pitchFamily="34" charset="0"/>
              </a:rPr>
              <a:t>e addressing that complaint.</a:t>
            </a:r>
            <a:endParaRPr lang="en-US" sz="2400" dirty="0">
              <a:solidFill>
                <a:srgbClr val="FFFFFF"/>
              </a:solidFill>
              <a:ea typeface="Open Sans" panose="020B0606030504020204" pitchFamily="34" charset="0"/>
              <a:cs typeface="Open Sans" panose="020B0606030504020204" pitchFamily="34" charset="0"/>
            </a:endParaRPr>
          </a:p>
          <a:p>
            <a:pPr lvl="1"/>
            <a:r>
              <a:rPr lang="en-US" sz="2000" dirty="0">
                <a:solidFill>
                  <a:srgbClr val="FFFFFF"/>
                </a:solidFill>
                <a:effectLst/>
                <a:ea typeface="Open Sans" panose="020B0606030504020204" pitchFamily="34" charset="0"/>
                <a:cs typeface="Open Sans" panose="020B0606030504020204" pitchFamily="34" charset="0"/>
              </a:rPr>
              <a:t>§§ UWS </a:t>
            </a:r>
            <a:r>
              <a:rPr lang="en-US" sz="2000" u="sng" dirty="0">
                <a:solidFill>
                  <a:srgbClr val="467886"/>
                </a:solidFill>
                <a:effectLst/>
                <a:ea typeface="Open Sans" panose="020B0606030504020204" pitchFamily="34" charset="0"/>
                <a:cs typeface="Open Sans" panose="020B0606030504020204" pitchFamily="34" charset="0"/>
                <a:hlinkClick r:id="rId2"/>
              </a:rPr>
              <a:t>4.20(1)(b)</a:t>
            </a:r>
            <a:r>
              <a:rPr lang="en-US" sz="2000" dirty="0">
                <a:solidFill>
                  <a:srgbClr val="FFFFFF"/>
                </a:solidFill>
                <a:effectLst/>
                <a:ea typeface="Open Sans" panose="020B0606030504020204" pitchFamily="34" charset="0"/>
                <a:cs typeface="Open Sans" panose="020B0606030504020204" pitchFamily="34" charset="0"/>
              </a:rPr>
              <a:t> &amp; </a:t>
            </a:r>
            <a:r>
              <a:rPr lang="en-US" sz="2000" u="sng" dirty="0">
                <a:solidFill>
                  <a:srgbClr val="467886"/>
                </a:solidFill>
                <a:effectLst/>
                <a:ea typeface="Open Sans" panose="020B0606030504020204" pitchFamily="34" charset="0"/>
                <a:cs typeface="Open Sans" panose="020B0606030504020204" pitchFamily="34" charset="0"/>
                <a:hlinkClick r:id="rId3"/>
              </a:rPr>
              <a:t>11.21(1)(c)</a:t>
            </a:r>
            <a:r>
              <a:rPr lang="en-US" sz="2000" dirty="0">
                <a:solidFill>
                  <a:srgbClr val="FFFFFF"/>
                </a:solidFill>
                <a:effectLst/>
                <a:ea typeface="Open Sans" panose="020B0606030504020204" pitchFamily="34" charset="0"/>
                <a:cs typeface="Open Sans" panose="020B0606030504020204" pitchFamily="34" charset="0"/>
              </a:rPr>
              <a:t> &amp; </a:t>
            </a:r>
            <a:r>
              <a:rPr lang="en-US" sz="2000" u="sng" dirty="0">
                <a:solidFill>
                  <a:srgbClr val="467886"/>
                </a:solidFill>
                <a:effectLst/>
                <a:ea typeface="Open Sans" panose="020B0606030504020204" pitchFamily="34" charset="0"/>
                <a:cs typeface="Open Sans" panose="020B0606030504020204" pitchFamily="34" charset="0"/>
                <a:hlinkClick r:id="rId4"/>
              </a:rPr>
              <a:t>RPD 14-2</a:t>
            </a:r>
            <a:r>
              <a:rPr lang="en-US" sz="2000" dirty="0">
                <a:solidFill>
                  <a:srgbClr val="FFFFFF"/>
                </a:solidFill>
                <a:effectLst/>
                <a:ea typeface="Open Sans" panose="020B0606030504020204" pitchFamily="34" charset="0"/>
                <a:cs typeface="Open Sans" panose="020B0606030504020204" pitchFamily="34" charset="0"/>
              </a:rPr>
              <a:t>, Appendix C, Procedural Guarantees, 1.c.</a:t>
            </a:r>
          </a:p>
          <a:p>
            <a:r>
              <a:rPr lang="en-US" sz="2400" i="1" dirty="0"/>
              <a:t>See </a:t>
            </a:r>
            <a:r>
              <a:rPr lang="en-US" sz="2400" dirty="0">
                <a:hlinkClick r:id="rId5"/>
              </a:rPr>
              <a:t>34 CFR 106.45(b)(7)(</a:t>
            </a:r>
            <a:r>
              <a:rPr lang="en-US" sz="2400" dirty="0" err="1">
                <a:hlinkClick r:id="rId5"/>
              </a:rPr>
              <a:t>i</a:t>
            </a:r>
            <a:r>
              <a:rPr lang="en-US" sz="2400" dirty="0">
                <a:hlinkClick r:id="rId5"/>
              </a:rPr>
              <a:t>)</a:t>
            </a:r>
            <a:r>
              <a:rPr lang="en-US" sz="2400" dirty="0"/>
              <a:t> (Aug. 14, 2020).</a:t>
            </a:r>
            <a:endParaRPr lang="en-US" sz="2400" dirty="0">
              <a:solidFill>
                <a:srgbClr val="FFFFFF"/>
              </a:solidFill>
              <a:effectLst/>
              <a:ea typeface="Open Sans" panose="020B0606030504020204" pitchFamily="34" charset="0"/>
              <a:cs typeface="Open Sans" panose="020B0606030504020204" pitchFamily="34" charset="0"/>
            </a:endParaRPr>
          </a:p>
          <a:p>
            <a:pPr lvl="1"/>
            <a:endParaRPr lang="en-US" sz="20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057143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0CE80-3506-DAA4-2A6D-C9AA7DE0029C}"/>
              </a:ext>
            </a:extLst>
          </p:cNvPr>
          <p:cNvSpPr>
            <a:spLocks noGrp="1"/>
          </p:cNvSpPr>
          <p:nvPr>
            <p:ph type="ctrTitle"/>
          </p:nvPr>
        </p:nvSpPr>
        <p:spPr/>
        <p:txBody>
          <a:bodyPr/>
          <a:lstStyle/>
          <a:p>
            <a:r>
              <a:rPr lang="en-US" dirty="0"/>
              <a:t>Disqualification of Hearing committee member</a:t>
            </a:r>
          </a:p>
        </p:txBody>
      </p:sp>
      <p:sp>
        <p:nvSpPr>
          <p:cNvPr id="3" name="Footer Placeholder 2">
            <a:extLst>
              <a:ext uri="{FF2B5EF4-FFF2-40B4-BE49-F238E27FC236}">
                <a16:creationId xmlns:a16="http://schemas.microsoft.com/office/drawing/2014/main" id="{34758D09-F6AA-E6B9-C9F7-2B7851177A92}"/>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D99E8C9E-FA9D-C2D6-2953-A8B7A795DA07}"/>
              </a:ext>
            </a:extLst>
          </p:cNvPr>
          <p:cNvSpPr>
            <a:spLocks noGrp="1"/>
          </p:cNvSpPr>
          <p:nvPr>
            <p:ph type="sldNum" sz="quarter" idx="12"/>
          </p:nvPr>
        </p:nvSpPr>
        <p:spPr/>
        <p:txBody>
          <a:bodyPr/>
          <a:lstStyle/>
          <a:p>
            <a:fld id="{A49DFD55-3C28-40EF-9E31-A92D2E4017FF}" type="slidenum">
              <a:rPr lang="en-US" smtClean="0"/>
              <a:pPr/>
              <a:t>153</a:t>
            </a:fld>
            <a:endParaRPr lang="en-US"/>
          </a:p>
        </p:txBody>
      </p:sp>
      <p:sp>
        <p:nvSpPr>
          <p:cNvPr id="5" name="Text Placeholder 4">
            <a:extLst>
              <a:ext uri="{FF2B5EF4-FFF2-40B4-BE49-F238E27FC236}">
                <a16:creationId xmlns:a16="http://schemas.microsoft.com/office/drawing/2014/main" id="{CD19812F-2ED5-6F5B-0FC7-83A865466871}"/>
              </a:ext>
            </a:extLst>
          </p:cNvPr>
          <p:cNvSpPr>
            <a:spLocks noGrp="1"/>
          </p:cNvSpPr>
          <p:nvPr>
            <p:ph type="body" sz="quarter" idx="13"/>
          </p:nvPr>
        </p:nvSpPr>
        <p:spPr/>
        <p:txBody>
          <a:bodyPr>
            <a:normAutofit/>
          </a:bodyPr>
          <a:lstStyle/>
          <a:p>
            <a:pPr lvl="1"/>
            <a:r>
              <a:rPr lang="en-US" sz="2000" i="1" dirty="0">
                <a:ea typeface="Open Sans" panose="020B0606030504020204" pitchFamily="34" charset="0"/>
                <a:cs typeface="Open Sans" panose="020B0606030504020204" pitchFamily="34" charset="0"/>
              </a:rPr>
              <a:t>[Employees]</a:t>
            </a:r>
          </a:p>
          <a:p>
            <a:r>
              <a:rPr lang="en-US" sz="2400" dirty="0">
                <a:ea typeface="Open Sans" panose="020B0606030504020204" pitchFamily="34" charset="0"/>
                <a:cs typeface="Open Sans" panose="020B0606030504020204" pitchFamily="34" charset="0"/>
              </a:rPr>
              <a:t>The hearing committee may, on motion of the complainant or the employee, disqualify any one of its members for caused by a majority vote. </a:t>
            </a:r>
          </a:p>
          <a:p>
            <a:pPr lvl="1"/>
            <a:r>
              <a:rPr lang="en-US" sz="2000" dirty="0">
                <a:solidFill>
                  <a:srgbClr val="FFFFFF"/>
                </a:solidFill>
                <a:effectLst/>
                <a:ea typeface="Open Sans" panose="020B0606030504020204" pitchFamily="34" charset="0"/>
                <a:cs typeface="Open Sans" panose="020B0606030504020204" pitchFamily="34" charset="0"/>
              </a:rPr>
              <a:t>§§ UWS </a:t>
            </a:r>
            <a:r>
              <a:rPr lang="en-US" sz="2000" u="sng" dirty="0">
                <a:solidFill>
                  <a:srgbClr val="467886"/>
                </a:solidFill>
                <a:effectLst/>
                <a:ea typeface="Open Sans" panose="020B0606030504020204" pitchFamily="34" charset="0"/>
                <a:cs typeface="Open Sans" panose="020B0606030504020204" pitchFamily="34" charset="0"/>
                <a:hlinkClick r:id="rId2"/>
              </a:rPr>
              <a:t>4.20(1)(d)</a:t>
            </a:r>
            <a:r>
              <a:rPr lang="en-US" sz="2000" dirty="0">
                <a:solidFill>
                  <a:srgbClr val="FFFFFF"/>
                </a:solidFill>
                <a:effectLst/>
                <a:ea typeface="Open Sans" panose="020B0606030504020204" pitchFamily="34" charset="0"/>
                <a:cs typeface="Open Sans" panose="020B0606030504020204" pitchFamily="34" charset="0"/>
              </a:rPr>
              <a:t> &amp; </a:t>
            </a:r>
            <a:r>
              <a:rPr lang="en-US" sz="2000" u="sng" dirty="0">
                <a:solidFill>
                  <a:srgbClr val="467886"/>
                </a:solidFill>
                <a:effectLst/>
                <a:ea typeface="Open Sans" panose="020B0606030504020204" pitchFamily="34" charset="0"/>
                <a:cs typeface="Open Sans" panose="020B0606030504020204" pitchFamily="34" charset="0"/>
                <a:hlinkClick r:id="rId3"/>
              </a:rPr>
              <a:t>11.21(1)(f)</a:t>
            </a:r>
            <a:r>
              <a:rPr lang="en-US" sz="2000" dirty="0">
                <a:solidFill>
                  <a:srgbClr val="FFFFFF"/>
                </a:solidFill>
                <a:effectLst/>
                <a:ea typeface="Open Sans" panose="020B0606030504020204" pitchFamily="34" charset="0"/>
                <a:cs typeface="Open Sans" panose="020B0606030504020204" pitchFamily="34" charset="0"/>
              </a:rPr>
              <a:t> &amp; </a:t>
            </a:r>
            <a:r>
              <a:rPr lang="en-US" sz="2000" u="sng" dirty="0">
                <a:solidFill>
                  <a:srgbClr val="467886"/>
                </a:solidFill>
                <a:effectLst/>
                <a:ea typeface="Open Sans" panose="020B0606030504020204" pitchFamily="34" charset="0"/>
                <a:cs typeface="Open Sans" panose="020B0606030504020204" pitchFamily="34" charset="0"/>
                <a:hlinkClick r:id="rId4"/>
              </a:rPr>
              <a:t>RPD 14-2</a:t>
            </a:r>
            <a:r>
              <a:rPr lang="en-US" sz="2000" dirty="0">
                <a:solidFill>
                  <a:srgbClr val="FFFFFF"/>
                </a:solidFill>
                <a:effectLst/>
                <a:ea typeface="Open Sans" panose="020B0606030504020204" pitchFamily="34" charset="0"/>
                <a:cs typeface="Open Sans" panose="020B0606030504020204" pitchFamily="34" charset="0"/>
              </a:rPr>
              <a:t>, Appendix C, Procedural Guarantees, 1.f.</a:t>
            </a:r>
          </a:p>
          <a:p>
            <a:r>
              <a:rPr lang="en-US" sz="2400" i="1" dirty="0"/>
              <a:t>See </a:t>
            </a:r>
            <a:r>
              <a:rPr lang="en-US" sz="2400" dirty="0">
                <a:hlinkClick r:id="rId5"/>
              </a:rPr>
              <a:t>34 CFR 106.45(b)(1)(iii)</a:t>
            </a:r>
            <a:r>
              <a:rPr lang="en-US" sz="2400" dirty="0"/>
              <a:t> &amp; </a:t>
            </a:r>
            <a:r>
              <a:rPr lang="en-US" sz="2400" dirty="0">
                <a:hlinkClick r:id="rId6"/>
              </a:rPr>
              <a:t>(7)(</a:t>
            </a:r>
            <a:r>
              <a:rPr lang="en-US" sz="2400" dirty="0" err="1">
                <a:hlinkClick r:id="rId6"/>
              </a:rPr>
              <a:t>i</a:t>
            </a:r>
            <a:r>
              <a:rPr lang="en-US" sz="2400" dirty="0">
                <a:hlinkClick r:id="rId6"/>
              </a:rPr>
              <a:t>)</a:t>
            </a:r>
            <a:r>
              <a:rPr lang="en-US" sz="2400" dirty="0"/>
              <a:t> (Aug. 14, 2020).</a:t>
            </a:r>
            <a:endParaRPr lang="en-US" sz="2400" dirty="0">
              <a:ea typeface="Open Sans" panose="020B0606030504020204" pitchFamily="34" charset="0"/>
              <a:cs typeface="Open Sans" panose="020B0606030504020204" pitchFamily="34" charset="0"/>
            </a:endParaRPr>
          </a:p>
          <a:p>
            <a:endParaRPr lang="en-US" sz="24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2241607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0CE80-3506-DAA4-2A6D-C9AA7DE0029C}"/>
              </a:ext>
            </a:extLst>
          </p:cNvPr>
          <p:cNvSpPr>
            <a:spLocks noGrp="1"/>
          </p:cNvSpPr>
          <p:nvPr>
            <p:ph type="ctrTitle"/>
          </p:nvPr>
        </p:nvSpPr>
        <p:spPr/>
        <p:txBody>
          <a:bodyPr/>
          <a:lstStyle/>
          <a:p>
            <a:r>
              <a:rPr lang="en-US" dirty="0"/>
              <a:t>Disqualification of Hearing committee member</a:t>
            </a:r>
          </a:p>
        </p:txBody>
      </p:sp>
      <p:sp>
        <p:nvSpPr>
          <p:cNvPr id="3" name="Footer Placeholder 2">
            <a:extLst>
              <a:ext uri="{FF2B5EF4-FFF2-40B4-BE49-F238E27FC236}">
                <a16:creationId xmlns:a16="http://schemas.microsoft.com/office/drawing/2014/main" id="{34758D09-F6AA-E6B9-C9F7-2B7851177A92}"/>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D99E8C9E-FA9D-C2D6-2953-A8B7A795DA07}"/>
              </a:ext>
            </a:extLst>
          </p:cNvPr>
          <p:cNvSpPr>
            <a:spLocks noGrp="1"/>
          </p:cNvSpPr>
          <p:nvPr>
            <p:ph type="sldNum" sz="quarter" idx="12"/>
          </p:nvPr>
        </p:nvSpPr>
        <p:spPr/>
        <p:txBody>
          <a:bodyPr/>
          <a:lstStyle/>
          <a:p>
            <a:fld id="{A49DFD55-3C28-40EF-9E31-A92D2E4017FF}" type="slidenum">
              <a:rPr lang="en-US" smtClean="0"/>
              <a:pPr/>
              <a:t>154</a:t>
            </a:fld>
            <a:endParaRPr lang="en-US"/>
          </a:p>
        </p:txBody>
      </p:sp>
      <p:sp>
        <p:nvSpPr>
          <p:cNvPr id="5" name="Text Placeholder 4">
            <a:extLst>
              <a:ext uri="{FF2B5EF4-FFF2-40B4-BE49-F238E27FC236}">
                <a16:creationId xmlns:a16="http://schemas.microsoft.com/office/drawing/2014/main" id="{CD19812F-2ED5-6F5B-0FC7-83A865466871}"/>
              </a:ext>
            </a:extLst>
          </p:cNvPr>
          <p:cNvSpPr>
            <a:spLocks noGrp="1"/>
          </p:cNvSpPr>
          <p:nvPr>
            <p:ph type="body" sz="quarter" idx="13"/>
          </p:nvPr>
        </p:nvSpPr>
        <p:spPr/>
        <p:txBody>
          <a:bodyPr>
            <a:normAutofit fontScale="92500" lnSpcReduction="20000"/>
          </a:bodyPr>
          <a:lstStyle/>
          <a:p>
            <a:pPr lvl="1"/>
            <a:r>
              <a:rPr lang="en-US" sz="1800" i="1" dirty="0">
                <a:ea typeface="Open Sans" panose="020B0606030504020204" pitchFamily="34" charset="0"/>
                <a:cs typeface="Open Sans" panose="020B0606030504020204" pitchFamily="34" charset="0"/>
              </a:rPr>
              <a:t>[Employees]</a:t>
            </a:r>
          </a:p>
          <a:p>
            <a:r>
              <a:rPr lang="en-US" sz="2400" dirty="0">
                <a:ea typeface="Open Sans" panose="020B0606030504020204" pitchFamily="34" charset="0"/>
                <a:cs typeface="Open Sans" panose="020B0606030504020204" pitchFamily="34" charset="0"/>
              </a:rPr>
              <a:t>If one or more of the hearing committee members disqualify themselves or are disqualified, the remaining members may select a number of other members of employees equal to the number who have been disqualified to serve, except that alternative methods of replacement may be specified in the rules and procedures.</a:t>
            </a:r>
          </a:p>
          <a:p>
            <a:pPr lvl="1"/>
            <a:r>
              <a:rPr lang="en-US" sz="1800" dirty="0">
                <a:solidFill>
                  <a:srgbClr val="FFFFFF"/>
                </a:solidFill>
                <a:effectLst/>
                <a:ea typeface="Open Sans" panose="020B0606030504020204" pitchFamily="34" charset="0"/>
                <a:cs typeface="Open Sans" panose="020B0606030504020204" pitchFamily="34" charset="0"/>
              </a:rPr>
              <a:t>§§ UWS </a:t>
            </a:r>
            <a:r>
              <a:rPr lang="en-US" sz="1800" u="sng" dirty="0">
                <a:solidFill>
                  <a:srgbClr val="467886"/>
                </a:solidFill>
                <a:effectLst/>
                <a:ea typeface="Open Sans" panose="020B0606030504020204" pitchFamily="34" charset="0"/>
                <a:cs typeface="Open Sans" panose="020B0606030504020204" pitchFamily="34" charset="0"/>
                <a:hlinkClick r:id="rId2"/>
              </a:rPr>
              <a:t>4.20(1)(d)</a:t>
            </a:r>
            <a:r>
              <a:rPr lang="en-US" sz="1800" dirty="0">
                <a:solidFill>
                  <a:srgbClr val="FFFFFF"/>
                </a:solidFill>
                <a:effectLst/>
                <a:ea typeface="Open Sans" panose="020B0606030504020204" pitchFamily="34" charset="0"/>
                <a:cs typeface="Open Sans" panose="020B0606030504020204" pitchFamily="34" charset="0"/>
              </a:rPr>
              <a:t> &amp; </a:t>
            </a:r>
            <a:r>
              <a:rPr lang="en-US" sz="1800" u="sng" dirty="0">
                <a:solidFill>
                  <a:srgbClr val="467886"/>
                </a:solidFill>
                <a:effectLst/>
                <a:ea typeface="Open Sans" panose="020B0606030504020204" pitchFamily="34" charset="0"/>
                <a:cs typeface="Open Sans" panose="020B0606030504020204" pitchFamily="34" charset="0"/>
                <a:hlinkClick r:id="rId3"/>
              </a:rPr>
              <a:t>11.21(1)(f)</a:t>
            </a:r>
            <a:r>
              <a:rPr lang="en-US" sz="1800" dirty="0">
                <a:solidFill>
                  <a:srgbClr val="FFFFFF"/>
                </a:solidFill>
                <a:effectLst/>
                <a:ea typeface="Open Sans" panose="020B0606030504020204" pitchFamily="34" charset="0"/>
                <a:cs typeface="Open Sans" panose="020B0606030504020204" pitchFamily="34" charset="0"/>
              </a:rPr>
              <a:t> &amp; </a:t>
            </a:r>
            <a:r>
              <a:rPr lang="en-US" sz="1800" u="sng" dirty="0">
                <a:solidFill>
                  <a:srgbClr val="467886"/>
                </a:solidFill>
                <a:effectLst/>
                <a:ea typeface="Open Sans" panose="020B0606030504020204" pitchFamily="34" charset="0"/>
                <a:cs typeface="Open Sans" panose="020B0606030504020204" pitchFamily="34" charset="0"/>
                <a:hlinkClick r:id="rId4"/>
              </a:rPr>
              <a:t>RPD 14-2</a:t>
            </a:r>
            <a:r>
              <a:rPr lang="en-US" sz="1800" dirty="0">
                <a:solidFill>
                  <a:srgbClr val="FFFFFF"/>
                </a:solidFill>
                <a:effectLst/>
                <a:ea typeface="Open Sans" panose="020B0606030504020204" pitchFamily="34" charset="0"/>
                <a:cs typeface="Open Sans" panose="020B0606030504020204" pitchFamily="34" charset="0"/>
              </a:rPr>
              <a:t>, Appendix C, Procedural Guarantees, 1.f.</a:t>
            </a:r>
          </a:p>
          <a:p>
            <a:r>
              <a:rPr lang="en-US" sz="2400" i="1" dirty="0"/>
              <a:t>See </a:t>
            </a:r>
            <a:r>
              <a:rPr lang="en-US" sz="2400" dirty="0">
                <a:hlinkClick r:id="rId5"/>
              </a:rPr>
              <a:t>34 CFR 106.45(b)(1)(iii)</a:t>
            </a:r>
            <a:r>
              <a:rPr lang="en-US" sz="2400" dirty="0"/>
              <a:t> &amp; </a:t>
            </a:r>
            <a:r>
              <a:rPr lang="en-US" sz="2400" dirty="0">
                <a:hlinkClick r:id="rId6"/>
              </a:rPr>
              <a:t>(7)(</a:t>
            </a:r>
            <a:r>
              <a:rPr lang="en-US" sz="2400" dirty="0" err="1">
                <a:hlinkClick r:id="rId6"/>
              </a:rPr>
              <a:t>i</a:t>
            </a:r>
            <a:r>
              <a:rPr lang="en-US" sz="2400" dirty="0">
                <a:hlinkClick r:id="rId6"/>
              </a:rPr>
              <a:t>)</a:t>
            </a:r>
            <a:r>
              <a:rPr lang="en-US" sz="2400" dirty="0"/>
              <a:t> (Aug. 14, 2020).</a:t>
            </a:r>
            <a:endParaRPr lang="en-US" sz="2400" dirty="0">
              <a:ea typeface="Open Sans" panose="020B0606030504020204" pitchFamily="34" charset="0"/>
              <a:cs typeface="Open Sans" panose="020B0606030504020204" pitchFamily="34" charset="0"/>
            </a:endParaRPr>
          </a:p>
          <a:p>
            <a:endParaRPr lang="en-US" sz="24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0932406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C26C6-4FF9-B02E-EA74-BB663CCEC706}"/>
              </a:ext>
            </a:extLst>
          </p:cNvPr>
          <p:cNvSpPr>
            <a:spLocks noGrp="1"/>
          </p:cNvSpPr>
          <p:nvPr>
            <p:ph type="ctrTitle"/>
          </p:nvPr>
        </p:nvSpPr>
        <p:spPr/>
        <p:txBody>
          <a:bodyPr/>
          <a:lstStyle/>
          <a:p>
            <a:r>
              <a:rPr lang="en-US" dirty="0"/>
              <a:t>Legal counsel for the committee</a:t>
            </a:r>
          </a:p>
        </p:txBody>
      </p:sp>
      <p:sp>
        <p:nvSpPr>
          <p:cNvPr id="3" name="Footer Placeholder 2">
            <a:extLst>
              <a:ext uri="{FF2B5EF4-FFF2-40B4-BE49-F238E27FC236}">
                <a16:creationId xmlns:a16="http://schemas.microsoft.com/office/drawing/2014/main" id="{7806F761-2AD1-45BB-0B96-B2D5A3EB2F30}"/>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7B95C4CC-9CF2-B086-4D36-A8EA62295B6D}"/>
              </a:ext>
            </a:extLst>
          </p:cNvPr>
          <p:cNvSpPr>
            <a:spLocks noGrp="1"/>
          </p:cNvSpPr>
          <p:nvPr>
            <p:ph type="sldNum" sz="quarter" idx="12"/>
          </p:nvPr>
        </p:nvSpPr>
        <p:spPr/>
        <p:txBody>
          <a:bodyPr/>
          <a:lstStyle/>
          <a:p>
            <a:fld id="{A49DFD55-3C28-40EF-9E31-A92D2E4017FF}" type="slidenum">
              <a:rPr lang="en-US" smtClean="0"/>
              <a:pPr/>
              <a:t>155</a:t>
            </a:fld>
            <a:endParaRPr lang="en-US"/>
          </a:p>
        </p:txBody>
      </p:sp>
      <p:sp>
        <p:nvSpPr>
          <p:cNvPr id="5" name="Text Placeholder 4">
            <a:extLst>
              <a:ext uri="{FF2B5EF4-FFF2-40B4-BE49-F238E27FC236}">
                <a16:creationId xmlns:a16="http://schemas.microsoft.com/office/drawing/2014/main" id="{55F919B7-F01E-CBD3-15AC-EE3441DBF13C}"/>
              </a:ext>
            </a:extLst>
          </p:cNvPr>
          <p:cNvSpPr>
            <a:spLocks noGrp="1"/>
          </p:cNvSpPr>
          <p:nvPr>
            <p:ph type="body" sz="quarter" idx="13"/>
          </p:nvPr>
        </p:nvSpPr>
        <p:spPr/>
        <p:txBody>
          <a:bodyPr>
            <a:normAutofit fontScale="62500" lnSpcReduction="20000"/>
          </a:bodyPr>
          <a:lstStyle/>
          <a:p>
            <a:r>
              <a:rPr lang="en-US" dirty="0">
                <a:ea typeface="Open Sans" panose="020B0606030504020204" pitchFamily="34" charset="0"/>
                <a:cs typeface="Open Sans" panose="020B0606030504020204" pitchFamily="34" charset="0"/>
              </a:rPr>
              <a:t>If the hearing committee requests, the chancellor shall provide legal counsel after consulting with the hearing committee concerning its wishes in this regard. </a:t>
            </a:r>
          </a:p>
          <a:p>
            <a:r>
              <a:rPr lang="en-US" dirty="0">
                <a:ea typeface="Open Sans" panose="020B0606030504020204" pitchFamily="34" charset="0"/>
                <a:cs typeface="Open Sans" panose="020B0606030504020204" pitchFamily="34" charset="0"/>
              </a:rPr>
              <a:t>The function of legal counsel shall be to advise the hearing committee, consult with them on legal matters, and such other responsibilities as shall be determined by the hearing committee within the provisions of the rules and procedures [adopted by the [faculty or academic staff] of the institution in establishing the standing [faculty or academic staff] committee under this policy].</a:t>
            </a:r>
          </a:p>
          <a:p>
            <a:r>
              <a:rPr lang="en-US" dirty="0">
                <a:solidFill>
                  <a:srgbClr val="FFFFFF"/>
                </a:solidFill>
                <a:effectLst/>
                <a:ea typeface="Open Sans" panose="020B0606030504020204" pitchFamily="34" charset="0"/>
                <a:cs typeface="Open Sans" panose="020B0606030504020204" pitchFamily="34" charset="0"/>
              </a:rPr>
              <a:t>§§ UWS </a:t>
            </a:r>
            <a:r>
              <a:rPr lang="en-US" u="sng" dirty="0">
                <a:solidFill>
                  <a:srgbClr val="467886"/>
                </a:solidFill>
                <a:effectLst/>
                <a:ea typeface="Open Sans" panose="020B0606030504020204" pitchFamily="34" charset="0"/>
                <a:cs typeface="Open Sans" panose="020B0606030504020204" pitchFamily="34" charset="0"/>
                <a:hlinkClick r:id="rId2"/>
              </a:rPr>
              <a:t>4.20(1)(f)</a:t>
            </a:r>
            <a:r>
              <a:rPr lang="en-US" dirty="0">
                <a:solidFill>
                  <a:srgbClr val="FFFFFF"/>
                </a:solidFill>
                <a:effectLst/>
                <a:ea typeface="Open Sans" panose="020B0606030504020204" pitchFamily="34" charset="0"/>
                <a:cs typeface="Open Sans" panose="020B0606030504020204" pitchFamily="34" charset="0"/>
              </a:rPr>
              <a:t> &amp; </a:t>
            </a:r>
            <a:r>
              <a:rPr lang="en-US" u="sng" dirty="0">
                <a:solidFill>
                  <a:srgbClr val="467886"/>
                </a:solidFill>
                <a:effectLst/>
                <a:ea typeface="Open Sans" panose="020B0606030504020204" pitchFamily="34" charset="0"/>
                <a:cs typeface="Open Sans" panose="020B0606030504020204" pitchFamily="34" charset="0"/>
                <a:hlinkClick r:id="rId3"/>
              </a:rPr>
              <a:t>11.21(1)(h)</a:t>
            </a:r>
            <a:r>
              <a:rPr lang="en-US" dirty="0">
                <a:solidFill>
                  <a:srgbClr val="FFFFFF"/>
                </a:solidFill>
                <a:effectLst/>
                <a:ea typeface="Open Sans" panose="020B0606030504020204" pitchFamily="34" charset="0"/>
                <a:cs typeface="Open Sans" panose="020B0606030504020204" pitchFamily="34" charset="0"/>
              </a:rPr>
              <a:t> &amp; </a:t>
            </a:r>
            <a:r>
              <a:rPr lang="en-US" u="sng" dirty="0">
                <a:solidFill>
                  <a:srgbClr val="467886"/>
                </a:solidFill>
                <a:effectLst/>
                <a:ea typeface="Open Sans" panose="020B0606030504020204" pitchFamily="34" charset="0"/>
                <a:cs typeface="Open Sans" panose="020B0606030504020204" pitchFamily="34" charset="0"/>
                <a:hlinkClick r:id="rId4"/>
              </a:rPr>
              <a:t>RPD 14-2</a:t>
            </a:r>
            <a:r>
              <a:rPr lang="en-US" dirty="0">
                <a:solidFill>
                  <a:srgbClr val="FFFFFF"/>
                </a:solidFill>
                <a:effectLst/>
                <a:ea typeface="Open Sans" panose="020B0606030504020204" pitchFamily="34" charset="0"/>
                <a:cs typeface="Open Sans" panose="020B0606030504020204" pitchFamily="34" charset="0"/>
              </a:rPr>
              <a:t>, Appendix C, Procedural Guarantees, 1.h.</a:t>
            </a:r>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0057028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C2352-2AFD-2D68-4F8E-E861EF549675}"/>
              </a:ext>
            </a:extLst>
          </p:cNvPr>
          <p:cNvSpPr>
            <a:spLocks noGrp="1"/>
          </p:cNvSpPr>
          <p:nvPr>
            <p:ph type="ctrTitle"/>
          </p:nvPr>
        </p:nvSpPr>
        <p:spPr/>
        <p:txBody>
          <a:bodyPr/>
          <a:lstStyle/>
          <a:p>
            <a:r>
              <a:rPr lang="en-US" dirty="0"/>
              <a:t>Scheduling –</a:t>
            </a:r>
            <a:br>
              <a:rPr lang="en-US" dirty="0"/>
            </a:br>
            <a:r>
              <a:rPr lang="en-US" dirty="0"/>
              <a:t>Prehearing conference</a:t>
            </a:r>
          </a:p>
        </p:txBody>
      </p:sp>
      <p:sp>
        <p:nvSpPr>
          <p:cNvPr id="3" name="Footer Placeholder 2">
            <a:extLst>
              <a:ext uri="{FF2B5EF4-FFF2-40B4-BE49-F238E27FC236}">
                <a16:creationId xmlns:a16="http://schemas.microsoft.com/office/drawing/2014/main" id="{250CD965-D5EA-F3DF-D68E-5412F1AAD424}"/>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03314FE-C80C-6EE3-7E2B-903A8D4B5C16}"/>
              </a:ext>
            </a:extLst>
          </p:cNvPr>
          <p:cNvSpPr>
            <a:spLocks noGrp="1"/>
          </p:cNvSpPr>
          <p:nvPr>
            <p:ph type="sldNum" sz="quarter" idx="12"/>
          </p:nvPr>
        </p:nvSpPr>
        <p:spPr/>
        <p:txBody>
          <a:bodyPr/>
          <a:lstStyle/>
          <a:p>
            <a:fld id="{A49DFD55-3C28-40EF-9E31-A92D2E4017FF}" type="slidenum">
              <a:rPr lang="en-US" smtClean="0"/>
              <a:pPr/>
              <a:t>156</a:t>
            </a:fld>
            <a:endParaRPr lang="en-US"/>
          </a:p>
        </p:txBody>
      </p:sp>
      <p:sp>
        <p:nvSpPr>
          <p:cNvPr id="5" name="Text Placeholder 4">
            <a:extLst>
              <a:ext uri="{FF2B5EF4-FFF2-40B4-BE49-F238E27FC236}">
                <a16:creationId xmlns:a16="http://schemas.microsoft.com/office/drawing/2014/main" id="{ABF7A417-9A12-3405-D831-756782E7BC9A}"/>
              </a:ext>
            </a:extLst>
          </p:cNvPr>
          <p:cNvSpPr>
            <a:spLocks noGrp="1"/>
          </p:cNvSpPr>
          <p:nvPr>
            <p:ph type="body" sz="quarter" idx="13"/>
          </p:nvPr>
        </p:nvSpPr>
        <p:spPr/>
        <p:txBody>
          <a:bodyPr>
            <a:normAutofit fontScale="85000" lnSpcReduction="20000"/>
          </a:bodyPr>
          <a:lstStyle/>
          <a:p>
            <a:pPr lvl="1"/>
            <a:r>
              <a:rPr lang="en-US" i="1" dirty="0"/>
              <a:t>[Students]</a:t>
            </a:r>
          </a:p>
          <a:p>
            <a:r>
              <a:rPr lang="en-US" dirty="0"/>
              <a:t>The university shall take the necessary steps to convene the hearing and shall schedule it within </a:t>
            </a:r>
            <a:r>
              <a:rPr lang="en-US" b="1" i="1" dirty="0"/>
              <a:t>15 days </a:t>
            </a:r>
            <a:r>
              <a:rPr lang="en-US" dirty="0"/>
              <a:t>of the distribution of the final investigative report.</a:t>
            </a:r>
          </a:p>
          <a:p>
            <a:pPr lvl="1"/>
            <a:r>
              <a:rPr lang="en-US" dirty="0"/>
              <a:t>§ UWS </a:t>
            </a:r>
            <a:r>
              <a:rPr lang="en-US" dirty="0">
                <a:hlinkClick r:id="rId2"/>
              </a:rPr>
              <a:t>17.153(2)</a:t>
            </a:r>
            <a:r>
              <a:rPr lang="en-US" dirty="0"/>
              <a:t>.</a:t>
            </a:r>
          </a:p>
          <a:p>
            <a:r>
              <a:rPr lang="en-US" dirty="0"/>
              <a:t>Generally, a prehearing conference should be </a:t>
            </a:r>
            <a:r>
              <a:rPr lang="en-US" b="1" i="1" dirty="0"/>
              <a:t>held </a:t>
            </a:r>
            <a:r>
              <a:rPr lang="en-US" dirty="0"/>
              <a:t>within 15 days of the distribution of the final investigative report for all cases.</a:t>
            </a:r>
          </a:p>
        </p:txBody>
      </p:sp>
    </p:spTree>
    <p:extLst>
      <p:ext uri="{BB962C8B-B14F-4D97-AF65-F5344CB8AC3E}">
        <p14:creationId xmlns:p14="http://schemas.microsoft.com/office/powerpoint/2010/main" val="7149710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Scheduling –</a:t>
            </a:r>
            <a:br>
              <a:rPr lang="en-US" dirty="0"/>
            </a:br>
            <a:r>
              <a:rPr lang="en-US" dirty="0"/>
              <a:t>Hearing deadline</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157</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514350" lvl="1" indent="-285750">
              <a:lnSpc>
                <a:spcPct val="107000"/>
              </a:lnSpc>
              <a:spcBef>
                <a:spcPts val="0"/>
              </a:spcBef>
            </a:pPr>
            <a:r>
              <a:rPr lang="en-US" sz="1400" i="1" kern="100" dirty="0">
                <a:solidFill>
                  <a:srgbClr val="FFFFFF"/>
                </a:solidFill>
                <a:effectLst/>
                <a:ea typeface="Open Sans" panose="020B0606030504020204" pitchFamily="34" charset="0"/>
                <a:cs typeface="Open Sans" panose="020B0606030504020204" pitchFamily="34" charset="0"/>
              </a:rPr>
              <a:t>[Employees]</a:t>
            </a:r>
          </a:p>
          <a:p>
            <a:pPr>
              <a:lnSpc>
                <a:spcPct val="107000"/>
              </a:lnSpc>
              <a:spcBef>
                <a:spcPts val="0"/>
              </a:spcBef>
            </a:pP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hearing shall be held not later than </a:t>
            </a:r>
            <a:r>
              <a:rPr lang="en-US" sz="1800" b="1"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45 days </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after completion of the final investigative report except that this time limit may be extended by the hearing committee or the hearing examiner.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514350" lvl="1" indent="-285750">
              <a:lnSpc>
                <a:spcPct val="107000"/>
              </a:lnSpc>
              <a:spcBef>
                <a:spcPts val="0"/>
              </a:spcBef>
            </a:pPr>
            <a:r>
              <a:rPr lang="en-US" sz="1400" kern="100" dirty="0">
                <a:solidFill>
                  <a:srgbClr val="FFFFFF"/>
                </a:solidFill>
                <a:effectLst/>
                <a:ea typeface="Open Sans" panose="020B0606030504020204" pitchFamily="34" charset="0"/>
                <a:cs typeface="Open Sans" panose="020B0606030504020204" pitchFamily="34" charset="0"/>
              </a:rPr>
              <a:t>§§ </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2"/>
              </a:rPr>
              <a:t>4.18(2)</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3"/>
              </a:rPr>
              <a:t>11.20(2)</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RPD 14-2</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Appendix C, Hearing Examiner or Hearing Committee, 2.</a:t>
            </a:r>
            <a:endParaRPr lang="en-US" sz="1400" kern="100" dirty="0">
              <a:effectLst/>
              <a:ea typeface="Open Sans" panose="020B0606030504020204" pitchFamily="34" charset="0"/>
              <a:cs typeface="Open Sans" panose="020B0606030504020204" pitchFamily="34" charset="0"/>
            </a:endParaRPr>
          </a:p>
          <a:p>
            <a:endParaRPr lang="en-US" sz="18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4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[Students]</a:t>
            </a:r>
          </a:p>
          <a:p>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hearing shall be conducted within </a:t>
            </a:r>
            <a:r>
              <a:rPr lang="en-US" sz="1800" b="1"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45 days </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of the distribution of the final investigative report, unless a different time period is mutually agreed upon by the complainant, respondent and university or is ordered or permitted by the hearing examiner or committee.</a:t>
            </a:r>
          </a:p>
          <a:p>
            <a:pPr lvl="1"/>
            <a:r>
              <a:rPr lang="en-US" sz="1400" kern="100" dirty="0">
                <a:solidFill>
                  <a:srgbClr val="FFFFFF"/>
                </a:solidFill>
                <a:effectLst/>
                <a:ea typeface="Open Sans" panose="020B0606030504020204" pitchFamily="34" charset="0"/>
                <a:cs typeface="Open Sans" panose="020B0606030504020204" pitchFamily="34" charset="0"/>
              </a:rPr>
              <a:t>§ </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17.153(2)</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t>
            </a:r>
            <a:endParaRPr lang="en-US" sz="1400" dirty="0"/>
          </a:p>
        </p:txBody>
      </p:sp>
      <p:sp>
        <p:nvSpPr>
          <p:cNvPr id="7" name="TextBox 6">
            <a:extLst>
              <a:ext uri="{FF2B5EF4-FFF2-40B4-BE49-F238E27FC236}">
                <a16:creationId xmlns:a16="http://schemas.microsoft.com/office/drawing/2014/main" id="{DEE96E6B-64C5-F96F-669B-776ADAAB2F35}"/>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106.45(b)(6)(</a:t>
            </a:r>
            <a:r>
              <a:rPr lang="en-US" sz="1800"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i</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9260861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C26C6-4FF9-B02E-EA74-BB663CCEC706}"/>
              </a:ext>
            </a:extLst>
          </p:cNvPr>
          <p:cNvSpPr>
            <a:spLocks noGrp="1"/>
          </p:cNvSpPr>
          <p:nvPr>
            <p:ph type="ctrTitle"/>
          </p:nvPr>
        </p:nvSpPr>
        <p:spPr/>
        <p:txBody>
          <a:bodyPr/>
          <a:lstStyle/>
          <a:p>
            <a:r>
              <a:rPr lang="en-US" dirty="0"/>
              <a:t>Delays and adjournment</a:t>
            </a:r>
          </a:p>
        </p:txBody>
      </p:sp>
      <p:sp>
        <p:nvSpPr>
          <p:cNvPr id="3" name="Footer Placeholder 2">
            <a:extLst>
              <a:ext uri="{FF2B5EF4-FFF2-40B4-BE49-F238E27FC236}">
                <a16:creationId xmlns:a16="http://schemas.microsoft.com/office/drawing/2014/main" id="{7806F761-2AD1-45BB-0B96-B2D5A3EB2F30}"/>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7B95C4CC-9CF2-B086-4D36-A8EA62295B6D}"/>
              </a:ext>
            </a:extLst>
          </p:cNvPr>
          <p:cNvSpPr>
            <a:spLocks noGrp="1"/>
          </p:cNvSpPr>
          <p:nvPr>
            <p:ph type="sldNum" sz="quarter" idx="12"/>
          </p:nvPr>
        </p:nvSpPr>
        <p:spPr/>
        <p:txBody>
          <a:bodyPr/>
          <a:lstStyle/>
          <a:p>
            <a:fld id="{A49DFD55-3C28-40EF-9E31-A92D2E4017FF}" type="slidenum">
              <a:rPr lang="en-US" smtClean="0"/>
              <a:pPr/>
              <a:t>158</a:t>
            </a:fld>
            <a:endParaRPr lang="en-US"/>
          </a:p>
        </p:txBody>
      </p:sp>
      <p:sp>
        <p:nvSpPr>
          <p:cNvPr id="5" name="Text Placeholder 4">
            <a:extLst>
              <a:ext uri="{FF2B5EF4-FFF2-40B4-BE49-F238E27FC236}">
                <a16:creationId xmlns:a16="http://schemas.microsoft.com/office/drawing/2014/main" id="{55F919B7-F01E-CBD3-15AC-EE3441DBF13C}"/>
              </a:ext>
            </a:extLst>
          </p:cNvPr>
          <p:cNvSpPr>
            <a:spLocks noGrp="1"/>
          </p:cNvSpPr>
          <p:nvPr>
            <p:ph type="body" sz="quarter" idx="13"/>
          </p:nvPr>
        </p:nvSpPr>
        <p:spPr/>
        <p:txBody>
          <a:bodyPr>
            <a:normAutofit/>
          </a:bodyPr>
          <a:lstStyle/>
          <a:p>
            <a:pPr marL="457200" lvl="1">
              <a:spcBef>
                <a:spcPts val="216"/>
              </a:spcBef>
              <a:spcAft>
                <a:spcPts val="216"/>
              </a:spcAft>
            </a:pPr>
            <a:r>
              <a:rPr lang="en-US" i="1" dirty="0">
                <a:ea typeface="Open Sans" panose="020B0606030504020204" pitchFamily="34" charset="0"/>
                <a:cs typeface="Open Sans" panose="020B0606030504020204" pitchFamily="34" charset="0"/>
              </a:rPr>
              <a:t>[Employees]</a:t>
            </a:r>
          </a:p>
          <a:p>
            <a:pPr marL="0" marR="0">
              <a:spcBef>
                <a:spcPts val="216"/>
              </a:spcBef>
              <a:spcAft>
                <a:spcPts val="216"/>
              </a:spcAft>
            </a:pPr>
            <a:r>
              <a:rPr lang="en-US" dirty="0">
                <a:ea typeface="Open Sans" panose="020B0606030504020204" pitchFamily="34" charset="0"/>
                <a:cs typeface="Open Sans" panose="020B0606030504020204" pitchFamily="34" charset="0"/>
              </a:rPr>
              <a:t>Delay or adjournment of the hearing for good cause may be granted. </a:t>
            </a:r>
          </a:p>
          <a:p>
            <a:pPr marL="457200" lvl="1">
              <a:spcBef>
                <a:spcPts val="216"/>
              </a:spcBef>
              <a:spcAft>
                <a:spcPts val="216"/>
              </a:spcAft>
            </a:pPr>
            <a:r>
              <a:rPr lang="en-US" dirty="0">
                <a:solidFill>
                  <a:srgbClr val="FFFFFF"/>
                </a:solidFill>
                <a:effectLst/>
                <a:ea typeface="Open Sans" panose="020B0606030504020204" pitchFamily="34" charset="0"/>
                <a:cs typeface="Open Sans" panose="020B0606030504020204" pitchFamily="34" charset="0"/>
              </a:rPr>
              <a:t>§§ UWS </a:t>
            </a:r>
            <a:r>
              <a:rPr lang="en-US" u="sng" dirty="0">
                <a:solidFill>
                  <a:srgbClr val="467886"/>
                </a:solidFill>
                <a:effectLst/>
                <a:ea typeface="Open Sans" panose="020B0606030504020204" pitchFamily="34" charset="0"/>
                <a:cs typeface="Open Sans" panose="020B0606030504020204" pitchFamily="34" charset="0"/>
                <a:hlinkClick r:id="rId2"/>
              </a:rPr>
              <a:t>4.20(1)(</a:t>
            </a:r>
            <a:r>
              <a:rPr lang="en-US" u="sng" dirty="0" err="1">
                <a:solidFill>
                  <a:srgbClr val="467886"/>
                </a:solidFill>
                <a:effectLst/>
                <a:ea typeface="Open Sans" panose="020B0606030504020204" pitchFamily="34" charset="0"/>
                <a:cs typeface="Open Sans" panose="020B0606030504020204" pitchFamily="34" charset="0"/>
                <a:hlinkClick r:id="rId2"/>
              </a:rPr>
              <a:t>i</a:t>
            </a:r>
            <a:r>
              <a:rPr lang="en-US" u="sng" dirty="0">
                <a:solidFill>
                  <a:srgbClr val="467886"/>
                </a:solidFill>
                <a:effectLst/>
                <a:ea typeface="Open Sans" panose="020B0606030504020204" pitchFamily="34" charset="0"/>
                <a:cs typeface="Open Sans" panose="020B0606030504020204" pitchFamily="34" charset="0"/>
                <a:hlinkClick r:id="rId2"/>
              </a:rPr>
              <a:t>)</a:t>
            </a:r>
            <a:r>
              <a:rPr lang="en-US" dirty="0">
                <a:solidFill>
                  <a:srgbClr val="FFFFFF"/>
                </a:solidFill>
                <a:effectLst/>
                <a:ea typeface="Open Sans" panose="020B0606030504020204" pitchFamily="34" charset="0"/>
                <a:cs typeface="Open Sans" panose="020B0606030504020204" pitchFamily="34" charset="0"/>
              </a:rPr>
              <a:t> &amp; </a:t>
            </a:r>
            <a:r>
              <a:rPr lang="en-US" u="sng" dirty="0">
                <a:solidFill>
                  <a:srgbClr val="467886"/>
                </a:solidFill>
                <a:effectLst/>
                <a:ea typeface="Open Sans" panose="020B0606030504020204" pitchFamily="34" charset="0"/>
                <a:cs typeface="Open Sans" panose="020B0606030504020204" pitchFamily="34" charset="0"/>
                <a:hlinkClick r:id="rId3"/>
              </a:rPr>
              <a:t>11.21(1)(j)</a:t>
            </a:r>
            <a:r>
              <a:rPr lang="en-US" dirty="0">
                <a:solidFill>
                  <a:srgbClr val="FFFFFF"/>
                </a:solidFill>
                <a:effectLst/>
                <a:ea typeface="Open Sans" panose="020B0606030504020204" pitchFamily="34" charset="0"/>
                <a:cs typeface="Open Sans" panose="020B0606030504020204" pitchFamily="34" charset="0"/>
              </a:rPr>
              <a:t> &amp; </a:t>
            </a:r>
            <a:r>
              <a:rPr lang="en-US" u="sng" dirty="0">
                <a:solidFill>
                  <a:srgbClr val="467886"/>
                </a:solidFill>
                <a:effectLst/>
                <a:ea typeface="Open Sans" panose="020B0606030504020204" pitchFamily="34" charset="0"/>
                <a:cs typeface="Open Sans" panose="020B0606030504020204" pitchFamily="34" charset="0"/>
                <a:hlinkClick r:id="rId4"/>
              </a:rPr>
              <a:t>RPD 14-2</a:t>
            </a:r>
            <a:r>
              <a:rPr lang="en-US" dirty="0">
                <a:solidFill>
                  <a:srgbClr val="FFFFFF"/>
                </a:solidFill>
                <a:effectLst/>
                <a:ea typeface="Open Sans" panose="020B0606030504020204" pitchFamily="34" charset="0"/>
                <a:cs typeface="Open Sans" panose="020B0606030504020204" pitchFamily="34" charset="0"/>
              </a:rPr>
              <a:t>, Appendix C, Procedural Guarantees, 1.j.</a:t>
            </a:r>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3633333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C26C6-4FF9-B02E-EA74-BB663CCEC706}"/>
              </a:ext>
            </a:extLst>
          </p:cNvPr>
          <p:cNvSpPr>
            <a:spLocks noGrp="1"/>
          </p:cNvSpPr>
          <p:nvPr>
            <p:ph type="ctrTitle"/>
          </p:nvPr>
        </p:nvSpPr>
        <p:spPr/>
        <p:txBody>
          <a:bodyPr/>
          <a:lstStyle/>
          <a:p>
            <a:r>
              <a:rPr lang="en-US" dirty="0"/>
              <a:t>Delays and adjournment</a:t>
            </a:r>
          </a:p>
        </p:txBody>
      </p:sp>
      <p:sp>
        <p:nvSpPr>
          <p:cNvPr id="3" name="Footer Placeholder 2">
            <a:extLst>
              <a:ext uri="{FF2B5EF4-FFF2-40B4-BE49-F238E27FC236}">
                <a16:creationId xmlns:a16="http://schemas.microsoft.com/office/drawing/2014/main" id="{7806F761-2AD1-45BB-0B96-B2D5A3EB2F30}"/>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7B95C4CC-9CF2-B086-4D36-A8EA62295B6D}"/>
              </a:ext>
            </a:extLst>
          </p:cNvPr>
          <p:cNvSpPr>
            <a:spLocks noGrp="1"/>
          </p:cNvSpPr>
          <p:nvPr>
            <p:ph type="sldNum" sz="quarter" idx="12"/>
          </p:nvPr>
        </p:nvSpPr>
        <p:spPr/>
        <p:txBody>
          <a:bodyPr/>
          <a:lstStyle/>
          <a:p>
            <a:fld id="{A49DFD55-3C28-40EF-9E31-A92D2E4017FF}" type="slidenum">
              <a:rPr lang="en-US" smtClean="0"/>
              <a:pPr/>
              <a:t>159</a:t>
            </a:fld>
            <a:endParaRPr lang="en-US"/>
          </a:p>
        </p:txBody>
      </p:sp>
      <p:sp>
        <p:nvSpPr>
          <p:cNvPr id="5" name="Text Placeholder 4">
            <a:extLst>
              <a:ext uri="{FF2B5EF4-FFF2-40B4-BE49-F238E27FC236}">
                <a16:creationId xmlns:a16="http://schemas.microsoft.com/office/drawing/2014/main" id="{55F919B7-F01E-CBD3-15AC-EE3441DBF13C}"/>
              </a:ext>
            </a:extLst>
          </p:cNvPr>
          <p:cNvSpPr>
            <a:spLocks noGrp="1"/>
          </p:cNvSpPr>
          <p:nvPr>
            <p:ph type="body" sz="quarter" idx="13"/>
          </p:nvPr>
        </p:nvSpPr>
        <p:spPr/>
        <p:txBody>
          <a:bodyPr>
            <a:normAutofit fontScale="92500" lnSpcReduction="20000"/>
          </a:bodyPr>
          <a:lstStyle/>
          <a:p>
            <a:pPr marL="457200" lvl="1">
              <a:spcBef>
                <a:spcPts val="216"/>
              </a:spcBef>
              <a:spcAft>
                <a:spcPts val="216"/>
              </a:spcAft>
            </a:pPr>
            <a:r>
              <a:rPr lang="en-US" sz="2000" i="1" dirty="0">
                <a:ea typeface="Open Sans" panose="020B0606030504020204" pitchFamily="34" charset="0"/>
                <a:cs typeface="Open Sans" panose="020B0606030504020204" pitchFamily="34" charset="0"/>
              </a:rPr>
              <a:t>[Employees]</a:t>
            </a:r>
          </a:p>
          <a:p>
            <a:pPr marL="0" marR="0">
              <a:spcBef>
                <a:spcPts val="216"/>
              </a:spcBef>
              <a:spcAft>
                <a:spcPts val="216"/>
              </a:spcAft>
            </a:pPr>
            <a:r>
              <a:rPr lang="en-US" sz="2400" dirty="0">
                <a:ea typeface="Open Sans" panose="020B0606030504020204" pitchFamily="34" charset="0"/>
                <a:cs typeface="Open Sans" panose="020B0606030504020204" pitchFamily="34" charset="0"/>
              </a:rPr>
              <a:t>Good cause includes the need for any of the following:</a:t>
            </a:r>
          </a:p>
          <a:p>
            <a:pPr marL="742950" lvl="1" indent="-514350">
              <a:spcBef>
                <a:spcPts val="216"/>
              </a:spcBef>
              <a:spcAft>
                <a:spcPts val="216"/>
              </a:spcAft>
              <a:buFont typeface="+mj-lt"/>
              <a:buAutoNum type="arabicPeriod"/>
            </a:pPr>
            <a:r>
              <a:rPr lang="en-US" sz="2000" dirty="0">
                <a:ea typeface="Open Sans" panose="020B0606030504020204" pitchFamily="34" charset="0"/>
                <a:cs typeface="Open Sans" panose="020B0606030504020204" pitchFamily="34" charset="0"/>
              </a:rPr>
              <a:t>To investigate evidence as to which a valid claim of surprise is made.</a:t>
            </a:r>
          </a:p>
          <a:p>
            <a:pPr marL="742950" lvl="1" indent="-514350">
              <a:spcBef>
                <a:spcPts val="216"/>
              </a:spcBef>
              <a:spcAft>
                <a:spcPts val="216"/>
              </a:spcAft>
              <a:buFont typeface="+mj-lt"/>
              <a:buAutoNum type="arabicPeriod"/>
            </a:pPr>
            <a:r>
              <a:rPr lang="en-US" sz="2000" dirty="0">
                <a:ea typeface="Open Sans" panose="020B0606030504020204" pitchFamily="34" charset="0"/>
                <a:cs typeface="Open Sans" panose="020B0606030504020204" pitchFamily="34" charset="0"/>
              </a:rPr>
              <a:t>To ensure the presence of the [faculty member, academic staff member, or employee] or the complainant, an advisor, or a witness.</a:t>
            </a:r>
          </a:p>
          <a:p>
            <a:pPr marL="742950" lvl="1" indent="-514350">
              <a:spcBef>
                <a:spcPts val="216"/>
              </a:spcBef>
              <a:spcAft>
                <a:spcPts val="216"/>
              </a:spcAft>
              <a:buFont typeface="+mj-lt"/>
              <a:buAutoNum type="arabicPeriod"/>
            </a:pPr>
            <a:r>
              <a:rPr lang="en-US" sz="2000" dirty="0">
                <a:ea typeface="Open Sans" panose="020B0606030504020204" pitchFamily="34" charset="0"/>
                <a:cs typeface="Open Sans" panose="020B0606030504020204" pitchFamily="34" charset="0"/>
              </a:rPr>
              <a:t>To provide language assistance or accommodation of disabilities.</a:t>
            </a:r>
          </a:p>
          <a:p>
            <a:pPr marL="742950" lvl="1" indent="-514350">
              <a:spcBef>
                <a:spcPts val="216"/>
              </a:spcBef>
              <a:spcAft>
                <a:spcPts val="216"/>
              </a:spcAft>
              <a:buFont typeface="+mj-lt"/>
              <a:buAutoNum type="arabicPeriod"/>
            </a:pPr>
            <a:r>
              <a:rPr lang="en-US" sz="2000" dirty="0">
                <a:ea typeface="Open Sans" panose="020B0606030504020204" pitchFamily="34" charset="0"/>
                <a:cs typeface="Open Sans" panose="020B0606030504020204" pitchFamily="34" charset="0"/>
              </a:rPr>
              <a:t>To accommodate concurrent law enforcement activity.</a:t>
            </a:r>
          </a:p>
          <a:p>
            <a:r>
              <a:rPr lang="en-US" sz="2400" dirty="0">
                <a:solidFill>
                  <a:srgbClr val="FFFFFF"/>
                </a:solidFill>
                <a:effectLst/>
                <a:ea typeface="Open Sans" panose="020B0606030504020204" pitchFamily="34" charset="0"/>
                <a:cs typeface="Open Sans" panose="020B0606030504020204" pitchFamily="34" charset="0"/>
              </a:rPr>
              <a:t>§§ UWS </a:t>
            </a:r>
            <a:r>
              <a:rPr lang="en-US" sz="2400" u="sng" dirty="0">
                <a:solidFill>
                  <a:srgbClr val="467886"/>
                </a:solidFill>
                <a:effectLst/>
                <a:ea typeface="Open Sans" panose="020B0606030504020204" pitchFamily="34" charset="0"/>
                <a:cs typeface="Open Sans" panose="020B0606030504020204" pitchFamily="34" charset="0"/>
                <a:hlinkClick r:id="rId2"/>
              </a:rPr>
              <a:t>4.20(1)(</a:t>
            </a:r>
            <a:r>
              <a:rPr lang="en-US" sz="2400" u="sng" dirty="0" err="1">
                <a:solidFill>
                  <a:srgbClr val="467886"/>
                </a:solidFill>
                <a:effectLst/>
                <a:ea typeface="Open Sans" panose="020B0606030504020204" pitchFamily="34" charset="0"/>
                <a:cs typeface="Open Sans" panose="020B0606030504020204" pitchFamily="34" charset="0"/>
                <a:hlinkClick r:id="rId2"/>
              </a:rPr>
              <a:t>i</a:t>
            </a:r>
            <a:r>
              <a:rPr lang="en-US" sz="2400" u="sng" dirty="0">
                <a:solidFill>
                  <a:srgbClr val="467886"/>
                </a:solidFill>
                <a:effectLst/>
                <a:ea typeface="Open Sans" panose="020B0606030504020204" pitchFamily="34" charset="0"/>
                <a:cs typeface="Open Sans" panose="020B0606030504020204" pitchFamily="34" charset="0"/>
                <a:hlinkClick r:id="rId2"/>
              </a:rPr>
              <a:t>)</a:t>
            </a:r>
            <a:r>
              <a:rPr lang="en-US" sz="2400" dirty="0">
                <a:solidFill>
                  <a:srgbClr val="FFFFFF"/>
                </a:solidFill>
                <a:effectLst/>
                <a:ea typeface="Open Sans" panose="020B0606030504020204" pitchFamily="34" charset="0"/>
                <a:cs typeface="Open Sans" panose="020B0606030504020204" pitchFamily="34" charset="0"/>
              </a:rPr>
              <a:t> &amp; </a:t>
            </a:r>
            <a:r>
              <a:rPr lang="en-US" sz="2400" u="sng" dirty="0">
                <a:solidFill>
                  <a:srgbClr val="467886"/>
                </a:solidFill>
                <a:ea typeface="Open Sans" panose="020B0606030504020204" pitchFamily="34" charset="0"/>
                <a:cs typeface="Open Sans" panose="020B0606030504020204" pitchFamily="34" charset="0"/>
                <a:hlinkClick r:id="rId3"/>
              </a:rPr>
              <a:t>11.21(1)(j)</a:t>
            </a:r>
            <a:r>
              <a:rPr lang="en-US" sz="2400" dirty="0">
                <a:solidFill>
                  <a:srgbClr val="FFFFFF"/>
                </a:solidFill>
                <a:effectLst/>
                <a:ea typeface="Open Sans" panose="020B0606030504020204" pitchFamily="34" charset="0"/>
                <a:cs typeface="Open Sans" panose="020B0606030504020204" pitchFamily="34" charset="0"/>
              </a:rPr>
              <a:t> &amp; </a:t>
            </a:r>
            <a:r>
              <a:rPr lang="en-US" sz="2400" u="sng" dirty="0">
                <a:solidFill>
                  <a:srgbClr val="467886"/>
                </a:solidFill>
                <a:effectLst/>
                <a:ea typeface="Open Sans" panose="020B0606030504020204" pitchFamily="34" charset="0"/>
                <a:cs typeface="Open Sans" panose="020B0606030504020204" pitchFamily="34" charset="0"/>
                <a:hlinkClick r:id="rId4"/>
              </a:rPr>
              <a:t>RPD 14-2</a:t>
            </a:r>
            <a:r>
              <a:rPr lang="en-US" sz="2400" dirty="0">
                <a:solidFill>
                  <a:srgbClr val="FFFFFF"/>
                </a:solidFill>
                <a:effectLst/>
                <a:ea typeface="Open Sans" panose="020B0606030504020204" pitchFamily="34" charset="0"/>
                <a:cs typeface="Open Sans" panose="020B0606030504020204" pitchFamily="34" charset="0"/>
              </a:rPr>
              <a:t>, Appendix C, Procedural Guarantees, 1.j.</a:t>
            </a:r>
            <a:endParaRPr lang="en-US" sz="24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14079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FCF73-1DAE-EF0F-6B05-A52372511E5D}"/>
              </a:ext>
            </a:extLst>
          </p:cNvPr>
          <p:cNvSpPr>
            <a:spLocks noGrp="1"/>
          </p:cNvSpPr>
          <p:nvPr>
            <p:ph type="ctrTitle"/>
          </p:nvPr>
        </p:nvSpPr>
        <p:spPr/>
        <p:txBody>
          <a:bodyPr/>
          <a:lstStyle/>
          <a:p>
            <a:r>
              <a:rPr lang="en-US" dirty="0"/>
              <a:t>Party</a:t>
            </a:r>
          </a:p>
        </p:txBody>
      </p:sp>
      <p:sp>
        <p:nvSpPr>
          <p:cNvPr id="3" name="Footer Placeholder 2">
            <a:extLst>
              <a:ext uri="{FF2B5EF4-FFF2-40B4-BE49-F238E27FC236}">
                <a16:creationId xmlns:a16="http://schemas.microsoft.com/office/drawing/2014/main" id="{0E06CEC9-3507-FB10-0F25-CD2453134B0D}"/>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333BDD3D-D3D0-4E33-D422-BF9F1DB12E20}"/>
              </a:ext>
            </a:extLst>
          </p:cNvPr>
          <p:cNvSpPr>
            <a:spLocks noGrp="1"/>
          </p:cNvSpPr>
          <p:nvPr>
            <p:ph type="sldNum" sz="quarter" idx="12"/>
          </p:nvPr>
        </p:nvSpPr>
        <p:spPr/>
        <p:txBody>
          <a:bodyPr/>
          <a:lstStyle/>
          <a:p>
            <a:fld id="{A49DFD55-3C28-40EF-9E31-A92D2E4017FF}" type="slidenum">
              <a:rPr lang="en-US" smtClean="0"/>
              <a:pPr/>
              <a:t>16</a:t>
            </a:fld>
            <a:endParaRPr lang="en-US"/>
          </a:p>
        </p:txBody>
      </p:sp>
      <p:sp>
        <p:nvSpPr>
          <p:cNvPr id="5" name="Text Placeholder 4">
            <a:extLst>
              <a:ext uri="{FF2B5EF4-FFF2-40B4-BE49-F238E27FC236}">
                <a16:creationId xmlns:a16="http://schemas.microsoft.com/office/drawing/2014/main" id="{FAE9F026-503F-AED3-E9A4-E83A8BF2E3EF}"/>
              </a:ext>
            </a:extLst>
          </p:cNvPr>
          <p:cNvSpPr>
            <a:spLocks noGrp="1"/>
          </p:cNvSpPr>
          <p:nvPr>
            <p:ph type="body" sz="quarter" idx="13"/>
          </p:nvPr>
        </p:nvSpPr>
        <p:spPr/>
        <p:txBody>
          <a:bodyPr>
            <a:normAutofit/>
          </a:bodyPr>
          <a:lstStyle/>
          <a:p>
            <a:pPr lvl="1"/>
            <a:r>
              <a:rPr lang="en-US" sz="2800" i="1" dirty="0"/>
              <a:t>[Students]</a:t>
            </a:r>
          </a:p>
          <a:p>
            <a:r>
              <a:rPr lang="en-US" sz="3200" dirty="0"/>
              <a:t>“Party” refers to a respondent or complainant involved in a disciplinary procedure under </a:t>
            </a:r>
            <a:r>
              <a:rPr lang="en-US" sz="3200" dirty="0" err="1"/>
              <a:t>subch</a:t>
            </a:r>
            <a:r>
              <a:rPr lang="en-US" sz="3200" dirty="0"/>
              <a:t>. </a:t>
            </a:r>
            <a:r>
              <a:rPr lang="en-US" sz="3200" dirty="0">
                <a:hlinkClick r:id="rId2" tooltip="Admin. Code subch. III of ch. UWS 17"/>
              </a:rPr>
              <a:t>III</a:t>
            </a:r>
            <a:r>
              <a:rPr lang="en-US" sz="3200" dirty="0"/>
              <a:t> [of </a:t>
            </a:r>
            <a:r>
              <a:rPr lang="en-US" sz="3200" dirty="0" err="1"/>
              <a:t>ch.</a:t>
            </a:r>
            <a:r>
              <a:rPr lang="en-US" sz="3200" dirty="0"/>
              <a:t> UWS 17].</a:t>
            </a:r>
          </a:p>
          <a:p>
            <a:pPr lvl="1"/>
            <a:r>
              <a:rPr lang="en-US" sz="2800" dirty="0"/>
              <a:t>§ UWS </a:t>
            </a:r>
            <a:r>
              <a:rPr lang="en-US" sz="2800" dirty="0">
                <a:hlinkClick r:id="rId3"/>
              </a:rPr>
              <a:t>17.02(12m)</a:t>
            </a:r>
            <a:endParaRPr lang="en-US" sz="2800" dirty="0"/>
          </a:p>
        </p:txBody>
      </p:sp>
    </p:spTree>
    <p:extLst>
      <p:ext uri="{BB962C8B-B14F-4D97-AF65-F5344CB8AC3E}">
        <p14:creationId xmlns:p14="http://schemas.microsoft.com/office/powerpoint/2010/main" val="310806365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E2E4-66BF-BA38-95B3-137FF2841347}"/>
              </a:ext>
            </a:extLst>
          </p:cNvPr>
          <p:cNvSpPr>
            <a:spLocks noGrp="1"/>
          </p:cNvSpPr>
          <p:nvPr>
            <p:ph type="ctrTitle"/>
          </p:nvPr>
        </p:nvSpPr>
        <p:spPr/>
        <p:txBody>
          <a:bodyPr/>
          <a:lstStyle/>
          <a:p>
            <a:r>
              <a:rPr lang="en-US" dirty="0"/>
              <a:t>Virtual hearing</a:t>
            </a:r>
          </a:p>
        </p:txBody>
      </p:sp>
      <p:sp>
        <p:nvSpPr>
          <p:cNvPr id="3" name="Footer Placeholder 2">
            <a:extLst>
              <a:ext uri="{FF2B5EF4-FFF2-40B4-BE49-F238E27FC236}">
                <a16:creationId xmlns:a16="http://schemas.microsoft.com/office/drawing/2014/main" id="{D12B714C-3F6D-76EA-BBA3-D0DC836397F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5EE15EB-41CF-8630-E727-1C48C6B3BA82}"/>
              </a:ext>
            </a:extLst>
          </p:cNvPr>
          <p:cNvSpPr>
            <a:spLocks noGrp="1"/>
          </p:cNvSpPr>
          <p:nvPr>
            <p:ph type="sldNum" sz="quarter" idx="12"/>
          </p:nvPr>
        </p:nvSpPr>
        <p:spPr/>
        <p:txBody>
          <a:bodyPr/>
          <a:lstStyle/>
          <a:p>
            <a:fld id="{A49DFD55-3C28-40EF-9E31-A92D2E4017FF}" type="slidenum">
              <a:rPr lang="en-US" smtClean="0"/>
              <a:pPr/>
              <a:t>160</a:t>
            </a:fld>
            <a:endParaRPr lang="en-US"/>
          </a:p>
        </p:txBody>
      </p:sp>
      <p:sp>
        <p:nvSpPr>
          <p:cNvPr id="7" name="Text Placeholder 6">
            <a:extLst>
              <a:ext uri="{FF2B5EF4-FFF2-40B4-BE49-F238E27FC236}">
                <a16:creationId xmlns:a16="http://schemas.microsoft.com/office/drawing/2014/main" id="{43FE2222-A8E8-9758-DAD8-74FECE8CEA31}"/>
              </a:ext>
            </a:extLst>
          </p:cNvPr>
          <p:cNvSpPr>
            <a:spLocks noGrp="1"/>
          </p:cNvSpPr>
          <p:nvPr>
            <p:ph type="body" sz="quarter" idx="13"/>
          </p:nvPr>
        </p:nvSpPr>
        <p:spPr/>
        <p:txBody>
          <a:bodyPr>
            <a:normAutofit fontScale="92500" lnSpcReduction="10000"/>
          </a:bodyPr>
          <a:lstStyle/>
          <a:p>
            <a:pPr lvl="1"/>
            <a:r>
              <a:rPr lang="en-US" sz="2000" i="1" kern="100" dirty="0">
                <a:effectLst/>
                <a:ea typeface="Open Sans" panose="020B0606030504020204" pitchFamily="34" charset="0"/>
                <a:cs typeface="Open Sans" panose="020B0606030504020204" pitchFamily="34" charset="0"/>
              </a:rPr>
              <a:t>[Employees]</a:t>
            </a:r>
          </a:p>
          <a:p>
            <a:r>
              <a:rPr lang="en-US" sz="2400" kern="100" dirty="0">
                <a:effectLst/>
                <a:ea typeface="Open Sans" panose="020B0606030504020204" pitchFamily="34" charset="0"/>
                <a:cs typeface="Open Sans" panose="020B0606030504020204" pitchFamily="34" charset="0"/>
              </a:rPr>
              <a:t>The hearing may be conducted with all participants physically present in the same location, or at the hearing committee’s or hearing examiner’s discretion, any or all participants may appear at the hearing virtually, with technology enabling the participants simultaneously to see and hear each other. </a:t>
            </a:r>
          </a:p>
          <a:p>
            <a:pPr lvl="1"/>
            <a:r>
              <a:rPr lang="en-US" sz="1600" dirty="0">
                <a:effectLst/>
                <a:ea typeface="Open Sans" panose="020B0606030504020204" pitchFamily="34" charset="0"/>
                <a:cs typeface="Open Sans" panose="020B0606030504020204" pitchFamily="34" charset="0"/>
              </a:rPr>
              <a:t>§§ UWS </a:t>
            </a:r>
            <a:r>
              <a:rPr lang="en-US" sz="1600" u="sng" dirty="0">
                <a:solidFill>
                  <a:srgbClr val="467886"/>
                </a:solidFill>
                <a:effectLst/>
                <a:ea typeface="Open Sans" panose="020B0606030504020204" pitchFamily="34" charset="0"/>
                <a:cs typeface="Open Sans" panose="020B0606030504020204" pitchFamily="34" charset="0"/>
                <a:hlinkClick r:id="rId2"/>
              </a:rPr>
              <a:t>4.19(1)(f)</a:t>
            </a:r>
            <a:r>
              <a:rPr lang="en-US" sz="1600" dirty="0">
                <a:effectLst/>
                <a:ea typeface="Open Sans" panose="020B0606030504020204" pitchFamily="34" charset="0"/>
                <a:cs typeface="Open Sans" panose="020B0606030504020204" pitchFamily="34" charset="0"/>
              </a:rPr>
              <a:t> &amp; </a:t>
            </a:r>
            <a:r>
              <a:rPr lang="en-US" sz="1600" u="sng" dirty="0">
                <a:solidFill>
                  <a:srgbClr val="467886"/>
                </a:solidFill>
                <a:effectLst/>
                <a:ea typeface="Open Sans" panose="020B0606030504020204" pitchFamily="34" charset="0"/>
                <a:cs typeface="Open Sans" panose="020B0606030504020204" pitchFamily="34" charset="0"/>
                <a:hlinkClick r:id="rId3"/>
              </a:rPr>
              <a:t>(2)</a:t>
            </a:r>
            <a:r>
              <a:rPr lang="en-US" sz="1600" dirty="0">
                <a:effectLst/>
                <a:ea typeface="Open Sans" panose="020B0606030504020204" pitchFamily="34" charset="0"/>
                <a:cs typeface="Open Sans" panose="020B0606030504020204" pitchFamily="34" charset="0"/>
              </a:rPr>
              <a:t> &amp; </a:t>
            </a:r>
            <a:r>
              <a:rPr lang="en-US" sz="1600" u="sng" dirty="0">
                <a:solidFill>
                  <a:srgbClr val="467886"/>
                </a:solidFill>
                <a:effectLst/>
                <a:ea typeface="Open Sans" panose="020B0606030504020204" pitchFamily="34" charset="0"/>
                <a:cs typeface="Open Sans" panose="020B0606030504020204" pitchFamily="34" charset="0"/>
                <a:hlinkClick r:id="rId4"/>
              </a:rPr>
              <a:t>11.21(1)(f)</a:t>
            </a:r>
            <a:r>
              <a:rPr lang="en-US" sz="1600" dirty="0">
                <a:effectLst/>
                <a:ea typeface="Open Sans" panose="020B0606030504020204" pitchFamily="34" charset="0"/>
                <a:cs typeface="Open Sans" panose="020B0606030504020204" pitchFamily="34" charset="0"/>
              </a:rPr>
              <a:t> &amp; </a:t>
            </a:r>
            <a:r>
              <a:rPr lang="en-US" sz="1600" u="sng" dirty="0">
                <a:solidFill>
                  <a:srgbClr val="467886"/>
                </a:solidFill>
                <a:effectLst/>
                <a:ea typeface="Open Sans" panose="020B0606030504020204" pitchFamily="34" charset="0"/>
                <a:cs typeface="Open Sans" panose="020B0606030504020204" pitchFamily="34" charset="0"/>
                <a:hlinkClick r:id="rId5"/>
              </a:rPr>
              <a:t>(2)</a:t>
            </a:r>
            <a:r>
              <a:rPr lang="en-US" sz="1600" dirty="0">
                <a:effectLst/>
                <a:ea typeface="Open Sans" panose="020B0606030504020204" pitchFamily="34" charset="0"/>
                <a:cs typeface="Open Sans" panose="020B0606030504020204" pitchFamily="34" charset="0"/>
              </a:rPr>
              <a:t> &amp; </a:t>
            </a:r>
            <a:r>
              <a:rPr lang="en-US" sz="1600" u="sng" dirty="0">
                <a:solidFill>
                  <a:srgbClr val="467886"/>
                </a:solidFill>
                <a:effectLst/>
                <a:ea typeface="Open Sans" panose="020B0606030504020204" pitchFamily="34" charset="0"/>
                <a:cs typeface="Open Sans" panose="020B0606030504020204" pitchFamily="34" charset="0"/>
                <a:hlinkClick r:id="rId6"/>
              </a:rPr>
              <a:t>RPD 14-2</a:t>
            </a:r>
            <a:r>
              <a:rPr lang="en-US" sz="1600" dirty="0">
                <a:effectLst/>
                <a:ea typeface="Open Sans" panose="020B0606030504020204" pitchFamily="34" charset="0"/>
                <a:cs typeface="Open Sans" panose="020B0606030504020204" pitchFamily="34" charset="0"/>
              </a:rPr>
              <a:t>, Appendix C, Adequate Due Process, 1.f. &amp; 2.</a:t>
            </a:r>
          </a:p>
          <a:p>
            <a:r>
              <a:rPr lang="en-US" sz="2000" i="1" dirty="0">
                <a:effectLst/>
                <a:ea typeface="Open Sans" panose="020B0606030504020204" pitchFamily="34" charset="0"/>
                <a:cs typeface="Open Sans" panose="020B0606030504020204" pitchFamily="34" charset="0"/>
              </a:rPr>
              <a:t>See </a:t>
            </a:r>
            <a:r>
              <a:rPr lang="en-US" sz="2000" u="sng" dirty="0">
                <a:solidFill>
                  <a:srgbClr val="467886"/>
                </a:solidFill>
                <a:effectLst/>
                <a:ea typeface="Open Sans" panose="020B0606030504020204" pitchFamily="34" charset="0"/>
                <a:cs typeface="Open Sans" panose="020B0606030504020204" pitchFamily="34" charset="0"/>
                <a:hlinkClick r:id="rId7"/>
              </a:rPr>
              <a:t>34 CFR 106.45(b)(6)(</a:t>
            </a:r>
            <a:r>
              <a:rPr lang="en-US" sz="2000" u="sng" dirty="0" err="1">
                <a:solidFill>
                  <a:srgbClr val="467886"/>
                </a:solidFill>
                <a:effectLst/>
                <a:ea typeface="Open Sans" panose="020B0606030504020204" pitchFamily="34" charset="0"/>
                <a:cs typeface="Open Sans" panose="020B0606030504020204" pitchFamily="34" charset="0"/>
                <a:hlinkClick r:id="rId7"/>
              </a:rPr>
              <a:t>i</a:t>
            </a:r>
            <a:r>
              <a:rPr lang="en-US" sz="2000" u="sng" dirty="0">
                <a:solidFill>
                  <a:srgbClr val="467886"/>
                </a:solidFill>
                <a:effectLst/>
                <a:ea typeface="Open Sans" panose="020B0606030504020204" pitchFamily="34" charset="0"/>
                <a:cs typeface="Open Sans" panose="020B0606030504020204" pitchFamily="34" charset="0"/>
                <a:hlinkClick r:id="rId7"/>
              </a:rPr>
              <a:t>)</a:t>
            </a:r>
            <a:r>
              <a:rPr lang="en-US" sz="2000" dirty="0">
                <a:effectLst/>
                <a:ea typeface="Open Sans" panose="020B0606030504020204" pitchFamily="34" charset="0"/>
                <a:cs typeface="Open Sans" panose="020B0606030504020204" pitchFamily="34" charset="0"/>
              </a:rPr>
              <a:t> (Aug. 14, 2020).</a:t>
            </a:r>
            <a:endParaRPr lang="en-US" sz="32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57736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E2E4-66BF-BA38-95B3-137FF2841347}"/>
              </a:ext>
            </a:extLst>
          </p:cNvPr>
          <p:cNvSpPr>
            <a:spLocks noGrp="1"/>
          </p:cNvSpPr>
          <p:nvPr>
            <p:ph type="ctrTitle"/>
          </p:nvPr>
        </p:nvSpPr>
        <p:spPr/>
        <p:txBody>
          <a:bodyPr/>
          <a:lstStyle/>
          <a:p>
            <a:r>
              <a:rPr lang="en-US" dirty="0"/>
              <a:t>Virtual hearing</a:t>
            </a:r>
          </a:p>
        </p:txBody>
      </p:sp>
      <p:sp>
        <p:nvSpPr>
          <p:cNvPr id="3" name="Footer Placeholder 2">
            <a:extLst>
              <a:ext uri="{FF2B5EF4-FFF2-40B4-BE49-F238E27FC236}">
                <a16:creationId xmlns:a16="http://schemas.microsoft.com/office/drawing/2014/main" id="{D12B714C-3F6D-76EA-BBA3-D0DC836397F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5EE15EB-41CF-8630-E727-1C48C6B3BA82}"/>
              </a:ext>
            </a:extLst>
          </p:cNvPr>
          <p:cNvSpPr>
            <a:spLocks noGrp="1"/>
          </p:cNvSpPr>
          <p:nvPr>
            <p:ph type="sldNum" sz="quarter" idx="12"/>
          </p:nvPr>
        </p:nvSpPr>
        <p:spPr/>
        <p:txBody>
          <a:bodyPr/>
          <a:lstStyle/>
          <a:p>
            <a:fld id="{A49DFD55-3C28-40EF-9E31-A92D2E4017FF}" type="slidenum">
              <a:rPr lang="en-US" smtClean="0"/>
              <a:pPr/>
              <a:t>161</a:t>
            </a:fld>
            <a:endParaRPr lang="en-US"/>
          </a:p>
        </p:txBody>
      </p:sp>
      <p:sp>
        <p:nvSpPr>
          <p:cNvPr id="7" name="Text Placeholder 6">
            <a:extLst>
              <a:ext uri="{FF2B5EF4-FFF2-40B4-BE49-F238E27FC236}">
                <a16:creationId xmlns:a16="http://schemas.microsoft.com/office/drawing/2014/main" id="{43FE2222-A8E8-9758-DAD8-74FECE8CEA31}"/>
              </a:ext>
            </a:extLst>
          </p:cNvPr>
          <p:cNvSpPr>
            <a:spLocks noGrp="1"/>
          </p:cNvSpPr>
          <p:nvPr>
            <p:ph type="body" sz="quarter" idx="13"/>
          </p:nvPr>
        </p:nvSpPr>
        <p:spPr/>
        <p:txBody>
          <a:bodyPr>
            <a:normAutofit fontScale="70000" lnSpcReduction="20000"/>
          </a:bodyPr>
          <a:lstStyle/>
          <a:p>
            <a:pPr lvl="1"/>
            <a:r>
              <a:rPr lang="en-US" sz="2000" i="1" kern="100" dirty="0">
                <a:effectLst/>
                <a:ea typeface="Open Sans" panose="020B0606030504020204" pitchFamily="34" charset="0"/>
                <a:cs typeface="Open Sans" panose="020B0606030504020204" pitchFamily="34" charset="0"/>
              </a:rPr>
              <a:t>[Employees]</a:t>
            </a:r>
          </a:p>
          <a:p>
            <a:r>
              <a:rPr lang="en-US" sz="2600" dirty="0">
                <a:effectLst/>
                <a:ea typeface="Open Sans" panose="020B0606030504020204" pitchFamily="34" charset="0"/>
                <a:cs typeface="Open Sans" panose="020B0606030504020204" pitchFamily="34" charset="0"/>
              </a:rPr>
              <a:t>Upon the [faculty member’s, academic staff member’s, employee’s, or complainant’s] request, the university shall provide for the hearing to occur with [faculty member, academic staff member, or employee] and complainant located in separate rooms with technology enabling the hearing committee or hearing examiner, the [faculty member, academic staff member, or employee], and the complainant to simultaneously see and hear witnesses answering questions.</a:t>
            </a:r>
            <a:r>
              <a:rPr lang="en-US" sz="2600" kern="100" dirty="0">
                <a:effectLst/>
                <a:ea typeface="Open Sans" panose="020B0606030504020204" pitchFamily="34" charset="0"/>
                <a:cs typeface="Open Sans" panose="020B0606030504020204" pitchFamily="34" charset="0"/>
              </a:rPr>
              <a:t> </a:t>
            </a:r>
          </a:p>
          <a:p>
            <a:pPr lvl="1"/>
            <a:r>
              <a:rPr lang="en-US" dirty="0">
                <a:effectLst/>
                <a:ea typeface="Open Sans" panose="020B0606030504020204" pitchFamily="34" charset="0"/>
                <a:cs typeface="Open Sans" panose="020B0606030504020204" pitchFamily="34" charset="0"/>
              </a:rPr>
              <a:t>§§ UWS </a:t>
            </a:r>
            <a:r>
              <a:rPr lang="en-US" u="sng" dirty="0">
                <a:solidFill>
                  <a:srgbClr val="467886"/>
                </a:solidFill>
                <a:effectLst/>
                <a:ea typeface="Open Sans" panose="020B0606030504020204" pitchFamily="34" charset="0"/>
                <a:cs typeface="Open Sans" panose="020B0606030504020204" pitchFamily="34" charset="0"/>
                <a:hlinkClick r:id="rId2"/>
              </a:rPr>
              <a:t>4.19(1)(f)</a:t>
            </a:r>
            <a:r>
              <a:rPr lang="en-US" dirty="0">
                <a:effectLst/>
                <a:ea typeface="Open Sans" panose="020B0606030504020204" pitchFamily="34" charset="0"/>
                <a:cs typeface="Open Sans" panose="020B0606030504020204" pitchFamily="34" charset="0"/>
              </a:rPr>
              <a:t> &amp; </a:t>
            </a:r>
            <a:r>
              <a:rPr lang="en-US" u="sng" dirty="0">
                <a:solidFill>
                  <a:srgbClr val="467886"/>
                </a:solidFill>
                <a:effectLst/>
                <a:ea typeface="Open Sans" panose="020B0606030504020204" pitchFamily="34" charset="0"/>
                <a:cs typeface="Open Sans" panose="020B0606030504020204" pitchFamily="34" charset="0"/>
                <a:hlinkClick r:id="rId3"/>
              </a:rPr>
              <a:t>(2)</a:t>
            </a:r>
            <a:r>
              <a:rPr lang="en-US" dirty="0">
                <a:effectLst/>
                <a:ea typeface="Open Sans" panose="020B0606030504020204" pitchFamily="34" charset="0"/>
                <a:cs typeface="Open Sans" panose="020B0606030504020204" pitchFamily="34" charset="0"/>
              </a:rPr>
              <a:t> &amp; </a:t>
            </a:r>
            <a:r>
              <a:rPr lang="en-US" u="sng" dirty="0">
                <a:solidFill>
                  <a:srgbClr val="467886"/>
                </a:solidFill>
                <a:effectLst/>
                <a:ea typeface="Open Sans" panose="020B0606030504020204" pitchFamily="34" charset="0"/>
                <a:cs typeface="Open Sans" panose="020B0606030504020204" pitchFamily="34" charset="0"/>
                <a:hlinkClick r:id="rId4"/>
              </a:rPr>
              <a:t>11.21(1)(f)</a:t>
            </a:r>
            <a:r>
              <a:rPr lang="en-US" dirty="0">
                <a:effectLst/>
                <a:ea typeface="Open Sans" panose="020B0606030504020204" pitchFamily="34" charset="0"/>
                <a:cs typeface="Open Sans" panose="020B0606030504020204" pitchFamily="34" charset="0"/>
              </a:rPr>
              <a:t> &amp; </a:t>
            </a:r>
            <a:r>
              <a:rPr lang="en-US" u="sng" dirty="0">
                <a:solidFill>
                  <a:srgbClr val="467886"/>
                </a:solidFill>
                <a:effectLst/>
                <a:ea typeface="Open Sans" panose="020B0606030504020204" pitchFamily="34" charset="0"/>
                <a:cs typeface="Open Sans" panose="020B0606030504020204" pitchFamily="34" charset="0"/>
                <a:hlinkClick r:id="rId5"/>
              </a:rPr>
              <a:t>(2)</a:t>
            </a:r>
            <a:r>
              <a:rPr lang="en-US" dirty="0">
                <a:effectLst/>
                <a:ea typeface="Open Sans" panose="020B0606030504020204" pitchFamily="34" charset="0"/>
                <a:cs typeface="Open Sans" panose="020B0606030504020204" pitchFamily="34" charset="0"/>
              </a:rPr>
              <a:t> &amp; </a:t>
            </a:r>
            <a:r>
              <a:rPr lang="en-US" u="sng" dirty="0">
                <a:solidFill>
                  <a:srgbClr val="467886"/>
                </a:solidFill>
                <a:effectLst/>
                <a:ea typeface="Open Sans" panose="020B0606030504020204" pitchFamily="34" charset="0"/>
                <a:cs typeface="Open Sans" panose="020B0606030504020204" pitchFamily="34" charset="0"/>
                <a:hlinkClick r:id="rId6"/>
              </a:rPr>
              <a:t>RPD 14-2</a:t>
            </a:r>
            <a:r>
              <a:rPr lang="en-US" dirty="0">
                <a:effectLst/>
                <a:ea typeface="Open Sans" panose="020B0606030504020204" pitchFamily="34" charset="0"/>
                <a:cs typeface="Open Sans" panose="020B0606030504020204" pitchFamily="34" charset="0"/>
              </a:rPr>
              <a:t>, Appendix C, Adequate Due Process, 1.f. &amp; 2.</a:t>
            </a:r>
          </a:p>
          <a:p>
            <a:r>
              <a:rPr lang="en-US" sz="2800" i="1" dirty="0">
                <a:effectLst/>
                <a:ea typeface="Open Sans" panose="020B0606030504020204" pitchFamily="34" charset="0"/>
                <a:cs typeface="Open Sans" panose="020B0606030504020204" pitchFamily="34" charset="0"/>
              </a:rPr>
              <a:t>See </a:t>
            </a:r>
            <a:r>
              <a:rPr lang="en-US" sz="2800" u="sng" dirty="0">
                <a:solidFill>
                  <a:srgbClr val="467886"/>
                </a:solidFill>
                <a:effectLst/>
                <a:ea typeface="Open Sans" panose="020B0606030504020204" pitchFamily="34" charset="0"/>
                <a:cs typeface="Open Sans" panose="020B0606030504020204" pitchFamily="34" charset="0"/>
                <a:hlinkClick r:id="rId7"/>
              </a:rPr>
              <a:t>34 CFR 106.45(b)(6)(</a:t>
            </a:r>
            <a:r>
              <a:rPr lang="en-US" sz="2800" u="sng" dirty="0" err="1">
                <a:solidFill>
                  <a:srgbClr val="467886"/>
                </a:solidFill>
                <a:effectLst/>
                <a:ea typeface="Open Sans" panose="020B0606030504020204" pitchFamily="34" charset="0"/>
                <a:cs typeface="Open Sans" panose="020B0606030504020204" pitchFamily="34" charset="0"/>
                <a:hlinkClick r:id="rId7"/>
              </a:rPr>
              <a:t>i</a:t>
            </a:r>
            <a:r>
              <a:rPr lang="en-US" sz="2800" u="sng" dirty="0">
                <a:solidFill>
                  <a:srgbClr val="467886"/>
                </a:solidFill>
                <a:effectLst/>
                <a:ea typeface="Open Sans" panose="020B0606030504020204" pitchFamily="34" charset="0"/>
                <a:cs typeface="Open Sans" panose="020B0606030504020204" pitchFamily="34" charset="0"/>
                <a:hlinkClick r:id="rId7"/>
              </a:rPr>
              <a:t>)</a:t>
            </a:r>
            <a:r>
              <a:rPr lang="en-US" sz="2800" dirty="0">
                <a:effectLst/>
                <a:ea typeface="Open Sans" panose="020B0606030504020204" pitchFamily="34" charset="0"/>
                <a:cs typeface="Open Sans" panose="020B0606030504020204" pitchFamily="34" charset="0"/>
              </a:rPr>
              <a:t> (Aug. 14, 2020).</a:t>
            </a:r>
            <a:endParaRPr lang="en-US" sz="40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3443987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E131-AD4E-2ED3-C04E-912958140B5B}"/>
              </a:ext>
            </a:extLst>
          </p:cNvPr>
          <p:cNvSpPr>
            <a:spLocks noGrp="1"/>
          </p:cNvSpPr>
          <p:nvPr>
            <p:ph type="ctrTitle"/>
          </p:nvPr>
        </p:nvSpPr>
        <p:spPr/>
        <p:txBody>
          <a:bodyPr/>
          <a:lstStyle/>
          <a:p>
            <a:r>
              <a:rPr lang="en-US" dirty="0"/>
              <a:t>Open meetings –</a:t>
            </a:r>
            <a:br>
              <a:rPr lang="en-US" dirty="0"/>
            </a:br>
            <a:r>
              <a:rPr lang="en-US" dirty="0"/>
              <a:t>employees</a:t>
            </a:r>
          </a:p>
        </p:txBody>
      </p:sp>
      <p:sp>
        <p:nvSpPr>
          <p:cNvPr id="3" name="Footer Placeholder 2">
            <a:extLst>
              <a:ext uri="{FF2B5EF4-FFF2-40B4-BE49-F238E27FC236}">
                <a16:creationId xmlns:a16="http://schemas.microsoft.com/office/drawing/2014/main" id="{915F9899-CB49-77C9-7992-ACB380BA0753}"/>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6D8CF339-0A27-A37D-9AED-CF29FF1BE12E}"/>
              </a:ext>
            </a:extLst>
          </p:cNvPr>
          <p:cNvSpPr>
            <a:spLocks noGrp="1"/>
          </p:cNvSpPr>
          <p:nvPr>
            <p:ph type="sldNum" sz="quarter" idx="12"/>
          </p:nvPr>
        </p:nvSpPr>
        <p:spPr/>
        <p:txBody>
          <a:bodyPr/>
          <a:lstStyle/>
          <a:p>
            <a:fld id="{A49DFD55-3C28-40EF-9E31-A92D2E4017FF}" type="slidenum">
              <a:rPr lang="en-US" smtClean="0"/>
              <a:pPr/>
              <a:t>162</a:t>
            </a:fld>
            <a:endParaRPr lang="en-US"/>
          </a:p>
        </p:txBody>
      </p:sp>
      <p:sp>
        <p:nvSpPr>
          <p:cNvPr id="5" name="Text Placeholder 4">
            <a:extLst>
              <a:ext uri="{FF2B5EF4-FFF2-40B4-BE49-F238E27FC236}">
                <a16:creationId xmlns:a16="http://schemas.microsoft.com/office/drawing/2014/main" id="{3AFBD48A-A5D4-0284-6003-712B2548C094}"/>
              </a:ext>
            </a:extLst>
          </p:cNvPr>
          <p:cNvSpPr>
            <a:spLocks noGrp="1"/>
          </p:cNvSpPr>
          <p:nvPr>
            <p:ph type="body" sz="quarter" idx="13"/>
          </p:nvPr>
        </p:nvSpPr>
        <p:spPr/>
        <p:txBody>
          <a:bodyPr>
            <a:normAutofit/>
          </a:bodyPr>
          <a:lstStyle/>
          <a:p>
            <a:r>
              <a:rPr lang="en-US" dirty="0">
                <a:ea typeface="Open Sans" panose="020B0606030504020204" pitchFamily="34" charset="0"/>
                <a:cs typeface="Open Sans" panose="020B0606030504020204" pitchFamily="34" charset="0"/>
              </a:rPr>
              <a:t>The hearing </a:t>
            </a:r>
            <a:r>
              <a:rPr lang="en-US" b="1" i="1" dirty="0">
                <a:ea typeface="Open Sans" panose="020B0606030504020204" pitchFamily="34" charset="0"/>
                <a:cs typeface="Open Sans" panose="020B0606030504020204" pitchFamily="34" charset="0"/>
              </a:rPr>
              <a:t>shall be closed unless </a:t>
            </a:r>
            <a:r>
              <a:rPr lang="en-US" dirty="0">
                <a:ea typeface="Open Sans" panose="020B0606030504020204" pitchFamily="34" charset="0"/>
                <a:cs typeface="Open Sans" panose="020B0606030504020204" pitchFamily="34" charset="0"/>
              </a:rPr>
              <a:t>the [faculty member, academic staff member, employee, or complainant] requests an open hearing, in which case it shall be open.</a:t>
            </a:r>
          </a:p>
          <a:p>
            <a:pPr lvl="1"/>
            <a:r>
              <a:rPr lang="en-US" dirty="0">
                <a:solidFill>
                  <a:srgbClr val="FFFFFF"/>
                </a:solidFill>
                <a:effectLst/>
                <a:ea typeface="Open Sans" panose="020B0606030504020204" pitchFamily="34" charset="0"/>
                <a:cs typeface="Open Sans" panose="020B0606030504020204" pitchFamily="34" charset="0"/>
              </a:rPr>
              <a:t>§§ UWS </a:t>
            </a:r>
            <a:r>
              <a:rPr lang="en-US" u="sng" dirty="0">
                <a:solidFill>
                  <a:srgbClr val="467886"/>
                </a:solidFill>
                <a:effectLst/>
                <a:ea typeface="Open Sans" panose="020B0606030504020204" pitchFamily="34" charset="0"/>
                <a:cs typeface="Open Sans" panose="020B0606030504020204" pitchFamily="34" charset="0"/>
                <a:hlinkClick r:id="rId2"/>
              </a:rPr>
              <a:t>4.20(1)(c)</a:t>
            </a:r>
            <a:r>
              <a:rPr lang="en-US" dirty="0">
                <a:solidFill>
                  <a:srgbClr val="FFFFFF"/>
                </a:solidFill>
                <a:effectLst/>
                <a:ea typeface="Open Sans" panose="020B0606030504020204" pitchFamily="34" charset="0"/>
                <a:cs typeface="Open Sans" panose="020B0606030504020204" pitchFamily="34" charset="0"/>
              </a:rPr>
              <a:t> &amp; </a:t>
            </a:r>
            <a:r>
              <a:rPr lang="en-US" u="sng" dirty="0">
                <a:solidFill>
                  <a:srgbClr val="467886"/>
                </a:solidFill>
                <a:effectLst/>
                <a:ea typeface="Open Sans" panose="020B0606030504020204" pitchFamily="34" charset="0"/>
                <a:cs typeface="Open Sans" panose="020B0606030504020204" pitchFamily="34" charset="0"/>
                <a:hlinkClick r:id="rId3"/>
              </a:rPr>
              <a:t>11.21(1)(e)</a:t>
            </a:r>
            <a:r>
              <a:rPr lang="en-US" dirty="0">
                <a:solidFill>
                  <a:srgbClr val="FFFFFF"/>
                </a:solidFill>
                <a:effectLst/>
                <a:ea typeface="Open Sans" panose="020B0606030504020204" pitchFamily="34" charset="0"/>
                <a:cs typeface="Open Sans" panose="020B0606030504020204" pitchFamily="34" charset="0"/>
              </a:rPr>
              <a:t> &amp; </a:t>
            </a:r>
            <a:r>
              <a:rPr lang="en-US" u="sng" dirty="0">
                <a:solidFill>
                  <a:srgbClr val="467886"/>
                </a:solidFill>
                <a:effectLst/>
                <a:ea typeface="Open Sans" panose="020B0606030504020204" pitchFamily="34" charset="0"/>
                <a:cs typeface="Open Sans" panose="020B0606030504020204" pitchFamily="34" charset="0"/>
                <a:hlinkClick r:id="rId4"/>
              </a:rPr>
              <a:t>RPD 14-2</a:t>
            </a:r>
            <a:r>
              <a:rPr lang="en-US" dirty="0">
                <a:solidFill>
                  <a:srgbClr val="FFFFFF"/>
                </a:solidFill>
                <a:effectLst/>
                <a:ea typeface="Open Sans" panose="020B0606030504020204" pitchFamily="34" charset="0"/>
                <a:cs typeface="Open Sans" panose="020B0606030504020204" pitchFamily="34" charset="0"/>
              </a:rPr>
              <a:t>, Appendix C, Procedural Guarantees, 1.e.</a:t>
            </a:r>
            <a:endParaRPr lang="en-US" dirty="0">
              <a:ea typeface="Open Sans" panose="020B0606030504020204" pitchFamily="34" charset="0"/>
              <a:cs typeface="Open Sans" panose="020B0606030504020204" pitchFamily="34" charset="0"/>
            </a:endParaRPr>
          </a:p>
          <a:p>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7715278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E1775-1F2A-2C8F-C8F3-2983C26868D0}"/>
              </a:ext>
            </a:extLst>
          </p:cNvPr>
          <p:cNvSpPr>
            <a:spLocks noGrp="1"/>
          </p:cNvSpPr>
          <p:nvPr>
            <p:ph type="ctrTitle"/>
          </p:nvPr>
        </p:nvSpPr>
        <p:spPr/>
        <p:txBody>
          <a:bodyPr/>
          <a:lstStyle/>
          <a:p>
            <a:r>
              <a:rPr lang="en-US" dirty="0"/>
              <a:t>Open meetings –</a:t>
            </a:r>
            <a:br>
              <a:rPr lang="en-US" dirty="0"/>
            </a:br>
            <a:r>
              <a:rPr lang="en-US" dirty="0"/>
              <a:t>Students</a:t>
            </a:r>
          </a:p>
        </p:txBody>
      </p:sp>
      <p:sp>
        <p:nvSpPr>
          <p:cNvPr id="3" name="Footer Placeholder 2">
            <a:extLst>
              <a:ext uri="{FF2B5EF4-FFF2-40B4-BE49-F238E27FC236}">
                <a16:creationId xmlns:a16="http://schemas.microsoft.com/office/drawing/2014/main" id="{4467D9CE-3097-E8F0-E9C3-41FC663C6C5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3145225-5ED5-3358-30F5-BCD8178E34E4}"/>
              </a:ext>
            </a:extLst>
          </p:cNvPr>
          <p:cNvSpPr>
            <a:spLocks noGrp="1"/>
          </p:cNvSpPr>
          <p:nvPr>
            <p:ph type="sldNum" sz="quarter" idx="12"/>
          </p:nvPr>
        </p:nvSpPr>
        <p:spPr/>
        <p:txBody>
          <a:bodyPr/>
          <a:lstStyle/>
          <a:p>
            <a:fld id="{A49DFD55-3C28-40EF-9E31-A92D2E4017FF}" type="slidenum">
              <a:rPr lang="en-US" smtClean="0"/>
              <a:pPr/>
              <a:t>163</a:t>
            </a:fld>
            <a:endParaRPr lang="en-US"/>
          </a:p>
        </p:txBody>
      </p:sp>
      <p:sp>
        <p:nvSpPr>
          <p:cNvPr id="5" name="Text Placeholder 4">
            <a:extLst>
              <a:ext uri="{FF2B5EF4-FFF2-40B4-BE49-F238E27FC236}">
                <a16:creationId xmlns:a16="http://schemas.microsoft.com/office/drawing/2014/main" id="{F1375BF9-D71E-554E-DDC4-DE65D3194CBD}"/>
              </a:ext>
            </a:extLst>
          </p:cNvPr>
          <p:cNvSpPr>
            <a:spLocks noGrp="1"/>
          </p:cNvSpPr>
          <p:nvPr>
            <p:ph type="body" sz="quarter" idx="13"/>
          </p:nvPr>
        </p:nvSpPr>
        <p:spPr/>
        <p:txBody>
          <a:bodyPr>
            <a:normAutofit fontScale="92500" lnSpcReduction="20000"/>
          </a:bodyPr>
          <a:lstStyle/>
          <a:p>
            <a:r>
              <a:rPr lang="en-US" dirty="0">
                <a:ea typeface="Open Sans" panose="020B0606030504020204" pitchFamily="34" charset="0"/>
                <a:cs typeface="Open Sans" panose="020B0606030504020204" pitchFamily="34" charset="0"/>
              </a:rPr>
              <a:t>Disciplinary hearings are subject to s. </a:t>
            </a:r>
            <a:r>
              <a:rPr lang="en-US" dirty="0">
                <a:ea typeface="Open Sans" panose="020B0606030504020204" pitchFamily="34" charset="0"/>
                <a:cs typeface="Open Sans" panose="020B0606030504020204" pitchFamily="34" charset="0"/>
                <a:hlinkClick r:id="rId2" tooltip="Statutes 19.85"/>
              </a:rPr>
              <a:t>19.85</a:t>
            </a:r>
            <a:r>
              <a:rPr lang="en-US" dirty="0">
                <a:ea typeface="Open Sans" panose="020B0606030504020204" pitchFamily="34" charset="0"/>
                <a:cs typeface="Open Sans" panose="020B0606030504020204" pitchFamily="34" charset="0"/>
              </a:rPr>
              <a:t>, Stats., Wisconsin Open Meetings of Governmental Bodies, and </a:t>
            </a:r>
            <a:r>
              <a:rPr lang="en-US" b="1" i="1" dirty="0">
                <a:ea typeface="Open Sans" panose="020B0606030504020204" pitchFamily="34" charset="0"/>
                <a:cs typeface="Open Sans" panose="020B0606030504020204" pitchFamily="34" charset="0"/>
              </a:rPr>
              <a:t>may be closed </a:t>
            </a:r>
          </a:p>
          <a:p>
            <a:pPr lvl="1"/>
            <a:r>
              <a:rPr lang="en-US" dirty="0">
                <a:ea typeface="Open Sans" panose="020B0606030504020204" pitchFamily="34" charset="0"/>
                <a:cs typeface="Open Sans" panose="020B0606030504020204" pitchFamily="34" charset="0"/>
              </a:rPr>
              <a:t>if the respondent or complainant requests a closed hearing </a:t>
            </a:r>
            <a:r>
              <a:rPr lang="en-US" b="1" i="1" dirty="0">
                <a:ea typeface="Open Sans" panose="020B0606030504020204" pitchFamily="34" charset="0"/>
                <a:cs typeface="Open Sans" panose="020B0606030504020204" pitchFamily="34" charset="0"/>
              </a:rPr>
              <a:t>OR </a:t>
            </a:r>
          </a:p>
          <a:p>
            <a:pPr lvl="1"/>
            <a:r>
              <a:rPr lang="en-US" dirty="0">
                <a:ea typeface="Open Sans" panose="020B0606030504020204" pitchFamily="34" charset="0"/>
                <a:cs typeface="Open Sans" panose="020B0606030504020204" pitchFamily="34" charset="0"/>
              </a:rPr>
              <a:t>if the hearing examiner or committee determines it is necessary to hold a closed hearing. </a:t>
            </a:r>
          </a:p>
          <a:p>
            <a:r>
              <a:rPr lang="en-US" dirty="0">
                <a:ea typeface="Open Sans" panose="020B0606030504020204" pitchFamily="34" charset="0"/>
                <a:cs typeface="Open Sans" panose="020B0606030504020204" pitchFamily="34" charset="0"/>
              </a:rPr>
              <a:t>§ UWS </a:t>
            </a:r>
            <a:r>
              <a:rPr lang="en-US" dirty="0">
                <a:ea typeface="Open Sans" panose="020B0606030504020204" pitchFamily="34" charset="0"/>
                <a:cs typeface="Open Sans" panose="020B0606030504020204" pitchFamily="34" charset="0"/>
                <a:hlinkClick r:id="rId3"/>
              </a:rPr>
              <a:t>17.153(10)</a:t>
            </a:r>
            <a:r>
              <a:rPr lang="en-US" dirty="0">
                <a:ea typeface="Open Sans" panose="020B0606030504020204" pitchFamily="34" charset="0"/>
                <a:cs typeface="Open Sans" panose="020B0606030504020204" pitchFamily="34" charset="0"/>
              </a:rPr>
              <a:t>.</a:t>
            </a:r>
          </a:p>
          <a:p>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262869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E1775-1F2A-2C8F-C8F3-2983C26868D0}"/>
              </a:ext>
            </a:extLst>
          </p:cNvPr>
          <p:cNvSpPr>
            <a:spLocks noGrp="1"/>
          </p:cNvSpPr>
          <p:nvPr>
            <p:ph type="ctrTitle"/>
          </p:nvPr>
        </p:nvSpPr>
        <p:spPr/>
        <p:txBody>
          <a:bodyPr/>
          <a:lstStyle/>
          <a:p>
            <a:r>
              <a:rPr lang="en-US" dirty="0"/>
              <a:t>Open meetings –</a:t>
            </a:r>
            <a:br>
              <a:rPr lang="en-US" dirty="0"/>
            </a:br>
            <a:r>
              <a:rPr lang="en-US" dirty="0"/>
              <a:t>deliberations</a:t>
            </a:r>
          </a:p>
        </p:txBody>
      </p:sp>
      <p:sp>
        <p:nvSpPr>
          <p:cNvPr id="3" name="Footer Placeholder 2">
            <a:extLst>
              <a:ext uri="{FF2B5EF4-FFF2-40B4-BE49-F238E27FC236}">
                <a16:creationId xmlns:a16="http://schemas.microsoft.com/office/drawing/2014/main" id="{4467D9CE-3097-E8F0-E9C3-41FC663C6C5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3145225-5ED5-3358-30F5-BCD8178E34E4}"/>
              </a:ext>
            </a:extLst>
          </p:cNvPr>
          <p:cNvSpPr>
            <a:spLocks noGrp="1"/>
          </p:cNvSpPr>
          <p:nvPr>
            <p:ph type="sldNum" sz="quarter" idx="12"/>
          </p:nvPr>
        </p:nvSpPr>
        <p:spPr/>
        <p:txBody>
          <a:bodyPr/>
          <a:lstStyle/>
          <a:p>
            <a:fld id="{A49DFD55-3C28-40EF-9E31-A92D2E4017FF}" type="slidenum">
              <a:rPr lang="en-US" smtClean="0"/>
              <a:pPr/>
              <a:t>164</a:t>
            </a:fld>
            <a:endParaRPr lang="en-US"/>
          </a:p>
        </p:txBody>
      </p:sp>
      <p:sp>
        <p:nvSpPr>
          <p:cNvPr id="5" name="Text Placeholder 4">
            <a:extLst>
              <a:ext uri="{FF2B5EF4-FFF2-40B4-BE49-F238E27FC236}">
                <a16:creationId xmlns:a16="http://schemas.microsoft.com/office/drawing/2014/main" id="{F1375BF9-D71E-554E-DDC4-DE65D3194CBD}"/>
              </a:ext>
            </a:extLst>
          </p:cNvPr>
          <p:cNvSpPr>
            <a:spLocks noGrp="1"/>
          </p:cNvSpPr>
          <p:nvPr>
            <p:ph type="body" sz="quarter" idx="13"/>
          </p:nvPr>
        </p:nvSpPr>
        <p:spPr/>
        <p:txBody>
          <a:bodyPr>
            <a:normAutofit/>
          </a:bodyPr>
          <a:lstStyle/>
          <a:p>
            <a:pPr lvl="1"/>
            <a:r>
              <a:rPr lang="en-US" i="1" dirty="0"/>
              <a:t>[Students]</a:t>
            </a:r>
          </a:p>
          <a:p>
            <a:r>
              <a:rPr lang="en-US" dirty="0"/>
              <a:t>Deliberations of the committee shall be held in closed session, in accordance with s. </a:t>
            </a:r>
            <a:r>
              <a:rPr lang="en-US" dirty="0">
                <a:hlinkClick r:id="rId2" tooltip="Statutes 19.85"/>
              </a:rPr>
              <a:t>19.85</a:t>
            </a:r>
            <a:r>
              <a:rPr lang="en-US" dirty="0"/>
              <a:t>, Stats. As such, proper notice and other applicable rules shall be followed.</a:t>
            </a:r>
          </a:p>
          <a:p>
            <a:pPr lvl="1"/>
            <a:r>
              <a:rPr lang="en-US" dirty="0"/>
              <a:t>§ UWS </a:t>
            </a:r>
            <a:r>
              <a:rPr lang="en-US" dirty="0">
                <a:hlinkClick r:id="rId3"/>
              </a:rPr>
              <a:t>17.153(10)</a:t>
            </a:r>
            <a:r>
              <a:rPr lang="en-US" dirty="0"/>
              <a:t>.</a:t>
            </a:r>
          </a:p>
          <a:p>
            <a:endParaRPr lang="en-US" dirty="0"/>
          </a:p>
        </p:txBody>
      </p:sp>
    </p:spTree>
    <p:extLst>
      <p:ext uri="{BB962C8B-B14F-4D97-AF65-F5344CB8AC3E}">
        <p14:creationId xmlns:p14="http://schemas.microsoft.com/office/powerpoint/2010/main" val="39904416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3B897-ED6E-FF54-035C-202E7E730699}"/>
              </a:ext>
            </a:extLst>
          </p:cNvPr>
          <p:cNvSpPr>
            <a:spLocks noGrp="1"/>
          </p:cNvSpPr>
          <p:nvPr>
            <p:ph type="ctrTitle"/>
          </p:nvPr>
        </p:nvSpPr>
        <p:spPr/>
        <p:txBody>
          <a:bodyPr/>
          <a:lstStyle/>
          <a:p>
            <a:r>
              <a:rPr lang="en-US" dirty="0"/>
              <a:t>Due Process</a:t>
            </a:r>
          </a:p>
        </p:txBody>
      </p:sp>
      <p:sp>
        <p:nvSpPr>
          <p:cNvPr id="3" name="Footer Placeholder 2">
            <a:extLst>
              <a:ext uri="{FF2B5EF4-FFF2-40B4-BE49-F238E27FC236}">
                <a16:creationId xmlns:a16="http://schemas.microsoft.com/office/drawing/2014/main" id="{4BC4B6D4-883A-A348-925B-8A64DA5FD03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AA5E99A-E957-0C7D-614A-1B3FB8053834}"/>
              </a:ext>
            </a:extLst>
          </p:cNvPr>
          <p:cNvSpPr>
            <a:spLocks noGrp="1"/>
          </p:cNvSpPr>
          <p:nvPr>
            <p:ph type="sldNum" sz="quarter" idx="12"/>
          </p:nvPr>
        </p:nvSpPr>
        <p:spPr/>
        <p:txBody>
          <a:bodyPr/>
          <a:lstStyle/>
          <a:p>
            <a:fld id="{A49DFD55-3C28-40EF-9E31-A92D2E4017FF}" type="slidenum">
              <a:rPr lang="en-US" smtClean="0"/>
              <a:pPr/>
              <a:t>165</a:t>
            </a:fld>
            <a:endParaRPr lang="en-US"/>
          </a:p>
        </p:txBody>
      </p:sp>
      <p:sp>
        <p:nvSpPr>
          <p:cNvPr id="5" name="Text Placeholder 4">
            <a:extLst>
              <a:ext uri="{FF2B5EF4-FFF2-40B4-BE49-F238E27FC236}">
                <a16:creationId xmlns:a16="http://schemas.microsoft.com/office/drawing/2014/main" id="{799899A6-2A39-37B1-F71A-E0FBF53F18DB}"/>
              </a:ext>
            </a:extLst>
          </p:cNvPr>
          <p:cNvSpPr>
            <a:spLocks noGrp="1"/>
          </p:cNvSpPr>
          <p:nvPr>
            <p:ph type="body" sz="quarter" idx="13"/>
          </p:nvPr>
        </p:nvSpPr>
        <p:spPr>
          <a:xfrm>
            <a:off x="2363788" y="2214561"/>
            <a:ext cx="4114800" cy="2880921"/>
          </a:xfrm>
        </p:spPr>
        <p:txBody>
          <a:bodyPr>
            <a:normAutofit fontScale="92500" lnSpcReduction="10000"/>
          </a:bodyPr>
          <a:lstStyle/>
          <a:p>
            <a:r>
              <a:rPr lang="en-US" dirty="0"/>
              <a:t>Educational Process</a:t>
            </a:r>
          </a:p>
          <a:p>
            <a:r>
              <a:rPr lang="en-US" dirty="0"/>
              <a:t>Burden &amp; Standard of Proof</a:t>
            </a:r>
          </a:p>
          <a:p>
            <a:r>
              <a:rPr lang="en-US" dirty="0"/>
              <a:t>Hearing Notice</a:t>
            </a:r>
          </a:p>
          <a:p>
            <a:r>
              <a:rPr lang="en-US" dirty="0"/>
              <a:t>Access Names and Evidence</a:t>
            </a:r>
          </a:p>
          <a:p>
            <a:r>
              <a:rPr lang="en-US" dirty="0"/>
              <a:t>Verbatim Record</a:t>
            </a:r>
          </a:p>
          <a:p>
            <a:pPr marL="0" indent="0">
              <a:buNone/>
            </a:pPr>
            <a:endParaRPr lang="en-US" dirty="0"/>
          </a:p>
          <a:p>
            <a:endParaRPr lang="en-US" dirty="0"/>
          </a:p>
        </p:txBody>
      </p:sp>
      <p:sp>
        <p:nvSpPr>
          <p:cNvPr id="6" name="Text Placeholder 5">
            <a:extLst>
              <a:ext uri="{FF2B5EF4-FFF2-40B4-BE49-F238E27FC236}">
                <a16:creationId xmlns:a16="http://schemas.microsoft.com/office/drawing/2014/main" id="{3744734D-1A98-8ED9-05E8-9E2B1CBA80AE}"/>
              </a:ext>
            </a:extLst>
          </p:cNvPr>
          <p:cNvSpPr>
            <a:spLocks noGrp="1"/>
          </p:cNvSpPr>
          <p:nvPr>
            <p:ph type="body" sz="quarter" idx="14"/>
          </p:nvPr>
        </p:nvSpPr>
        <p:spPr>
          <a:xfrm>
            <a:off x="6941086" y="2214562"/>
            <a:ext cx="4114800" cy="2880920"/>
          </a:xfrm>
        </p:spPr>
        <p:txBody>
          <a:bodyPr>
            <a:normAutofit fontScale="85000" lnSpcReduction="10000"/>
          </a:bodyPr>
          <a:lstStyle/>
          <a:p>
            <a:r>
              <a:rPr lang="en-US" dirty="0"/>
              <a:t>Rights to:</a:t>
            </a:r>
          </a:p>
          <a:p>
            <a:pPr lvl="1"/>
            <a:r>
              <a:rPr lang="en-US" dirty="0"/>
              <a:t>An advisor</a:t>
            </a:r>
          </a:p>
          <a:p>
            <a:pPr lvl="1"/>
            <a:r>
              <a:rPr lang="en-US" dirty="0"/>
              <a:t>Be heard</a:t>
            </a:r>
          </a:p>
          <a:p>
            <a:pPr lvl="1"/>
            <a:r>
              <a:rPr lang="en-US" dirty="0"/>
              <a:t>Present Witnesses and Evidence</a:t>
            </a:r>
          </a:p>
          <a:p>
            <a:pPr lvl="1"/>
            <a:r>
              <a:rPr lang="en-US" dirty="0"/>
              <a:t>Question Witnesses</a:t>
            </a:r>
          </a:p>
          <a:p>
            <a:r>
              <a:rPr lang="en-US" dirty="0"/>
              <a:t>Absent/Unwilling Witness</a:t>
            </a:r>
          </a:p>
          <a:p>
            <a:r>
              <a:rPr lang="en-US" dirty="0"/>
              <a:t>Evidence</a:t>
            </a:r>
          </a:p>
        </p:txBody>
      </p:sp>
    </p:spTree>
    <p:extLst>
      <p:ext uri="{BB962C8B-B14F-4D97-AF65-F5344CB8AC3E}">
        <p14:creationId xmlns:p14="http://schemas.microsoft.com/office/powerpoint/2010/main" val="17060084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Due Process</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166</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lvl="1"/>
            <a:r>
              <a:rPr lang="en-US" sz="800" i="1" kern="100" dirty="0">
                <a:solidFill>
                  <a:srgbClr val="FFFFFF"/>
                </a:solidFill>
                <a:ea typeface="Open Sans" panose="020B0606030504020204" pitchFamily="34" charset="0"/>
                <a:cs typeface="Open Sans" panose="020B0606030504020204" pitchFamily="34" charset="0"/>
              </a:rPr>
              <a:t>[Employees]</a:t>
            </a:r>
            <a:endParaRPr lang="en-US" sz="800" i="1" kern="100" dirty="0">
              <a:solidFill>
                <a:srgbClr val="FFFFFF"/>
              </a:solidFill>
              <a:effectLst/>
              <a:ea typeface="Open Sans" panose="020B0606030504020204" pitchFamily="34" charset="0"/>
              <a:cs typeface="Open Sans" panose="020B0606030504020204" pitchFamily="34" charset="0"/>
            </a:endParaRPr>
          </a:p>
          <a:p>
            <a:r>
              <a:rPr lang="en-US" sz="1200" kern="100" dirty="0">
                <a:solidFill>
                  <a:srgbClr val="FFFFFF"/>
                </a:solidFill>
                <a:effectLst/>
                <a:ea typeface="Open Sans" panose="020B0606030504020204" pitchFamily="34" charset="0"/>
                <a:cs typeface="Open Sans" panose="020B0606030504020204" pitchFamily="34" charset="0"/>
              </a:rPr>
              <a:t>A fair hearing for a [faculty member, academic staff member, or employee] against whom dismissal or other discipline is sought shall include </a:t>
            </a:r>
            <a:r>
              <a:rPr lang="en-US" sz="1200" b="1" i="1" kern="100" dirty="0">
                <a:solidFill>
                  <a:srgbClr val="FFFFFF"/>
                </a:solidFill>
                <a:effectLst/>
                <a:ea typeface="Open Sans" panose="020B0606030504020204" pitchFamily="34" charset="0"/>
                <a:cs typeface="Open Sans" panose="020B0606030504020204" pitchFamily="34" charset="0"/>
              </a:rPr>
              <a:t>all of the following: </a:t>
            </a:r>
          </a:p>
          <a:p>
            <a:pPr lvl="1"/>
            <a:r>
              <a:rPr lang="en-US" sz="800" kern="100" dirty="0">
                <a:solidFill>
                  <a:srgbClr val="FFFFFF"/>
                </a:solidFill>
                <a:effectLst/>
                <a:ea typeface="Open Sans" panose="020B0606030504020204" pitchFamily="34" charset="0"/>
                <a:cs typeface="Open Sans" panose="020B0606030504020204" pitchFamily="34" charset="0"/>
              </a:rPr>
              <a:t>§§ UWS </a:t>
            </a:r>
            <a:r>
              <a:rPr lang="en-US" sz="800" u="sng" kern="100" dirty="0">
                <a:solidFill>
                  <a:srgbClr val="FFFFFF"/>
                </a:solidFill>
                <a:effectLst/>
                <a:ea typeface="Open Sans" panose="020B0606030504020204" pitchFamily="34" charset="0"/>
                <a:cs typeface="Open Sans" panose="020B0606030504020204" pitchFamily="34" charset="0"/>
                <a:hlinkClick r:id="rId2"/>
              </a:rPr>
              <a:t>4.19(1)</a:t>
            </a:r>
            <a:r>
              <a:rPr lang="en-US" sz="800" kern="100" dirty="0">
                <a:solidFill>
                  <a:srgbClr val="FFFFFF"/>
                </a:solidFill>
                <a:effectLst/>
                <a:ea typeface="Open Sans" panose="020B0606030504020204" pitchFamily="34" charset="0"/>
                <a:cs typeface="Open Sans" panose="020B0606030504020204" pitchFamily="34" charset="0"/>
              </a:rPr>
              <a:t> &amp; </a:t>
            </a:r>
            <a:r>
              <a:rPr lang="en-US" sz="800" u="sng" kern="100" dirty="0">
                <a:solidFill>
                  <a:srgbClr val="FFFFFF"/>
                </a:solidFill>
                <a:effectLst/>
                <a:ea typeface="Open Sans" panose="020B0606030504020204" pitchFamily="34" charset="0"/>
                <a:cs typeface="Open Sans" panose="020B0606030504020204" pitchFamily="34" charset="0"/>
                <a:hlinkClick r:id="rId3"/>
              </a:rPr>
              <a:t>11.21(1)</a:t>
            </a:r>
            <a:r>
              <a:rPr lang="en-US" sz="800" kern="100" dirty="0">
                <a:solidFill>
                  <a:srgbClr val="FFFFFF"/>
                </a:solidFill>
                <a:effectLst/>
                <a:ea typeface="Open Sans" panose="020B0606030504020204" pitchFamily="34" charset="0"/>
                <a:cs typeface="Open Sans" panose="020B0606030504020204" pitchFamily="34" charset="0"/>
              </a:rPr>
              <a:t>, &amp; </a:t>
            </a:r>
            <a:r>
              <a:rPr lang="en-US" sz="800" u="sng" kern="100" dirty="0">
                <a:solidFill>
                  <a:srgbClr val="FFFFFF"/>
                </a:solidFill>
                <a:effectLst/>
                <a:ea typeface="Open Sans" panose="020B0606030504020204" pitchFamily="34" charset="0"/>
                <a:cs typeface="Open Sans" panose="020B0606030504020204" pitchFamily="34" charset="0"/>
                <a:hlinkClick r:id="rId4"/>
              </a:rPr>
              <a:t>RPD 14-2</a:t>
            </a:r>
            <a:r>
              <a:rPr lang="en-US" sz="800" kern="100" dirty="0">
                <a:solidFill>
                  <a:srgbClr val="FFFFFF"/>
                </a:solidFill>
                <a:effectLst/>
                <a:ea typeface="Open Sans" panose="020B0606030504020204" pitchFamily="34" charset="0"/>
                <a:cs typeface="Open Sans" panose="020B0606030504020204" pitchFamily="34" charset="0"/>
              </a:rPr>
              <a:t>, Appendix C, Adequate Due Process, 1.</a:t>
            </a:r>
            <a:endParaRPr lang="en-US" sz="800" kern="100" dirty="0">
              <a:effectLst/>
              <a:ea typeface="Open Sans" panose="020B0606030504020204" pitchFamily="34" charset="0"/>
              <a:cs typeface="Open Sans" panose="020B0606030504020204" pitchFamily="34" charset="0"/>
            </a:endParaRPr>
          </a:p>
          <a:p>
            <a:r>
              <a:rPr lang="en-US" sz="1200" kern="100" dirty="0">
                <a:solidFill>
                  <a:srgbClr val="FFFFFF"/>
                </a:solidFill>
                <a:effectLst/>
                <a:ea typeface="Open Sans" panose="020B0606030504020204" pitchFamily="34" charset="0"/>
                <a:cs typeface="Open Sans" panose="020B0606030504020204" pitchFamily="34" charset="0"/>
              </a:rPr>
              <a:t>The complainant shall have all the rights provided to the [faculty member, academic staff member, or employee] …</a:t>
            </a:r>
          </a:p>
          <a:p>
            <a:pPr lvl="1"/>
            <a:r>
              <a:rPr lang="en-US" sz="800" kern="100" dirty="0">
                <a:solidFill>
                  <a:srgbClr val="FFFFFF"/>
                </a:solidFill>
                <a:effectLst/>
                <a:ea typeface="Open Sans" panose="020B0606030504020204" pitchFamily="34" charset="0"/>
                <a:cs typeface="Open Sans" panose="020B0606030504020204" pitchFamily="34" charset="0"/>
              </a:rPr>
              <a:t>§§ UWS </a:t>
            </a:r>
            <a:r>
              <a:rPr lang="en-US" sz="800" u="sng" kern="100" dirty="0">
                <a:solidFill>
                  <a:srgbClr val="FFFFFF"/>
                </a:solidFill>
                <a:effectLst/>
                <a:ea typeface="Open Sans" panose="020B0606030504020204" pitchFamily="34" charset="0"/>
                <a:cs typeface="Open Sans" panose="020B0606030504020204" pitchFamily="34" charset="0"/>
                <a:hlinkClick r:id="rId5"/>
              </a:rPr>
              <a:t>4.19(2)</a:t>
            </a:r>
            <a:r>
              <a:rPr lang="en-US" sz="800" kern="100" dirty="0">
                <a:solidFill>
                  <a:srgbClr val="FFFFFF"/>
                </a:solidFill>
                <a:effectLst/>
                <a:ea typeface="Open Sans" panose="020B0606030504020204" pitchFamily="34" charset="0"/>
                <a:cs typeface="Open Sans" panose="020B0606030504020204" pitchFamily="34" charset="0"/>
              </a:rPr>
              <a:t> &amp; </a:t>
            </a:r>
            <a:r>
              <a:rPr lang="en-US" sz="800" u="sng" kern="100" dirty="0">
                <a:solidFill>
                  <a:srgbClr val="FFFFFF"/>
                </a:solidFill>
                <a:effectLst/>
                <a:ea typeface="Open Sans" panose="020B0606030504020204" pitchFamily="34" charset="0"/>
                <a:cs typeface="Open Sans" panose="020B0606030504020204" pitchFamily="34" charset="0"/>
                <a:hlinkClick r:id="rId6"/>
              </a:rPr>
              <a:t>11.21(2)</a:t>
            </a:r>
            <a:r>
              <a:rPr lang="en-US" sz="800" kern="100" dirty="0">
                <a:solidFill>
                  <a:srgbClr val="FFFFFF"/>
                </a:solidFill>
                <a:effectLst/>
                <a:ea typeface="Open Sans" panose="020B0606030504020204" pitchFamily="34" charset="0"/>
                <a:cs typeface="Open Sans" panose="020B0606030504020204" pitchFamily="34" charset="0"/>
              </a:rPr>
              <a:t>, &amp; </a:t>
            </a:r>
            <a:r>
              <a:rPr lang="en-US" sz="800" u="sng" kern="100" dirty="0">
                <a:solidFill>
                  <a:srgbClr val="FFFFFF"/>
                </a:solidFill>
                <a:effectLst/>
                <a:ea typeface="Open Sans" panose="020B0606030504020204" pitchFamily="34" charset="0"/>
                <a:cs typeface="Open Sans" panose="020B0606030504020204" pitchFamily="34" charset="0"/>
                <a:hlinkClick r:id="rId4"/>
              </a:rPr>
              <a:t>RPD 14-2</a:t>
            </a:r>
            <a:r>
              <a:rPr lang="en-US" sz="800" kern="100" dirty="0">
                <a:solidFill>
                  <a:srgbClr val="FFFFFF"/>
                </a:solidFill>
                <a:effectLst/>
                <a:ea typeface="Open Sans" panose="020B0606030504020204" pitchFamily="34" charset="0"/>
                <a:cs typeface="Open Sans" panose="020B0606030504020204" pitchFamily="34" charset="0"/>
              </a:rPr>
              <a:t>, Appendix C, Adequate Due Process, 2.</a:t>
            </a:r>
            <a:endParaRPr lang="en-US" sz="800" kern="100" dirty="0">
              <a:effectLst/>
              <a:ea typeface="Open Sans" panose="020B0606030504020204" pitchFamily="34" charset="0"/>
              <a:cs typeface="Open Sans" panose="020B0606030504020204" pitchFamily="34" charset="0"/>
            </a:endParaRPr>
          </a:p>
          <a:p>
            <a:r>
              <a:rPr lang="en-US" sz="1200" dirty="0">
                <a:ea typeface="Open Sans" panose="020B0606030504020204" pitchFamily="34" charset="0"/>
                <a:cs typeface="Open Sans" panose="020B0606030504020204" pitchFamily="34" charset="0"/>
              </a:rPr>
              <a:t>All of the following requirements shall also be observed:</a:t>
            </a:r>
          </a:p>
          <a:p>
            <a:pPr lvl="1"/>
            <a:r>
              <a:rPr lang="en-US" sz="800" kern="100" dirty="0">
                <a:solidFill>
                  <a:srgbClr val="FFFFFF"/>
                </a:solidFill>
                <a:effectLst/>
                <a:ea typeface="Open Sans" panose="020B0606030504020204" pitchFamily="34" charset="0"/>
                <a:cs typeface="Open Sans" panose="020B0606030504020204" pitchFamily="34" charset="0"/>
              </a:rPr>
              <a:t>§§ UWS </a:t>
            </a:r>
            <a:r>
              <a:rPr lang="en-US" sz="800" u="sng" kern="100" dirty="0">
                <a:solidFill>
                  <a:srgbClr val="FFFFFF"/>
                </a:solidFill>
                <a:effectLst/>
                <a:ea typeface="Open Sans" panose="020B0606030504020204" pitchFamily="34" charset="0"/>
                <a:cs typeface="Open Sans" panose="020B0606030504020204" pitchFamily="34" charset="0"/>
                <a:hlinkClick r:id="rId7"/>
              </a:rPr>
              <a:t>4.20(1)</a:t>
            </a:r>
            <a:r>
              <a:rPr lang="en-US" sz="800" kern="100" dirty="0">
                <a:solidFill>
                  <a:srgbClr val="FFFFFF"/>
                </a:solidFill>
                <a:effectLst/>
                <a:ea typeface="Open Sans" panose="020B0606030504020204" pitchFamily="34" charset="0"/>
                <a:cs typeface="Open Sans" panose="020B0606030504020204" pitchFamily="34" charset="0"/>
              </a:rPr>
              <a:t> &amp; </a:t>
            </a:r>
            <a:r>
              <a:rPr lang="en-US" sz="800" u="sng" kern="100" dirty="0">
                <a:solidFill>
                  <a:srgbClr val="FFFFFF"/>
                </a:solidFill>
                <a:effectLst/>
                <a:ea typeface="Open Sans" panose="020B0606030504020204" pitchFamily="34" charset="0"/>
                <a:cs typeface="Open Sans" panose="020B0606030504020204" pitchFamily="34" charset="0"/>
                <a:hlinkClick r:id="rId8"/>
              </a:rPr>
              <a:t>11.22(1)</a:t>
            </a:r>
            <a:r>
              <a:rPr lang="en-US" sz="800" kern="100" dirty="0">
                <a:solidFill>
                  <a:srgbClr val="FFFFFF"/>
                </a:solidFill>
                <a:effectLst/>
                <a:ea typeface="Open Sans" panose="020B0606030504020204" pitchFamily="34" charset="0"/>
                <a:cs typeface="Open Sans" panose="020B0606030504020204" pitchFamily="34" charset="0"/>
              </a:rPr>
              <a:t>, &amp; </a:t>
            </a:r>
            <a:r>
              <a:rPr lang="en-US" sz="800" u="sng" kern="100" dirty="0">
                <a:solidFill>
                  <a:srgbClr val="FFFFFF"/>
                </a:solidFill>
                <a:effectLst/>
                <a:ea typeface="Open Sans" panose="020B0606030504020204" pitchFamily="34" charset="0"/>
                <a:cs typeface="Open Sans" panose="020B0606030504020204" pitchFamily="34" charset="0"/>
                <a:hlinkClick r:id="rId4"/>
              </a:rPr>
              <a:t>RPD 14-2</a:t>
            </a:r>
            <a:r>
              <a:rPr lang="en-US" sz="800" kern="100" dirty="0">
                <a:solidFill>
                  <a:srgbClr val="FFFFFF"/>
                </a:solidFill>
                <a:effectLst/>
                <a:ea typeface="Open Sans" panose="020B0606030504020204" pitchFamily="34" charset="0"/>
                <a:cs typeface="Open Sans" panose="020B0606030504020204" pitchFamily="34" charset="0"/>
              </a:rPr>
              <a:t>, Appendix C, Procedural Guarantees, 1.</a:t>
            </a:r>
            <a:endParaRPr lang="en-US" sz="800" kern="100" dirty="0">
              <a:effectLst/>
              <a:ea typeface="Open Sans" panose="020B0606030504020204" pitchFamily="34" charset="0"/>
              <a:cs typeface="Open Sans" panose="020B0606030504020204" pitchFamily="34" charset="0"/>
            </a:endParaRPr>
          </a:p>
          <a:p>
            <a:endParaRPr lang="en-US" sz="12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600" i="1" dirty="0"/>
              <a:t>[Students]</a:t>
            </a:r>
          </a:p>
          <a:p>
            <a:r>
              <a:rPr lang="en-US" sz="2000" dirty="0"/>
              <a:t>Both complainant and respondent shall have the [rights in § UWS </a:t>
            </a:r>
            <a:r>
              <a:rPr lang="en-US" sz="2000" dirty="0">
                <a:hlinkClick r:id="rId9"/>
              </a:rPr>
              <a:t>17.153(4)(b)</a:t>
            </a:r>
            <a:r>
              <a:rPr lang="en-US" sz="2000" dirty="0"/>
              <a:t>.]</a:t>
            </a:r>
          </a:p>
          <a:p>
            <a:r>
              <a:rPr lang="en-US" sz="2000" dirty="0"/>
              <a:t>The hearing shall be conducted in accordance with all of the following guidance and requirements:</a:t>
            </a:r>
          </a:p>
          <a:p>
            <a:pPr lvl="1"/>
            <a:r>
              <a:rPr lang="en-US" sz="1600" dirty="0"/>
              <a:t>§ UWS </a:t>
            </a:r>
            <a:r>
              <a:rPr lang="en-US" sz="1600" dirty="0">
                <a:hlinkClick r:id="rId10"/>
              </a:rPr>
              <a:t>17.153(4)</a:t>
            </a:r>
            <a:r>
              <a:rPr lang="en-US" sz="1600" dirty="0"/>
              <a:t>.</a:t>
            </a:r>
          </a:p>
        </p:txBody>
      </p:sp>
      <p:sp>
        <p:nvSpPr>
          <p:cNvPr id="7" name="TextBox 6">
            <a:extLst>
              <a:ext uri="{FF2B5EF4-FFF2-40B4-BE49-F238E27FC236}">
                <a16:creationId xmlns:a16="http://schemas.microsoft.com/office/drawing/2014/main" id="{DEE96E6B-64C5-F96F-669B-776ADAAB2F35}"/>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11"/>
              </a:rPr>
              <a:t>34 CFR 106.45(b)(6)(</a:t>
            </a:r>
            <a:r>
              <a:rPr lang="en-US" sz="1800"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11"/>
              </a:rPr>
              <a:t>i</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11"/>
              </a:rPr>
              <a:t>)</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371900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666A-13D1-0809-79DF-C574A81559C5}"/>
              </a:ext>
            </a:extLst>
          </p:cNvPr>
          <p:cNvSpPr>
            <a:spLocks noGrp="1"/>
          </p:cNvSpPr>
          <p:nvPr>
            <p:ph type="ctrTitle"/>
          </p:nvPr>
        </p:nvSpPr>
        <p:spPr/>
        <p:txBody>
          <a:bodyPr/>
          <a:lstStyle/>
          <a:p>
            <a:r>
              <a:rPr lang="en-US" dirty="0"/>
              <a:t>Due Process –</a:t>
            </a:r>
            <a:br>
              <a:rPr lang="en-US" dirty="0"/>
            </a:br>
            <a:r>
              <a:rPr lang="en-US" dirty="0"/>
              <a:t>Educational Process</a:t>
            </a:r>
          </a:p>
        </p:txBody>
      </p:sp>
      <p:sp>
        <p:nvSpPr>
          <p:cNvPr id="3" name="Footer Placeholder 2">
            <a:extLst>
              <a:ext uri="{FF2B5EF4-FFF2-40B4-BE49-F238E27FC236}">
                <a16:creationId xmlns:a16="http://schemas.microsoft.com/office/drawing/2014/main" id="{C7E6A268-92EE-56D8-77A2-CDC05F75FD63}"/>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D536780-1B3D-EF27-859F-E4952E71436E}"/>
              </a:ext>
            </a:extLst>
          </p:cNvPr>
          <p:cNvSpPr>
            <a:spLocks noGrp="1"/>
          </p:cNvSpPr>
          <p:nvPr>
            <p:ph type="sldNum" sz="quarter" idx="12"/>
          </p:nvPr>
        </p:nvSpPr>
        <p:spPr/>
        <p:txBody>
          <a:bodyPr/>
          <a:lstStyle/>
          <a:p>
            <a:fld id="{A49DFD55-3C28-40EF-9E31-A92D2E4017FF}" type="slidenum">
              <a:rPr lang="en-US" smtClean="0"/>
              <a:pPr/>
              <a:t>167</a:t>
            </a:fld>
            <a:endParaRPr lang="en-US"/>
          </a:p>
        </p:txBody>
      </p:sp>
      <p:sp>
        <p:nvSpPr>
          <p:cNvPr id="5" name="Text Placeholder 4">
            <a:extLst>
              <a:ext uri="{FF2B5EF4-FFF2-40B4-BE49-F238E27FC236}">
                <a16:creationId xmlns:a16="http://schemas.microsoft.com/office/drawing/2014/main" id="{3E9BB88E-5396-EE85-97AC-023BB25DE988}"/>
              </a:ext>
            </a:extLst>
          </p:cNvPr>
          <p:cNvSpPr>
            <a:spLocks noGrp="1"/>
          </p:cNvSpPr>
          <p:nvPr>
            <p:ph type="body" sz="quarter" idx="13"/>
          </p:nvPr>
        </p:nvSpPr>
        <p:spPr/>
        <p:txBody>
          <a:bodyPr>
            <a:normAutofit fontScale="92500" lnSpcReduction="20000"/>
          </a:bodyPr>
          <a:lstStyle/>
          <a:p>
            <a:pPr lvl="1"/>
            <a:r>
              <a:rPr lang="en-US" i="1" dirty="0"/>
              <a:t>[Students]</a:t>
            </a:r>
          </a:p>
          <a:p>
            <a:r>
              <a:rPr lang="en-US" dirty="0"/>
              <a:t>The hearing process shall further the educational purposes and reflect the university context of nonacademic misconduct proceedings. The process need not conform to state or federal rules of criminal or civil procedure, except as expressly provided in this chapter.</a:t>
            </a:r>
          </a:p>
          <a:p>
            <a:pPr lvl="1"/>
            <a:r>
              <a:rPr lang="en-US" dirty="0"/>
              <a:t>§ UWS </a:t>
            </a:r>
            <a:r>
              <a:rPr lang="en-US" dirty="0">
                <a:hlinkClick r:id="rId2"/>
              </a:rPr>
              <a:t>17.153(4)(a)</a:t>
            </a:r>
            <a:r>
              <a:rPr lang="en-US" dirty="0"/>
              <a:t>.</a:t>
            </a:r>
          </a:p>
        </p:txBody>
      </p:sp>
    </p:spTree>
    <p:extLst>
      <p:ext uri="{BB962C8B-B14F-4D97-AF65-F5344CB8AC3E}">
        <p14:creationId xmlns:p14="http://schemas.microsoft.com/office/powerpoint/2010/main" val="57047273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1B7B-9FD2-BFAE-2DC2-D3B3BADB9558}"/>
              </a:ext>
            </a:extLst>
          </p:cNvPr>
          <p:cNvSpPr>
            <a:spLocks noGrp="1"/>
          </p:cNvSpPr>
          <p:nvPr>
            <p:ph type="ctrTitle"/>
          </p:nvPr>
        </p:nvSpPr>
        <p:spPr/>
        <p:txBody>
          <a:bodyPr/>
          <a:lstStyle/>
          <a:p>
            <a:r>
              <a:rPr lang="en-US" dirty="0"/>
              <a:t>Burden of proof</a:t>
            </a:r>
          </a:p>
        </p:txBody>
      </p:sp>
      <p:sp>
        <p:nvSpPr>
          <p:cNvPr id="3" name="Footer Placeholder 2">
            <a:extLst>
              <a:ext uri="{FF2B5EF4-FFF2-40B4-BE49-F238E27FC236}">
                <a16:creationId xmlns:a16="http://schemas.microsoft.com/office/drawing/2014/main" id="{AC32AE7A-9ECC-11C7-CD3C-075BBC29CCFC}"/>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C200BBE8-4694-D1DB-7F21-DC4EB236B249}"/>
              </a:ext>
            </a:extLst>
          </p:cNvPr>
          <p:cNvSpPr>
            <a:spLocks noGrp="1"/>
          </p:cNvSpPr>
          <p:nvPr>
            <p:ph type="sldNum" sz="quarter" idx="12"/>
          </p:nvPr>
        </p:nvSpPr>
        <p:spPr/>
        <p:txBody>
          <a:bodyPr/>
          <a:lstStyle/>
          <a:p>
            <a:fld id="{A49DFD55-3C28-40EF-9E31-A92D2E4017FF}" type="slidenum">
              <a:rPr lang="en-US" smtClean="0"/>
              <a:pPr/>
              <a:t>168</a:t>
            </a:fld>
            <a:endParaRPr lang="en-US"/>
          </a:p>
        </p:txBody>
      </p:sp>
      <p:sp>
        <p:nvSpPr>
          <p:cNvPr id="5" name="Text Placeholder 4">
            <a:extLst>
              <a:ext uri="{FF2B5EF4-FFF2-40B4-BE49-F238E27FC236}">
                <a16:creationId xmlns:a16="http://schemas.microsoft.com/office/drawing/2014/main" id="{EDE9528C-4E62-A258-4C77-048534B724F9}"/>
              </a:ext>
            </a:extLst>
          </p:cNvPr>
          <p:cNvSpPr>
            <a:spLocks noGrp="1"/>
          </p:cNvSpPr>
          <p:nvPr>
            <p:ph type="body" sz="quarter" idx="13"/>
          </p:nvPr>
        </p:nvSpPr>
        <p:spPr/>
        <p:txBody>
          <a:bodyPr>
            <a:normAutofit lnSpcReduction="10000"/>
          </a:bodyPr>
          <a:lstStyle/>
          <a:p>
            <a:pPr lvl="1"/>
            <a:r>
              <a:rPr lang="en-US" i="1" dirty="0">
                <a:ea typeface="Open Sans" panose="020B0606030504020204" pitchFamily="34" charset="0"/>
                <a:cs typeface="Open Sans" panose="020B0606030504020204" pitchFamily="34" charset="0"/>
              </a:rPr>
              <a:t>[Employees]</a:t>
            </a:r>
          </a:p>
          <a:p>
            <a:r>
              <a:rPr lang="en-US" dirty="0">
                <a:ea typeface="Open Sans" panose="020B0606030504020204" pitchFamily="34" charset="0"/>
                <a:cs typeface="Open Sans" panose="020B0606030504020204" pitchFamily="34" charset="0"/>
              </a:rPr>
              <a:t>The burden of proof of the existence of just cause to support dismissal, or of grounds to support other discipline, is on the university administration.</a:t>
            </a:r>
          </a:p>
          <a:p>
            <a:pPr lvl="1"/>
            <a:r>
              <a:rPr lang="en-US" dirty="0">
                <a:solidFill>
                  <a:srgbClr val="FFFFFF"/>
                </a:solidFill>
                <a:effectLst/>
                <a:ea typeface="Open Sans" panose="020B0606030504020204" pitchFamily="34" charset="0"/>
                <a:cs typeface="Open Sans" panose="020B0606030504020204" pitchFamily="34" charset="0"/>
              </a:rPr>
              <a:t>§§ UWS </a:t>
            </a:r>
            <a:r>
              <a:rPr lang="en-US" u="sng" dirty="0">
                <a:solidFill>
                  <a:srgbClr val="FFFFFF"/>
                </a:solidFill>
                <a:effectLst/>
                <a:ea typeface="Open Sans" panose="020B0606030504020204" pitchFamily="34" charset="0"/>
                <a:cs typeface="Open Sans" panose="020B0606030504020204" pitchFamily="34" charset="0"/>
                <a:hlinkClick r:id="rId2"/>
              </a:rPr>
              <a:t>4.20(1)(a)</a:t>
            </a:r>
            <a:r>
              <a:rPr lang="en-US" dirty="0">
                <a:solidFill>
                  <a:srgbClr val="FFFFFF"/>
                </a:solidFill>
                <a:effectLst/>
                <a:ea typeface="Open Sans" panose="020B0606030504020204" pitchFamily="34" charset="0"/>
                <a:cs typeface="Open Sans" panose="020B0606030504020204" pitchFamily="34" charset="0"/>
              </a:rPr>
              <a:t>, </a:t>
            </a:r>
            <a:r>
              <a:rPr lang="en-US" u="sng" dirty="0">
                <a:solidFill>
                  <a:srgbClr val="FFFFFF"/>
                </a:solidFill>
                <a:effectLst/>
                <a:ea typeface="Open Sans" panose="020B0606030504020204" pitchFamily="34" charset="0"/>
                <a:cs typeface="Open Sans" panose="020B0606030504020204" pitchFamily="34" charset="0"/>
                <a:hlinkClick r:id="rId3"/>
              </a:rPr>
              <a:t>11.22(1)(a)</a:t>
            </a:r>
            <a:r>
              <a:rPr lang="en-US" dirty="0">
                <a:solidFill>
                  <a:srgbClr val="FFFFFF"/>
                </a:solidFill>
                <a:effectLst/>
                <a:ea typeface="Open Sans" panose="020B0606030504020204" pitchFamily="34" charset="0"/>
                <a:cs typeface="Open Sans" panose="020B0606030504020204" pitchFamily="34" charset="0"/>
              </a:rPr>
              <a:t>, &amp; </a:t>
            </a:r>
            <a:r>
              <a:rPr lang="en-US" u="sng" dirty="0">
                <a:solidFill>
                  <a:srgbClr val="FFFFFF"/>
                </a:solidFill>
                <a:effectLst/>
                <a:ea typeface="Open Sans" panose="020B0606030504020204" pitchFamily="34" charset="0"/>
                <a:cs typeface="Open Sans" panose="020B0606030504020204" pitchFamily="34" charset="0"/>
                <a:hlinkClick r:id="rId4"/>
              </a:rPr>
              <a:t>RPD 14-2</a:t>
            </a:r>
            <a:r>
              <a:rPr lang="en-US" dirty="0">
                <a:solidFill>
                  <a:srgbClr val="FFFFFF"/>
                </a:solidFill>
                <a:effectLst/>
                <a:ea typeface="Open Sans" panose="020B0606030504020204" pitchFamily="34" charset="0"/>
                <a:cs typeface="Open Sans" panose="020B0606030504020204" pitchFamily="34" charset="0"/>
              </a:rPr>
              <a:t>, Appendix C, Procedural Guarantees, 1.a.</a:t>
            </a:r>
            <a:endParaRPr lang="en-US" dirty="0">
              <a:ea typeface="Open Sans" panose="020B0606030504020204" pitchFamily="34" charset="0"/>
              <a:cs typeface="Open Sans" panose="020B0606030504020204" pitchFamily="34" charset="0"/>
            </a:endParaRPr>
          </a:p>
          <a:p>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0038335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Standard of proof</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169</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1800" i="1" kern="100" dirty="0">
                <a:solidFill>
                  <a:srgbClr val="FFFFFF"/>
                </a:solidFill>
                <a:effectLst/>
                <a:ea typeface="Open Sans" panose="020B0606030504020204" pitchFamily="34" charset="0"/>
                <a:cs typeface="Open Sans" panose="020B0606030504020204" pitchFamily="34" charset="0"/>
              </a:rPr>
              <a:t>[Employees]</a:t>
            </a:r>
          </a:p>
          <a:p>
            <a:pPr marL="0" marR="0">
              <a:lnSpc>
                <a:spcPct val="107000"/>
              </a:lnSpc>
              <a:spcBef>
                <a:spcPts val="0"/>
              </a:spcBef>
              <a:spcAft>
                <a:spcPts val="0"/>
              </a:spcAft>
            </a:pPr>
            <a:r>
              <a:rPr lang="en-US" sz="2400" dirty="0">
                <a:ea typeface="Open Sans" panose="020B0606030504020204" pitchFamily="34" charset="0"/>
                <a:cs typeface="Open Sans" panose="020B0606030504020204" pitchFamily="34" charset="0"/>
              </a:rPr>
              <a:t>The standard of proof shall be a </a:t>
            </a:r>
            <a:r>
              <a:rPr lang="en-US" sz="2400" b="1" i="1" dirty="0">
                <a:ea typeface="Open Sans" panose="020B0606030504020204" pitchFamily="34" charset="0"/>
                <a:cs typeface="Open Sans" panose="020B0606030504020204" pitchFamily="34" charset="0"/>
              </a:rPr>
              <a:t>preponderance of the evidence</a:t>
            </a:r>
            <a:r>
              <a:rPr lang="en-US" sz="2400" dirty="0">
                <a:ea typeface="Open Sans" panose="020B0606030504020204" pitchFamily="34" charset="0"/>
                <a:cs typeface="Open Sans" panose="020B0606030504020204" pitchFamily="34" charset="0"/>
              </a:rPr>
              <a:t>.</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a:lnSpc>
                <a:spcPct val="107000"/>
              </a:lnSpc>
              <a:spcBef>
                <a:spcPts val="0"/>
              </a:spcBef>
            </a:pPr>
            <a:r>
              <a:rPr lang="en-US" sz="1800" dirty="0">
                <a:solidFill>
                  <a:srgbClr val="FFFFFF"/>
                </a:solidFill>
                <a:effectLst/>
                <a:ea typeface="Open Sans" panose="020B0606030504020204" pitchFamily="34" charset="0"/>
                <a:cs typeface="Open Sans" panose="020B0606030504020204" pitchFamily="34" charset="0"/>
              </a:rPr>
              <a:t>§§ UWS </a:t>
            </a:r>
            <a:r>
              <a:rPr lang="en-US" sz="1800" u="sng" dirty="0">
                <a:solidFill>
                  <a:srgbClr val="FFFFFF"/>
                </a:solidFill>
                <a:effectLst/>
                <a:ea typeface="Open Sans" panose="020B0606030504020204" pitchFamily="34" charset="0"/>
                <a:cs typeface="Open Sans" panose="020B0606030504020204" pitchFamily="34" charset="0"/>
                <a:hlinkClick r:id="rId2"/>
              </a:rPr>
              <a:t>4.20(1)(b)</a:t>
            </a:r>
            <a:r>
              <a:rPr lang="en-US" sz="1800" dirty="0">
                <a:solidFill>
                  <a:srgbClr val="FFFFFF"/>
                </a:solidFill>
                <a:effectLst/>
                <a:ea typeface="Open Sans" panose="020B0606030504020204" pitchFamily="34" charset="0"/>
                <a:cs typeface="Open Sans" panose="020B0606030504020204" pitchFamily="34" charset="0"/>
              </a:rPr>
              <a:t> &amp; </a:t>
            </a:r>
            <a:r>
              <a:rPr lang="en-US" sz="1800" u="sng" dirty="0">
                <a:solidFill>
                  <a:srgbClr val="FFFFFF"/>
                </a:solidFill>
                <a:effectLst/>
                <a:ea typeface="Open Sans" panose="020B0606030504020204" pitchFamily="34" charset="0"/>
                <a:cs typeface="Open Sans" panose="020B0606030504020204" pitchFamily="34" charset="0"/>
                <a:hlinkClick r:id="rId3"/>
              </a:rPr>
              <a:t>11.22(1)(b)</a:t>
            </a:r>
            <a:r>
              <a:rPr lang="en-US" sz="1800" dirty="0">
                <a:solidFill>
                  <a:srgbClr val="FFFFFF"/>
                </a:solidFill>
                <a:effectLst/>
                <a:ea typeface="Open Sans" panose="020B0606030504020204" pitchFamily="34" charset="0"/>
                <a:cs typeface="Open Sans" panose="020B0606030504020204" pitchFamily="34" charset="0"/>
              </a:rPr>
              <a:t> &amp; </a:t>
            </a:r>
            <a:r>
              <a:rPr lang="en-US" sz="1800" u="sng" dirty="0">
                <a:solidFill>
                  <a:srgbClr val="FFFFFF"/>
                </a:solidFill>
                <a:effectLst/>
                <a:ea typeface="Open Sans" panose="020B0606030504020204" pitchFamily="34" charset="0"/>
                <a:cs typeface="Open Sans" panose="020B0606030504020204" pitchFamily="34" charset="0"/>
                <a:hlinkClick r:id="rId4"/>
              </a:rPr>
              <a:t>RPD 14-2</a:t>
            </a:r>
            <a:r>
              <a:rPr lang="en-US" sz="1800" dirty="0">
                <a:solidFill>
                  <a:srgbClr val="FFFFFF"/>
                </a:solidFill>
                <a:effectLst/>
                <a:ea typeface="Open Sans" panose="020B0606030504020204" pitchFamily="34" charset="0"/>
                <a:cs typeface="Open Sans" panose="020B0606030504020204" pitchFamily="34" charset="0"/>
              </a:rPr>
              <a:t>, Appendix C, Procedural Guarantees, 1.b.</a:t>
            </a:r>
            <a:endParaRPr lang="en-US" sz="1800" kern="100" dirty="0">
              <a:effectLst/>
              <a:ea typeface="Open Sans" panose="020B0606030504020204" pitchFamily="34" charset="0"/>
              <a:cs typeface="Open Sans" panose="020B0606030504020204" pitchFamily="34" charset="0"/>
            </a:endParaRPr>
          </a:p>
          <a:p>
            <a:endParaRPr lang="en-US" sz="24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6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[Students]</a:t>
            </a:r>
          </a:p>
          <a:p>
            <a:r>
              <a:rPr lang="en-US" sz="2000" dirty="0">
                <a:ea typeface="Open Sans" panose="020B0606030504020204" pitchFamily="34" charset="0"/>
                <a:cs typeface="Open Sans" panose="020B0606030504020204" pitchFamily="34" charset="0"/>
              </a:rPr>
              <a:t>The hearing examiner or committee shall prepare written findings of fact and a written statement of its decision based upon the record of the hearing, using the </a:t>
            </a:r>
            <a:r>
              <a:rPr lang="en-US" sz="2000" b="1" i="1" dirty="0">
                <a:ea typeface="Open Sans" panose="020B0606030504020204" pitchFamily="34" charset="0"/>
                <a:cs typeface="Open Sans" panose="020B0606030504020204" pitchFamily="34" charset="0"/>
              </a:rPr>
              <a:t>preponderance of the evidence</a:t>
            </a:r>
            <a:r>
              <a:rPr lang="en-US" sz="2000" dirty="0">
                <a:ea typeface="Open Sans" panose="020B0606030504020204" pitchFamily="34" charset="0"/>
                <a:cs typeface="Open Sans" panose="020B0606030504020204" pitchFamily="34" charset="0"/>
              </a:rPr>
              <a:t> standard.</a:t>
            </a:r>
            <a:endPar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endParaRPr>
          </a:p>
          <a:p>
            <a:pPr lvl="1"/>
            <a:r>
              <a:rPr lang="en-US" sz="1600" kern="100" dirty="0">
                <a:solidFill>
                  <a:srgbClr val="FFFFFF"/>
                </a:solidFill>
                <a:effectLst/>
                <a:ea typeface="Open Sans" panose="020B0606030504020204" pitchFamily="34" charset="0"/>
                <a:cs typeface="Open Sans" panose="020B0606030504020204" pitchFamily="34" charset="0"/>
              </a:rPr>
              <a:t>§ </a:t>
            </a:r>
            <a:r>
              <a:rPr lang="en-US" sz="1600" dirty="0">
                <a:ea typeface="Open Sans" panose="020B0606030504020204" pitchFamily="34" charset="0"/>
                <a:cs typeface="Open Sans" panose="020B0606030504020204" pitchFamily="34" charset="0"/>
              </a:rPr>
              <a:t>UWS </a:t>
            </a:r>
            <a:r>
              <a:rPr lang="en-US" sz="1600" dirty="0">
                <a:ea typeface="Open Sans" panose="020B0606030504020204" pitchFamily="34" charset="0"/>
                <a:cs typeface="Open Sans" panose="020B0606030504020204" pitchFamily="34" charset="0"/>
                <a:hlinkClick r:id="rId5"/>
              </a:rPr>
              <a:t>17.153(8)</a:t>
            </a:r>
            <a:r>
              <a:rPr lang="en-US" sz="1600" dirty="0">
                <a:ea typeface="Open Sans" panose="020B0606030504020204" pitchFamily="34" charset="0"/>
                <a:cs typeface="Open Sans" panose="020B0606030504020204" pitchFamily="34" charset="0"/>
              </a:rPr>
              <a:t>.</a:t>
            </a:r>
            <a:endParaRPr lang="en-US" sz="1600" dirty="0"/>
          </a:p>
        </p:txBody>
      </p:sp>
      <p:sp>
        <p:nvSpPr>
          <p:cNvPr id="7" name="TextBox 6">
            <a:extLst>
              <a:ext uri="{FF2B5EF4-FFF2-40B4-BE49-F238E27FC236}">
                <a16:creationId xmlns:a16="http://schemas.microsoft.com/office/drawing/2014/main" id="{DEE96E6B-64C5-F96F-669B-776ADAAB2F35}"/>
              </a:ext>
            </a:extLst>
          </p:cNvPr>
          <p:cNvSpPr txBox="1"/>
          <p:nvPr/>
        </p:nvSpPr>
        <p:spPr>
          <a:xfrm>
            <a:off x="3132499" y="5330947"/>
            <a:ext cx="6154375" cy="374270"/>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 </a:t>
            </a:r>
            <a:r>
              <a:rPr lang="en-US" dirty="0">
                <a:solidFill>
                  <a:srgbClr val="FFFFFF"/>
                </a:solidFill>
                <a:latin typeface="Open Sans" panose="020B0606030504020204" pitchFamily="34" charset="0"/>
                <a:ea typeface="Open Sans" panose="020B0606030504020204" pitchFamily="34" charset="0"/>
                <a:cs typeface="Open Sans" panose="020B0606030504020204" pitchFamily="34" charset="0"/>
                <a:hlinkClick r:id="rId6"/>
              </a:rPr>
              <a:t>34 CFR 106.45(b)(1)(vii)</a:t>
            </a:r>
            <a:r>
              <a:rPr lang="en-US" dirty="0">
                <a:solidFill>
                  <a:srgbClr val="FFFFFF"/>
                </a:solidFill>
                <a:latin typeface="Open Sans" panose="020B0606030504020204" pitchFamily="34" charset="0"/>
                <a:ea typeface="Open Sans" panose="020B0606030504020204" pitchFamily="34" charset="0"/>
                <a:cs typeface="Open Sans" panose="020B0606030504020204" pitchFamily="34" charset="0"/>
              </a:rPr>
              <a:t> &amp;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7"/>
              </a:rPr>
              <a:t>(6)(</a:t>
            </a:r>
            <a:r>
              <a:rPr lang="en-US" sz="1800"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7"/>
              </a:rPr>
              <a:t>i</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7"/>
              </a:rPr>
              <a:t>)</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90848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CF04-21FE-AC2E-F11C-E55CB4CFB570}"/>
              </a:ext>
            </a:extLst>
          </p:cNvPr>
          <p:cNvSpPr>
            <a:spLocks noGrp="1"/>
          </p:cNvSpPr>
          <p:nvPr>
            <p:ph type="ctrTitle"/>
          </p:nvPr>
        </p:nvSpPr>
        <p:spPr/>
        <p:txBody>
          <a:bodyPr/>
          <a:lstStyle/>
          <a:p>
            <a:r>
              <a:rPr lang="en-US" dirty="0"/>
              <a:t>Complainant</a:t>
            </a:r>
          </a:p>
        </p:txBody>
      </p:sp>
      <p:sp>
        <p:nvSpPr>
          <p:cNvPr id="3" name="Footer Placeholder 2">
            <a:extLst>
              <a:ext uri="{FF2B5EF4-FFF2-40B4-BE49-F238E27FC236}">
                <a16:creationId xmlns:a16="http://schemas.microsoft.com/office/drawing/2014/main" id="{7F428DF9-9BE8-90E5-14BC-C0D72B7F8FA4}"/>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56895A4-8095-733D-99BF-258096C97CE4}"/>
              </a:ext>
            </a:extLst>
          </p:cNvPr>
          <p:cNvSpPr>
            <a:spLocks noGrp="1"/>
          </p:cNvSpPr>
          <p:nvPr>
            <p:ph type="sldNum" sz="quarter" idx="12"/>
          </p:nvPr>
        </p:nvSpPr>
        <p:spPr/>
        <p:txBody>
          <a:bodyPr/>
          <a:lstStyle/>
          <a:p>
            <a:fld id="{A49DFD55-3C28-40EF-9E31-A92D2E4017FF}" type="slidenum">
              <a:rPr lang="en-US" smtClean="0"/>
              <a:pPr/>
              <a:t>17</a:t>
            </a:fld>
            <a:endParaRPr lang="en-US"/>
          </a:p>
        </p:txBody>
      </p:sp>
      <p:sp>
        <p:nvSpPr>
          <p:cNvPr id="6" name="Text Placeholder 5">
            <a:extLst>
              <a:ext uri="{FF2B5EF4-FFF2-40B4-BE49-F238E27FC236}">
                <a16:creationId xmlns:a16="http://schemas.microsoft.com/office/drawing/2014/main" id="{42280722-0ED6-7CFB-E0D7-B6470A5086B0}"/>
              </a:ext>
            </a:extLst>
          </p:cNvPr>
          <p:cNvSpPr>
            <a:spLocks noGrp="1"/>
          </p:cNvSpPr>
          <p:nvPr>
            <p:ph type="body" sz="quarter" idx="13"/>
          </p:nvPr>
        </p:nvSpPr>
        <p:spPr/>
        <p:txBody>
          <a:bodyPr>
            <a:noAutofit/>
          </a:bodyPr>
          <a:lstStyle/>
          <a:p>
            <a:pPr lvl="1"/>
            <a:r>
              <a:rPr lang="en-US" sz="1600" i="1" dirty="0">
                <a:effectLst/>
                <a:ea typeface="Open Sans" panose="020B0606030504020204" pitchFamily="34" charset="0"/>
                <a:cs typeface="Open Sans" panose="020B0606030504020204" pitchFamily="34" charset="0"/>
              </a:rPr>
              <a:t>[Employees]</a:t>
            </a:r>
          </a:p>
          <a:p>
            <a:r>
              <a:rPr lang="en-US" sz="2000" dirty="0"/>
              <a:t>Complainant” means any individual who is </a:t>
            </a:r>
            <a:r>
              <a:rPr lang="en-US" sz="2000" b="1" i="1" dirty="0"/>
              <a:t>alleged to be the subject of </a:t>
            </a:r>
            <a:r>
              <a:rPr lang="en-US" sz="2000" dirty="0"/>
              <a:t>Title IX misconduct.</a:t>
            </a:r>
            <a:endParaRPr lang="en-US" sz="2000" dirty="0">
              <a:effectLst/>
              <a:ea typeface="Open Sans" panose="020B0606030504020204" pitchFamily="34" charset="0"/>
              <a:cs typeface="Open Sans" panose="020B0606030504020204" pitchFamily="34" charset="0"/>
            </a:endParaRPr>
          </a:p>
          <a:p>
            <a:pPr lvl="1"/>
            <a:r>
              <a:rPr lang="en-US" sz="1800" dirty="0"/>
              <a:t>§§ UWS </a:t>
            </a:r>
            <a:r>
              <a:rPr lang="en-US" sz="1800" dirty="0">
                <a:hlinkClick r:id="rId2"/>
              </a:rPr>
              <a:t>4.11(1)</a:t>
            </a:r>
            <a:r>
              <a:rPr lang="en-US" sz="1800" dirty="0"/>
              <a:t> &amp; </a:t>
            </a:r>
            <a:r>
              <a:rPr lang="en-US" sz="1800" dirty="0">
                <a:hlinkClick r:id="rId3"/>
              </a:rPr>
              <a:t>11.13(1)</a:t>
            </a:r>
            <a:r>
              <a:rPr lang="en-US" sz="1800" dirty="0"/>
              <a:t> &amp; </a:t>
            </a:r>
            <a:r>
              <a:rPr lang="en-US" sz="1800" dirty="0">
                <a:hlinkClick r:id="rId4"/>
              </a:rPr>
              <a:t>RPD 14-2</a:t>
            </a:r>
            <a:r>
              <a:rPr lang="en-US" sz="1800" dirty="0"/>
              <a:t>, Appendix C, Definitions, 1.</a:t>
            </a:r>
            <a:endParaRPr lang="en-US" sz="1600" dirty="0">
              <a:effectLst/>
              <a:ea typeface="Open Sans" panose="020B0606030504020204" pitchFamily="34" charset="0"/>
              <a:cs typeface="Open Sans" panose="020B0606030504020204" pitchFamily="34" charset="0"/>
            </a:endParaRPr>
          </a:p>
          <a:p>
            <a:endParaRPr lang="en-US" sz="2000"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21FFF50C-1BA4-5556-FA25-47360DDBDB6C}"/>
              </a:ext>
            </a:extLst>
          </p:cNvPr>
          <p:cNvSpPr>
            <a:spLocks noGrp="1"/>
          </p:cNvSpPr>
          <p:nvPr>
            <p:ph type="body" sz="quarter" idx="14"/>
          </p:nvPr>
        </p:nvSpPr>
        <p:spPr/>
        <p:txBody>
          <a:bodyPr>
            <a:noAutofit/>
          </a:bodyPr>
          <a:lstStyle/>
          <a:p>
            <a:pPr lvl="1"/>
            <a:r>
              <a:rPr lang="en-US" sz="1800" i="1" dirty="0"/>
              <a:t>[Students]</a:t>
            </a:r>
          </a:p>
          <a:p>
            <a:r>
              <a:rPr lang="en-US" sz="2400" dirty="0"/>
              <a:t>Complainant” means any individual who is </a:t>
            </a:r>
            <a:r>
              <a:rPr lang="en-US" sz="2400" b="1" i="1" dirty="0"/>
              <a:t>alleged to be the subject of </a:t>
            </a:r>
            <a:r>
              <a:rPr lang="en-US" sz="2400" dirty="0"/>
              <a:t>sexual misconduct.</a:t>
            </a:r>
          </a:p>
          <a:p>
            <a:pPr lvl="1"/>
            <a:r>
              <a:rPr lang="en-US" sz="2000" dirty="0"/>
              <a:t>§ UWS </a:t>
            </a:r>
            <a:r>
              <a:rPr lang="en-US" sz="2000" dirty="0">
                <a:hlinkClick r:id="rId5"/>
              </a:rPr>
              <a:t>17.02(2m)</a:t>
            </a:r>
            <a:r>
              <a:rPr lang="en-US" sz="1800" kern="100" dirty="0">
                <a:solidFill>
                  <a:srgbClr val="FFFFFF"/>
                </a:solidFill>
                <a:effectLst/>
                <a:ea typeface="Open Sans" panose="020B0606030504020204" pitchFamily="34" charset="0"/>
                <a:cs typeface="Open Sans" panose="020B0606030504020204" pitchFamily="34" charset="0"/>
              </a:rPr>
              <a:t>.</a:t>
            </a:r>
          </a:p>
        </p:txBody>
      </p:sp>
      <p:sp>
        <p:nvSpPr>
          <p:cNvPr id="8" name="TextBox 7">
            <a:extLst>
              <a:ext uri="{FF2B5EF4-FFF2-40B4-BE49-F238E27FC236}">
                <a16:creationId xmlns:a16="http://schemas.microsoft.com/office/drawing/2014/main" id="{ED114476-9E7C-2426-0247-5F3312431F78}"/>
              </a:ext>
            </a:extLst>
          </p:cNvPr>
          <p:cNvSpPr txBox="1"/>
          <p:nvPr/>
        </p:nvSpPr>
        <p:spPr>
          <a:xfrm>
            <a:off x="3023857" y="5405596"/>
            <a:ext cx="6554709" cy="966996"/>
          </a:xfrm>
          <a:prstGeom prst="rect">
            <a:avLst/>
          </a:prstGeom>
          <a:noFill/>
        </p:spPr>
        <p:txBody>
          <a:bodyPr wrap="square" rtlCol="0">
            <a:spAutoFit/>
          </a:bodyPr>
          <a:lstStyle/>
          <a:p>
            <a:pPr marL="342900" indent="-342900" algn="ctr">
              <a:lnSpc>
                <a:spcPct val="107000"/>
              </a:lnSpc>
              <a:buFont typeface="Symbol" panose="05050102010706020507" pitchFamily="18" charset="2"/>
              <a:buChar char=""/>
            </a:pPr>
            <a:r>
              <a:rPr lang="en-US" sz="1800" i="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See </a:t>
            </a:r>
            <a:r>
              <a:rPr lang="fr-FR"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34 CFR 106.30(a) “</a:t>
            </a:r>
            <a:r>
              <a:rPr lang="fr-FR" sz="1800" u="sng" kern="100" dirty="0" err="1">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Complainant</a:t>
            </a:r>
            <a:r>
              <a:rPr lang="fr-FR"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a:t>
            </a:r>
            <a:r>
              <a:rPr lang="fr-FR"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(Aug. 14, 2020).</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gn="ctr">
              <a:lnSpc>
                <a:spcPct val="107000"/>
              </a:lnSpc>
              <a:buFont typeface="Symbol" panose="05050102010706020507" pitchFamily="18" charset="2"/>
              <a:buChar char=""/>
            </a:pP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ctr">
              <a:lnSpc>
                <a:spcPct val="107000"/>
              </a:lnSpc>
              <a:spcBef>
                <a:spcPts val="0"/>
              </a:spcBef>
              <a:spcAft>
                <a:spcPts val="0"/>
              </a:spcAft>
              <a:buFont typeface="Symbol" panose="05050102010706020507" pitchFamily="18" charset="2"/>
              <a:buChar char=""/>
            </a:pP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3181576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52BA6-1E5A-3AC5-A68C-0D9CB0267457}"/>
              </a:ext>
            </a:extLst>
          </p:cNvPr>
          <p:cNvSpPr>
            <a:spLocks noGrp="1"/>
          </p:cNvSpPr>
          <p:nvPr>
            <p:ph type="ctrTitle"/>
          </p:nvPr>
        </p:nvSpPr>
        <p:spPr/>
        <p:txBody>
          <a:bodyPr/>
          <a:lstStyle/>
          <a:p>
            <a:r>
              <a:rPr lang="en-US" dirty="0"/>
              <a:t>Due process</a:t>
            </a:r>
            <a:br>
              <a:rPr lang="en-US" dirty="0"/>
            </a:br>
            <a:r>
              <a:rPr lang="en-US" dirty="0"/>
              <a:t>Hearing Notice</a:t>
            </a:r>
          </a:p>
        </p:txBody>
      </p:sp>
      <p:sp>
        <p:nvSpPr>
          <p:cNvPr id="3" name="Footer Placeholder 2">
            <a:extLst>
              <a:ext uri="{FF2B5EF4-FFF2-40B4-BE49-F238E27FC236}">
                <a16:creationId xmlns:a16="http://schemas.microsoft.com/office/drawing/2014/main" id="{01B989AB-ED0D-BA72-C898-2157AF2138D5}"/>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F813287-D3D3-0C4B-CB81-E7EAE0DDFB53}"/>
              </a:ext>
            </a:extLst>
          </p:cNvPr>
          <p:cNvSpPr>
            <a:spLocks noGrp="1"/>
          </p:cNvSpPr>
          <p:nvPr>
            <p:ph type="sldNum" sz="quarter" idx="12"/>
          </p:nvPr>
        </p:nvSpPr>
        <p:spPr/>
        <p:txBody>
          <a:bodyPr/>
          <a:lstStyle/>
          <a:p>
            <a:fld id="{A49DFD55-3C28-40EF-9E31-A92D2E4017FF}" type="slidenum">
              <a:rPr lang="en-US" smtClean="0"/>
              <a:pPr/>
              <a:t>170</a:t>
            </a:fld>
            <a:endParaRPr lang="en-US"/>
          </a:p>
        </p:txBody>
      </p:sp>
      <p:sp>
        <p:nvSpPr>
          <p:cNvPr id="5" name="Text Placeholder 4">
            <a:extLst>
              <a:ext uri="{FF2B5EF4-FFF2-40B4-BE49-F238E27FC236}">
                <a16:creationId xmlns:a16="http://schemas.microsoft.com/office/drawing/2014/main" id="{3D791C09-41BB-B14C-64CC-3B64CCA0239C}"/>
              </a:ext>
            </a:extLst>
          </p:cNvPr>
          <p:cNvSpPr>
            <a:spLocks noGrp="1"/>
          </p:cNvSpPr>
          <p:nvPr>
            <p:ph type="body" sz="quarter" idx="13"/>
          </p:nvPr>
        </p:nvSpPr>
        <p:spPr/>
        <p:txBody>
          <a:bodyPr>
            <a:normAutofit fontScale="77500" lnSpcReduction="20000"/>
          </a:bodyPr>
          <a:lstStyle/>
          <a:p>
            <a:pPr lvl="1"/>
            <a:r>
              <a:rPr lang="en-US" i="1" dirty="0">
                <a:ea typeface="Open Sans" panose="020B0606030504020204" pitchFamily="34" charset="0"/>
                <a:cs typeface="Open Sans" panose="020B0606030504020204" pitchFamily="34" charset="0"/>
              </a:rPr>
              <a:t>[Employees]</a:t>
            </a:r>
          </a:p>
          <a:p>
            <a:r>
              <a:rPr lang="en-US" dirty="0">
                <a:ea typeface="Open Sans" panose="020B0606030504020204" pitchFamily="34" charset="0"/>
                <a:cs typeface="Open Sans" panose="020B0606030504020204" pitchFamily="34" charset="0"/>
              </a:rPr>
              <a:t>Service of written notice of a live hearing on the allegations in the formal complaint at least </a:t>
            </a:r>
            <a:r>
              <a:rPr lang="en-US" b="1" i="1" dirty="0">
                <a:ea typeface="Open Sans" panose="020B0606030504020204" pitchFamily="34" charset="0"/>
                <a:cs typeface="Open Sans" panose="020B0606030504020204" pitchFamily="34" charset="0"/>
              </a:rPr>
              <a:t>10 days </a:t>
            </a:r>
            <a:r>
              <a:rPr lang="en-US" dirty="0">
                <a:ea typeface="Open Sans" panose="020B0606030504020204" pitchFamily="34" charset="0"/>
                <a:cs typeface="Open Sans" panose="020B0606030504020204" pitchFamily="34" charset="0"/>
              </a:rPr>
              <a:t>prior to the hearing.</a:t>
            </a:r>
          </a:p>
          <a:p>
            <a:pPr lvl="1"/>
            <a:r>
              <a:rPr lang="en-US" kern="100" dirty="0">
                <a:solidFill>
                  <a:srgbClr val="FFFFFF"/>
                </a:solidFill>
                <a:effectLst/>
                <a:ea typeface="Open Sans" panose="020B0606030504020204" pitchFamily="34" charset="0"/>
                <a:cs typeface="Open Sans" panose="020B0606030504020204" pitchFamily="34" charset="0"/>
              </a:rPr>
              <a:t>§§ UWS </a:t>
            </a:r>
            <a:r>
              <a:rPr lang="en-US" u="sng" kern="100" dirty="0">
                <a:solidFill>
                  <a:srgbClr val="FFFFFF"/>
                </a:solidFill>
                <a:effectLst/>
                <a:ea typeface="Open Sans" panose="020B0606030504020204" pitchFamily="34" charset="0"/>
                <a:cs typeface="Open Sans" panose="020B0606030504020204" pitchFamily="34" charset="0"/>
                <a:hlinkClick r:id="rId2"/>
              </a:rPr>
              <a:t>4.19(1)(a)</a:t>
            </a:r>
            <a:r>
              <a:rPr lang="en-US"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ea typeface="Open Sans" panose="020B0606030504020204" pitchFamily="34" charset="0"/>
                <a:cs typeface="Open Sans" panose="020B0606030504020204" pitchFamily="34" charset="0"/>
                <a:hlinkClick r:id="rId3"/>
              </a:rPr>
              <a:t>11.21(1)(a)</a:t>
            </a:r>
            <a:r>
              <a:rPr lang="en-US"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ea typeface="Open Sans" panose="020B0606030504020204" pitchFamily="34" charset="0"/>
                <a:cs typeface="Open Sans" panose="020B0606030504020204" pitchFamily="34" charset="0"/>
                <a:hlinkClick r:id="rId4"/>
              </a:rPr>
              <a:t>RPD 14-2</a:t>
            </a:r>
            <a:r>
              <a:rPr lang="en-US" kern="100" dirty="0">
                <a:solidFill>
                  <a:srgbClr val="FFFFFF"/>
                </a:solidFill>
                <a:effectLst/>
                <a:ea typeface="Open Sans" panose="020B0606030504020204" pitchFamily="34" charset="0"/>
                <a:cs typeface="Open Sans" panose="020B0606030504020204" pitchFamily="34" charset="0"/>
              </a:rPr>
              <a:t>, Appendix C, Adequate Due Process, 1.a. &amp; 2.</a:t>
            </a:r>
            <a:endParaRPr lang="en-US" dirty="0">
              <a:ea typeface="Open Sans" panose="020B0606030504020204" pitchFamily="34" charset="0"/>
              <a:cs typeface="Open Sans" panose="020B0606030504020204" pitchFamily="34" charset="0"/>
            </a:endParaRPr>
          </a:p>
          <a:p>
            <a:r>
              <a:rPr lang="en-US" sz="2800" i="1" kern="100" dirty="0">
                <a:solidFill>
                  <a:srgbClr val="FFFFFF"/>
                </a:solidFill>
                <a:effectLst/>
                <a:ea typeface="Open Sans" panose="020B0606030504020204" pitchFamily="34" charset="0"/>
                <a:cs typeface="Open Sans" panose="020B0606030504020204" pitchFamily="34" charset="0"/>
              </a:rPr>
              <a:t>See </a:t>
            </a:r>
            <a:r>
              <a:rPr lang="en-US" dirty="0">
                <a:solidFill>
                  <a:srgbClr val="FFFFFF"/>
                </a:solidFill>
                <a:ea typeface="Open Sans" panose="020B0606030504020204" pitchFamily="34" charset="0"/>
                <a:cs typeface="Open Sans" panose="020B0606030504020204" pitchFamily="34" charset="0"/>
                <a:hlinkClick r:id="rId5"/>
              </a:rPr>
              <a:t>34 CFR 106.45(b)(1)(vii)</a:t>
            </a:r>
            <a:r>
              <a:rPr lang="en-US" dirty="0">
                <a:solidFill>
                  <a:srgbClr val="FFFFFF"/>
                </a:solidFill>
                <a:ea typeface="Open Sans" panose="020B0606030504020204" pitchFamily="34" charset="0"/>
                <a:cs typeface="Open Sans" panose="020B0606030504020204" pitchFamily="34" charset="0"/>
              </a:rPr>
              <a:t> </a:t>
            </a:r>
            <a:r>
              <a:rPr lang="en-US" sz="2800" kern="100" dirty="0">
                <a:solidFill>
                  <a:srgbClr val="FFFFFF"/>
                </a:solidFill>
                <a:effectLst/>
                <a:ea typeface="Open Sans" panose="020B0606030504020204" pitchFamily="34" charset="0"/>
                <a:cs typeface="Open Sans" panose="020B0606030504020204" pitchFamily="34" charset="0"/>
              </a:rPr>
              <a:t>(Aug. 14, 2020). </a:t>
            </a:r>
          </a:p>
          <a:p>
            <a:r>
              <a:rPr lang="en-US" dirty="0">
                <a:ea typeface="Open Sans" panose="020B0606030504020204" pitchFamily="34" charset="0"/>
                <a:cs typeface="Open Sans" panose="020B0606030504020204" pitchFamily="34" charset="0"/>
              </a:rPr>
              <a:t>This should be taken care of by the prehearing conference report.</a:t>
            </a:r>
          </a:p>
          <a:p>
            <a:endParaRPr lang="en-US" dirty="0">
              <a:ea typeface="Open Sans" panose="020B0606030504020204" pitchFamily="34" charset="0"/>
              <a:cs typeface="Open Sans" panose="020B0606030504020204" pitchFamily="34" charset="0"/>
            </a:endParaRPr>
          </a:p>
          <a:p>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4178953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52BA6-1E5A-3AC5-A68C-0D9CB0267457}"/>
              </a:ext>
            </a:extLst>
          </p:cNvPr>
          <p:cNvSpPr>
            <a:spLocks noGrp="1"/>
          </p:cNvSpPr>
          <p:nvPr>
            <p:ph type="ctrTitle"/>
          </p:nvPr>
        </p:nvSpPr>
        <p:spPr/>
        <p:txBody>
          <a:bodyPr/>
          <a:lstStyle/>
          <a:p>
            <a:r>
              <a:rPr lang="en-US" dirty="0"/>
              <a:t>Due Process –</a:t>
            </a:r>
            <a:br>
              <a:rPr lang="en-US" dirty="0"/>
            </a:br>
            <a:r>
              <a:rPr lang="en-US" dirty="0"/>
              <a:t>Names &amp; Evidence</a:t>
            </a:r>
          </a:p>
        </p:txBody>
      </p:sp>
      <p:sp>
        <p:nvSpPr>
          <p:cNvPr id="3" name="Footer Placeholder 2">
            <a:extLst>
              <a:ext uri="{FF2B5EF4-FFF2-40B4-BE49-F238E27FC236}">
                <a16:creationId xmlns:a16="http://schemas.microsoft.com/office/drawing/2014/main" id="{01B989AB-ED0D-BA72-C898-2157AF2138D5}"/>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F813287-D3D3-0C4B-CB81-E7EAE0DDFB53}"/>
              </a:ext>
            </a:extLst>
          </p:cNvPr>
          <p:cNvSpPr>
            <a:spLocks noGrp="1"/>
          </p:cNvSpPr>
          <p:nvPr>
            <p:ph type="sldNum" sz="quarter" idx="12"/>
          </p:nvPr>
        </p:nvSpPr>
        <p:spPr/>
        <p:txBody>
          <a:bodyPr/>
          <a:lstStyle/>
          <a:p>
            <a:fld id="{A49DFD55-3C28-40EF-9E31-A92D2E4017FF}" type="slidenum">
              <a:rPr lang="en-US" smtClean="0"/>
              <a:pPr/>
              <a:t>171</a:t>
            </a:fld>
            <a:endParaRPr lang="en-US"/>
          </a:p>
        </p:txBody>
      </p:sp>
      <p:sp>
        <p:nvSpPr>
          <p:cNvPr id="5" name="Text Placeholder 4">
            <a:extLst>
              <a:ext uri="{FF2B5EF4-FFF2-40B4-BE49-F238E27FC236}">
                <a16:creationId xmlns:a16="http://schemas.microsoft.com/office/drawing/2014/main" id="{3D791C09-41BB-B14C-64CC-3B64CCA0239C}"/>
              </a:ext>
            </a:extLst>
          </p:cNvPr>
          <p:cNvSpPr>
            <a:spLocks noGrp="1"/>
          </p:cNvSpPr>
          <p:nvPr>
            <p:ph type="body" sz="quarter" idx="13"/>
          </p:nvPr>
        </p:nvSpPr>
        <p:spPr/>
        <p:txBody>
          <a:bodyPr>
            <a:normAutofit fontScale="77500" lnSpcReduction="20000"/>
          </a:bodyPr>
          <a:lstStyle/>
          <a:p>
            <a:pPr lvl="1"/>
            <a:r>
              <a:rPr lang="en-US" i="1" dirty="0">
                <a:ea typeface="Open Sans" panose="020B0606030504020204" pitchFamily="34" charset="0"/>
                <a:cs typeface="Open Sans" panose="020B0606030504020204" pitchFamily="34" charset="0"/>
              </a:rPr>
              <a:t>[Employees]</a:t>
            </a:r>
          </a:p>
          <a:p>
            <a:r>
              <a:rPr lang="en-US" dirty="0">
                <a:ea typeface="Open Sans" panose="020B0606030504020204" pitchFamily="34" charset="0"/>
                <a:cs typeface="Open Sans" panose="020B0606030504020204" pitchFamily="34" charset="0"/>
              </a:rPr>
              <a:t>A right to the names of witnesses and of access to documentary and other evidence which serve as the basis for seeking dismissal or other discipline.</a:t>
            </a:r>
          </a:p>
          <a:p>
            <a:pPr lvl="1"/>
            <a:r>
              <a:rPr lang="en-US" kern="100" dirty="0">
                <a:solidFill>
                  <a:srgbClr val="FFFFFF"/>
                </a:solidFill>
                <a:effectLst/>
                <a:ea typeface="Open Sans" panose="020B0606030504020204" pitchFamily="34" charset="0"/>
                <a:cs typeface="Open Sans" panose="020B0606030504020204" pitchFamily="34" charset="0"/>
              </a:rPr>
              <a:t>§§ UWS </a:t>
            </a:r>
            <a:r>
              <a:rPr lang="en-US" u="sng" kern="100" dirty="0">
                <a:solidFill>
                  <a:srgbClr val="FFFFFF"/>
                </a:solidFill>
                <a:effectLst/>
                <a:ea typeface="Open Sans" panose="020B0606030504020204" pitchFamily="34" charset="0"/>
                <a:cs typeface="Open Sans" panose="020B0606030504020204" pitchFamily="34" charset="0"/>
                <a:hlinkClick r:id="rId2"/>
              </a:rPr>
              <a:t>4.19(1)(b)</a:t>
            </a:r>
            <a:r>
              <a:rPr lang="en-US" kern="100" dirty="0">
                <a:solidFill>
                  <a:srgbClr val="FFFFFF"/>
                </a:solidFill>
                <a:effectLst/>
                <a:ea typeface="Open Sans" panose="020B0606030504020204" pitchFamily="34" charset="0"/>
                <a:cs typeface="Open Sans" panose="020B0606030504020204" pitchFamily="34" charset="0"/>
              </a:rPr>
              <a:t> &amp; </a:t>
            </a:r>
            <a:r>
              <a:rPr lang="en-US" kern="100" dirty="0">
                <a:solidFill>
                  <a:srgbClr val="FFFFFF"/>
                </a:solidFill>
                <a:effectLst/>
                <a:ea typeface="Open Sans" panose="020B0606030504020204" pitchFamily="34" charset="0"/>
                <a:cs typeface="Open Sans" panose="020B0606030504020204" pitchFamily="34" charset="0"/>
                <a:hlinkClick r:id="rId3"/>
              </a:rPr>
              <a:t>(2)</a:t>
            </a:r>
            <a:r>
              <a:rPr lang="en-US"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ea typeface="Open Sans" panose="020B0606030504020204" pitchFamily="34" charset="0"/>
                <a:cs typeface="Open Sans" panose="020B0606030504020204" pitchFamily="34" charset="0"/>
                <a:hlinkClick r:id="rId4"/>
              </a:rPr>
              <a:t>11.21(1)(b)</a:t>
            </a:r>
            <a:r>
              <a:rPr lang="en-US" kern="100" dirty="0">
                <a:solidFill>
                  <a:srgbClr val="FFFFFF"/>
                </a:solidFill>
                <a:effectLst/>
                <a:ea typeface="Open Sans" panose="020B0606030504020204" pitchFamily="34" charset="0"/>
                <a:cs typeface="Open Sans" panose="020B0606030504020204" pitchFamily="34" charset="0"/>
              </a:rPr>
              <a:t> &amp; </a:t>
            </a:r>
            <a:r>
              <a:rPr lang="en-US" kern="100" dirty="0">
                <a:solidFill>
                  <a:srgbClr val="FFFFFF"/>
                </a:solidFill>
                <a:effectLst/>
                <a:ea typeface="Open Sans" panose="020B0606030504020204" pitchFamily="34" charset="0"/>
                <a:cs typeface="Open Sans" panose="020B0606030504020204" pitchFamily="34" charset="0"/>
                <a:hlinkClick r:id="rId5"/>
              </a:rPr>
              <a:t>(2)</a:t>
            </a:r>
            <a:r>
              <a:rPr lang="en-US"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ea typeface="Open Sans" panose="020B0606030504020204" pitchFamily="34" charset="0"/>
                <a:cs typeface="Open Sans" panose="020B0606030504020204" pitchFamily="34" charset="0"/>
                <a:hlinkClick r:id="rId6"/>
              </a:rPr>
              <a:t>RPD 14-2</a:t>
            </a:r>
            <a:r>
              <a:rPr lang="en-US" kern="100" dirty="0">
                <a:solidFill>
                  <a:srgbClr val="FFFFFF"/>
                </a:solidFill>
                <a:effectLst/>
                <a:ea typeface="Open Sans" panose="020B0606030504020204" pitchFamily="34" charset="0"/>
                <a:cs typeface="Open Sans" panose="020B0606030504020204" pitchFamily="34" charset="0"/>
              </a:rPr>
              <a:t>, Appendix C, Adequate Due Process, 1.b.</a:t>
            </a:r>
            <a:endParaRPr lang="en-US" dirty="0">
              <a:ea typeface="Open Sans" panose="020B0606030504020204" pitchFamily="34" charset="0"/>
              <a:cs typeface="Open Sans" panose="020B0606030504020204" pitchFamily="34" charset="0"/>
            </a:endParaRPr>
          </a:p>
          <a:p>
            <a:r>
              <a:rPr lang="en-US" sz="2800" i="1" kern="100" dirty="0">
                <a:solidFill>
                  <a:srgbClr val="FFFFFF"/>
                </a:solidFill>
                <a:effectLst/>
                <a:ea typeface="Open Sans" panose="020B0606030504020204" pitchFamily="34" charset="0"/>
                <a:cs typeface="Open Sans" panose="020B0606030504020204" pitchFamily="34" charset="0"/>
              </a:rPr>
              <a:t>See </a:t>
            </a:r>
            <a:r>
              <a:rPr lang="en-US" dirty="0">
                <a:solidFill>
                  <a:srgbClr val="FFFFFF"/>
                </a:solidFill>
                <a:ea typeface="Open Sans" panose="020B0606030504020204" pitchFamily="34" charset="0"/>
                <a:cs typeface="Open Sans" panose="020B0606030504020204" pitchFamily="34" charset="0"/>
                <a:hlinkClick r:id="rId7"/>
              </a:rPr>
              <a:t>34 CFR 106.45(b)(1)(vii)</a:t>
            </a:r>
            <a:r>
              <a:rPr lang="en-US" dirty="0">
                <a:solidFill>
                  <a:srgbClr val="FFFFFF"/>
                </a:solidFill>
                <a:ea typeface="Open Sans" panose="020B0606030504020204" pitchFamily="34" charset="0"/>
                <a:cs typeface="Open Sans" panose="020B0606030504020204" pitchFamily="34" charset="0"/>
              </a:rPr>
              <a:t> </a:t>
            </a:r>
            <a:r>
              <a:rPr lang="en-US" sz="2800" kern="100" dirty="0">
                <a:solidFill>
                  <a:srgbClr val="FFFFFF"/>
                </a:solidFill>
                <a:effectLst/>
                <a:ea typeface="Open Sans" panose="020B0606030504020204" pitchFamily="34" charset="0"/>
                <a:cs typeface="Open Sans" panose="020B0606030504020204" pitchFamily="34" charset="0"/>
              </a:rPr>
              <a:t>(Aug. 14, 2020). </a:t>
            </a:r>
          </a:p>
          <a:p>
            <a:r>
              <a:rPr lang="en-US" dirty="0">
                <a:ea typeface="Open Sans" panose="020B0606030504020204" pitchFamily="34" charset="0"/>
                <a:cs typeface="Open Sans" panose="020B0606030504020204" pitchFamily="34" charset="0"/>
              </a:rPr>
              <a:t>This should be taken care of with the final investigative report for the institution.</a:t>
            </a:r>
          </a:p>
          <a:p>
            <a:endParaRPr lang="en-US" dirty="0">
              <a:ea typeface="Open Sans" panose="020B0606030504020204" pitchFamily="34" charset="0"/>
              <a:cs typeface="Open Sans" panose="020B0606030504020204" pitchFamily="34" charset="0"/>
            </a:endParaRPr>
          </a:p>
          <a:p>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1742797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Due process –</a:t>
            </a:r>
            <a:br>
              <a:rPr lang="en-US" dirty="0"/>
            </a:br>
            <a:r>
              <a:rPr lang="en-US" dirty="0"/>
              <a:t>Verbatim Record</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172</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1600" i="1" kern="100" dirty="0">
                <a:solidFill>
                  <a:srgbClr val="FFFFFF"/>
                </a:solidFill>
                <a:effectLst/>
                <a:ea typeface="Open Sans" panose="020B0606030504020204" pitchFamily="34" charset="0"/>
                <a:cs typeface="Open Sans" panose="020B0606030504020204" pitchFamily="34" charset="0"/>
              </a:rPr>
              <a:t>[Employees]</a:t>
            </a:r>
          </a:p>
          <a:p>
            <a:pPr marL="0">
              <a:lnSpc>
                <a:spcPct val="107000"/>
              </a:lnSpc>
              <a:spcBef>
                <a:spcPts val="0"/>
              </a:spcBef>
            </a:pPr>
            <a:r>
              <a:rPr lang="en-US" sz="2000" kern="100" dirty="0">
                <a:solidFill>
                  <a:srgbClr val="FFFFFF"/>
                </a:solidFill>
                <a:effectLst/>
                <a:ea typeface="Open Sans" panose="020B0606030504020204" pitchFamily="34" charset="0"/>
                <a:cs typeface="Open Sans" panose="020B0606030504020204" pitchFamily="34" charset="0"/>
              </a:rPr>
              <a:t>The hearing committee or the hearing examiner [described in sub. </a:t>
            </a:r>
            <a:r>
              <a:rPr lang="en-US" sz="2000" u="sng" kern="100" dirty="0">
                <a:solidFill>
                  <a:srgbClr val="FFFFFF"/>
                </a:solidFill>
                <a:effectLst/>
                <a:ea typeface="Open Sans" panose="020B0606030504020204" pitchFamily="34" charset="0"/>
                <a:cs typeface="Open Sans" panose="020B0606030504020204" pitchFamily="34" charset="0"/>
                <a:hlinkClick r:id="rId2"/>
              </a:rPr>
              <a:t>(1)</a:t>
            </a:r>
            <a:r>
              <a:rPr lang="en-US" sz="2000" kern="100" dirty="0">
                <a:solidFill>
                  <a:srgbClr val="FFFFFF"/>
                </a:solidFill>
                <a:effectLst/>
                <a:ea typeface="Open Sans" panose="020B0606030504020204" pitchFamily="34" charset="0"/>
                <a:cs typeface="Open Sans" panose="020B0606030504020204" pitchFamily="34" charset="0"/>
              </a:rPr>
              <a:t>] shall … make a verbatim record of the hearing, …. </a:t>
            </a:r>
            <a:endParaRPr lang="en-US" sz="1400" kern="100" dirty="0">
              <a:effectLst/>
              <a:ea typeface="Open Sans" panose="020B0606030504020204" pitchFamily="34" charset="0"/>
              <a:cs typeface="Open Sans" panose="020B0606030504020204" pitchFamily="34" charset="0"/>
            </a:endParaRPr>
          </a:p>
          <a:p>
            <a:pPr marL="457200" lvl="1">
              <a:lnSpc>
                <a:spcPct val="107000"/>
              </a:lnSpc>
              <a:spcBef>
                <a:spcPts val="0"/>
              </a:spcBef>
            </a:pPr>
            <a:r>
              <a:rPr lang="en-US" sz="1600" kern="100" dirty="0">
                <a:solidFill>
                  <a:srgbClr val="FFFFFF"/>
                </a:solidFill>
                <a:effectLst/>
                <a:ea typeface="Open Sans" panose="020B0606030504020204" pitchFamily="34" charset="0"/>
                <a:cs typeface="Open Sans" panose="020B0606030504020204" pitchFamily="34" charset="0"/>
              </a:rPr>
              <a:t>§§ UWS </a:t>
            </a:r>
            <a:r>
              <a:rPr lang="en-US" sz="1600" u="sng" kern="100" dirty="0">
                <a:solidFill>
                  <a:srgbClr val="FFFFFF"/>
                </a:solidFill>
                <a:effectLst/>
                <a:ea typeface="Open Sans" panose="020B0606030504020204" pitchFamily="34" charset="0"/>
                <a:cs typeface="Open Sans" panose="020B0606030504020204" pitchFamily="34" charset="0"/>
                <a:hlinkClick r:id="rId3"/>
              </a:rPr>
              <a:t>4.18(2)</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4"/>
              </a:rPr>
              <a:t>11.20(2)</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5"/>
              </a:rPr>
              <a:t>RPD 14-2</a:t>
            </a:r>
            <a:r>
              <a:rPr lang="en-US" sz="1600" kern="100" dirty="0">
                <a:solidFill>
                  <a:srgbClr val="FFFFFF"/>
                </a:solidFill>
                <a:effectLst/>
                <a:ea typeface="Open Sans" panose="020B0606030504020204" pitchFamily="34" charset="0"/>
                <a:cs typeface="Open Sans" panose="020B0606030504020204" pitchFamily="34" charset="0"/>
              </a:rPr>
              <a:t>, Appendix C, Hearing Examiner or Hearing Committee, 2.</a:t>
            </a:r>
            <a:endParaRPr lang="en-US" sz="1600" kern="100" dirty="0">
              <a:effectLst/>
              <a:ea typeface="Open Sans" panose="020B0606030504020204" pitchFamily="34" charset="0"/>
              <a:cs typeface="Open Sans" panose="020B0606030504020204" pitchFamily="34" charset="0"/>
            </a:endParaRPr>
          </a:p>
          <a:p>
            <a:endParaRPr lang="en-US" sz="20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20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[Students]</a:t>
            </a:r>
          </a:p>
          <a:p>
            <a:r>
              <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hearing examiner or committee shall make a record of the hearing.</a:t>
            </a:r>
          </a:p>
          <a:p>
            <a:pPr lvl="1"/>
            <a:r>
              <a:rPr lang="en-US" sz="2000" kern="100" dirty="0">
                <a:solidFill>
                  <a:srgbClr val="FFFFFF"/>
                </a:solidFill>
                <a:effectLst/>
                <a:ea typeface="Open Sans" panose="020B0606030504020204" pitchFamily="34" charset="0"/>
                <a:cs typeface="Open Sans" panose="020B0606030504020204" pitchFamily="34" charset="0"/>
              </a:rPr>
              <a:t>§ </a:t>
            </a: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20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17.153(7)</a:t>
            </a: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t>
            </a:r>
            <a:endParaRPr lang="en-US" sz="2000" dirty="0"/>
          </a:p>
        </p:txBody>
      </p:sp>
    </p:spTree>
    <p:extLst>
      <p:ext uri="{BB962C8B-B14F-4D97-AF65-F5344CB8AC3E}">
        <p14:creationId xmlns:p14="http://schemas.microsoft.com/office/powerpoint/2010/main" val="239598956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Due process –</a:t>
            </a:r>
            <a:br>
              <a:rPr lang="en-US" dirty="0"/>
            </a:br>
            <a:r>
              <a:rPr lang="en-US" dirty="0"/>
              <a:t>Verbatim Record</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173</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1600" i="1" kern="100" dirty="0">
                <a:solidFill>
                  <a:srgbClr val="FFFFFF"/>
                </a:solidFill>
                <a:effectLst/>
                <a:ea typeface="Open Sans" panose="020B0606030504020204" pitchFamily="34" charset="0"/>
                <a:cs typeface="Open Sans" panose="020B0606030504020204" pitchFamily="34" charset="0"/>
              </a:rPr>
              <a:t>[Employees]</a:t>
            </a:r>
          </a:p>
          <a:p>
            <a:pPr marL="0" marR="0">
              <a:lnSpc>
                <a:spcPct val="107000"/>
              </a:lnSpc>
              <a:spcBef>
                <a:spcPts val="0"/>
              </a:spcBef>
              <a:spcAft>
                <a:spcPts val="0"/>
              </a:spcAft>
            </a:pP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 fair hearing … shall include … A verbatim record of all hearings, which might be a sound recording, made available at no cost for inspection and review.</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a:lnSpc>
                <a:spcPct val="107000"/>
              </a:lnSpc>
              <a:spcBef>
                <a:spcPts val="0"/>
              </a:spcBef>
            </a:pPr>
            <a:r>
              <a:rPr lang="en-US" sz="1600" kern="1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2"/>
              </a:rPr>
              <a:t>4.19(1)(f)</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3"/>
              </a:rPr>
              <a:t>(2)</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11.21(1)(f)</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(2)</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RPD 14-2</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Appendix C, Adequate Due Process, 1.f. &amp; 2.</a:t>
            </a:r>
            <a:endParaRPr lang="en-US" sz="1600" kern="100" dirty="0">
              <a:effectLst/>
              <a:ea typeface="Open Sans" panose="020B0606030504020204" pitchFamily="34" charset="0"/>
              <a:cs typeface="Open Sans" panose="020B0606030504020204" pitchFamily="34" charset="0"/>
            </a:endParaRPr>
          </a:p>
          <a:p>
            <a:endParaRPr lang="en-US" sz="20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6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[Students]</a:t>
            </a:r>
          </a:p>
          <a:p>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record shall include a verbatim record of the testimony, which may be a sound recording, and a file of all evidence presented at the hearing. The respondent and the complainant may access the record, except as may be precluded by applicable state or federal law.</a:t>
            </a:r>
          </a:p>
          <a:p>
            <a:pPr lvl="1"/>
            <a:r>
              <a:rPr lang="en-US" sz="1600" kern="1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7"/>
              </a:rPr>
              <a:t>17.153(7)</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t>
            </a:r>
            <a:endParaRPr lang="en-US" sz="1600" dirty="0"/>
          </a:p>
        </p:txBody>
      </p:sp>
    </p:spTree>
    <p:extLst>
      <p:ext uri="{BB962C8B-B14F-4D97-AF65-F5344CB8AC3E}">
        <p14:creationId xmlns:p14="http://schemas.microsoft.com/office/powerpoint/2010/main" val="64493704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Due Process –</a:t>
            </a:r>
            <a:br>
              <a:rPr lang="en-US" dirty="0"/>
            </a:br>
            <a:r>
              <a:rPr lang="en-US" dirty="0"/>
              <a:t>Right to an advisor</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174</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1600" i="1" kern="100" dirty="0">
                <a:solidFill>
                  <a:srgbClr val="FFFFFF"/>
                </a:solidFill>
                <a:effectLst/>
                <a:ea typeface="Open Sans" panose="020B0606030504020204" pitchFamily="34" charset="0"/>
                <a:cs typeface="Open Sans" panose="020B0606030504020204" pitchFamily="34" charset="0"/>
              </a:rPr>
              <a:t>[Employees]</a:t>
            </a:r>
          </a:p>
          <a:p>
            <a:pPr marL="0" marR="0">
              <a:lnSpc>
                <a:spcPct val="107000"/>
              </a:lnSpc>
              <a:spcBef>
                <a:spcPts val="0"/>
              </a:spcBef>
              <a:spcAft>
                <a:spcPts val="0"/>
              </a:spcAft>
            </a:pPr>
            <a:r>
              <a:rPr lang="en-US" sz="2000" kern="100" dirty="0">
                <a:solidFill>
                  <a:srgbClr val="FFFFFF"/>
                </a:solidFill>
                <a:effectLst/>
                <a:ea typeface="Open Sans" panose="020B0606030504020204" pitchFamily="34" charset="0"/>
                <a:cs typeface="Open Sans" panose="020B0606030504020204" pitchFamily="34" charset="0"/>
              </a:rPr>
              <a:t>A right to an advisor, counsel, or other representatives, and ... </a:t>
            </a:r>
            <a:endParaRPr lang="en-US" sz="2000" kern="100" dirty="0">
              <a:ea typeface="Open Sans" panose="020B0606030504020204" pitchFamily="34" charset="0"/>
              <a:cs typeface="Open Sans" panose="020B0606030504020204" pitchFamily="34" charset="0"/>
            </a:endParaRPr>
          </a:p>
          <a:p>
            <a:pPr marL="0" marR="0">
              <a:lnSpc>
                <a:spcPct val="107000"/>
              </a:lnSpc>
              <a:spcBef>
                <a:spcPts val="0"/>
              </a:spcBef>
              <a:spcAft>
                <a:spcPts val="0"/>
              </a:spcAft>
            </a:pP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advisor may be an attorney.</a:t>
            </a:r>
          </a:p>
          <a:p>
            <a:pPr marL="457200" lvl="1">
              <a:lnSpc>
                <a:spcPct val="107000"/>
              </a:lnSpc>
              <a:spcBef>
                <a:spcPts val="0"/>
              </a:spcBef>
            </a:pPr>
            <a:r>
              <a:rPr lang="en-US" sz="1600" kern="100" dirty="0">
                <a:solidFill>
                  <a:srgbClr val="FFFFFF"/>
                </a:solidFill>
                <a:effectLst/>
                <a:ea typeface="Open Sans" panose="020B0606030504020204" pitchFamily="34" charset="0"/>
                <a:cs typeface="Open Sans" panose="020B0606030504020204" pitchFamily="34" charset="0"/>
              </a:rPr>
              <a:t>§§ UWS </a:t>
            </a:r>
            <a:r>
              <a:rPr lang="en-US" sz="1600" u="sng" kern="100" dirty="0">
                <a:solidFill>
                  <a:srgbClr val="FFFFFF"/>
                </a:solidFill>
                <a:effectLst/>
                <a:ea typeface="Open Sans" panose="020B0606030504020204" pitchFamily="34" charset="0"/>
                <a:cs typeface="Open Sans" panose="020B0606030504020204" pitchFamily="34" charset="0"/>
                <a:hlinkClick r:id="rId2"/>
              </a:rPr>
              <a:t>4.19(1)(d)</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3"/>
              </a:rPr>
              <a:t>11.21(1)(d)</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4"/>
              </a:rPr>
              <a:t>RPD 14-2</a:t>
            </a:r>
            <a:r>
              <a:rPr lang="en-US" sz="1600" kern="100" dirty="0">
                <a:solidFill>
                  <a:srgbClr val="FFFFFF"/>
                </a:solidFill>
                <a:effectLst/>
                <a:ea typeface="Open Sans" panose="020B0606030504020204" pitchFamily="34" charset="0"/>
                <a:cs typeface="Open Sans" panose="020B0606030504020204" pitchFamily="34" charset="0"/>
              </a:rPr>
              <a:t>, Appendix C, Adequate Due Process, 1.d.</a:t>
            </a:r>
            <a:endParaRPr lang="en-US" sz="1600" kern="100" dirty="0">
              <a:effectLst/>
              <a:ea typeface="Open Sans" panose="020B0606030504020204" pitchFamily="34" charset="0"/>
              <a:cs typeface="Open Sans" panose="020B0606030504020204" pitchFamily="34" charset="0"/>
            </a:endParaRPr>
          </a:p>
          <a:p>
            <a:endParaRPr lang="en-US" sz="20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[Students]</a:t>
            </a:r>
          </a:p>
          <a:p>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the right to be accompanied by an advisor of their choice.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advisor may be a lawyer.</a:t>
            </a:r>
          </a:p>
          <a:p>
            <a:pPr lvl="1"/>
            <a:r>
              <a:rPr lang="en-US" sz="1800" kern="100" dirty="0">
                <a:solidFill>
                  <a:srgbClr val="FFFFFF"/>
                </a:solidFill>
                <a:effectLst/>
                <a:ea typeface="Open Sans" panose="020B0606030504020204" pitchFamily="34" charset="0"/>
                <a:cs typeface="Open Sans" panose="020B0606030504020204" pitchFamily="34" charset="0"/>
              </a:rPr>
              <a:t>§ UWS </a:t>
            </a:r>
            <a:r>
              <a:rPr lang="en-US" sz="1800" dirty="0">
                <a:hlinkClick r:id="rId5"/>
              </a:rPr>
              <a:t>17.153(4)(b)</a:t>
            </a:r>
            <a:r>
              <a:rPr lang="en-US" sz="1800" dirty="0"/>
              <a:t>.</a:t>
            </a:r>
          </a:p>
        </p:txBody>
      </p:sp>
      <p:sp>
        <p:nvSpPr>
          <p:cNvPr id="7" name="TextBox 6">
            <a:extLst>
              <a:ext uri="{FF2B5EF4-FFF2-40B4-BE49-F238E27FC236}">
                <a16:creationId xmlns:a16="http://schemas.microsoft.com/office/drawing/2014/main" id="{DEE96E6B-64C5-F96F-669B-776ADAAB2F35}"/>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106.45(b)(6)(</a:t>
            </a:r>
            <a:r>
              <a:rPr lang="en-US" sz="1800"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i</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475716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Due Process –</a:t>
            </a:r>
            <a:br>
              <a:rPr lang="en-US" dirty="0"/>
            </a:br>
            <a:r>
              <a:rPr lang="en-US" dirty="0"/>
              <a:t>Right to be heard</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175</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2000" i="1" kern="100" dirty="0">
                <a:solidFill>
                  <a:srgbClr val="FFFFFF"/>
                </a:solidFill>
                <a:effectLst/>
                <a:ea typeface="Open Sans" panose="020B0606030504020204" pitchFamily="34" charset="0"/>
                <a:cs typeface="Open Sans" panose="020B0606030504020204" pitchFamily="34" charset="0"/>
              </a:rPr>
              <a:t>[Faculty]</a:t>
            </a:r>
          </a:p>
          <a:p>
            <a:pPr marL="0" marR="0">
              <a:lnSpc>
                <a:spcPct val="107000"/>
              </a:lnSpc>
              <a:spcBef>
                <a:spcPts val="0"/>
              </a:spcBef>
              <a:spcAft>
                <a:spcPts val="0"/>
              </a:spcAft>
            </a:pPr>
            <a:r>
              <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 right to be heard in the faculty member’s defense.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a:lnSpc>
                <a:spcPct val="107000"/>
              </a:lnSpc>
              <a:spcBef>
                <a:spcPts val="0"/>
              </a:spcBef>
            </a:pPr>
            <a:r>
              <a:rPr lang="en-US" sz="2000" kern="100" dirty="0">
                <a:solidFill>
                  <a:srgbClr val="FFFFFF"/>
                </a:solidFill>
                <a:effectLst/>
                <a:ea typeface="Open Sans" panose="020B0606030504020204" pitchFamily="34" charset="0"/>
                <a:cs typeface="Open Sans" panose="020B0606030504020204" pitchFamily="34" charset="0"/>
              </a:rPr>
              <a:t>§ UWS </a:t>
            </a:r>
            <a:r>
              <a:rPr lang="en-US" sz="2000" u="sng" kern="100" dirty="0">
                <a:solidFill>
                  <a:srgbClr val="FFFFFF"/>
                </a:solidFill>
                <a:effectLst/>
                <a:ea typeface="Open Sans" panose="020B0606030504020204" pitchFamily="34" charset="0"/>
                <a:cs typeface="Open Sans" panose="020B0606030504020204" pitchFamily="34" charset="0"/>
                <a:hlinkClick r:id="rId2"/>
              </a:rPr>
              <a:t>4.19(1)(c)</a:t>
            </a:r>
            <a:r>
              <a:rPr lang="en-US" sz="2000" kern="100" dirty="0">
                <a:solidFill>
                  <a:srgbClr val="FFFFFF"/>
                </a:solidFill>
                <a:effectLst/>
                <a:ea typeface="Open Sans" panose="020B0606030504020204" pitchFamily="34" charset="0"/>
                <a:cs typeface="Open Sans" panose="020B0606030504020204" pitchFamily="34" charset="0"/>
              </a:rPr>
              <a:t>.</a:t>
            </a:r>
            <a:endParaRPr lang="en-US" sz="2000" kern="100" dirty="0">
              <a:effectLst/>
              <a:ea typeface="Open Sans" panose="020B0606030504020204" pitchFamily="34" charset="0"/>
              <a:cs typeface="Open Sans" panose="020B0606030504020204" pitchFamily="34" charset="0"/>
            </a:endParaRPr>
          </a:p>
          <a:p>
            <a:endParaRPr lang="en-US"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6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[Academic Staff, Other Employees, &amp; Students]</a:t>
            </a:r>
          </a:p>
          <a:p>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[A/the] right for the [complainant and academic staff member or employee] to be heard on their own behalf.</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sz="1600" kern="100" dirty="0">
                <a:solidFill>
                  <a:srgbClr val="FFFFFF"/>
                </a:solidFill>
                <a:effectLst/>
                <a:ea typeface="Open Sans" panose="020B0606030504020204" pitchFamily="34" charset="0"/>
                <a:cs typeface="Open Sans" panose="020B0606030504020204" pitchFamily="34" charset="0"/>
              </a:rPr>
              <a:t>§§ UWS </a:t>
            </a:r>
            <a:r>
              <a:rPr lang="en-US" sz="1600" u="sng" kern="100" dirty="0">
                <a:solidFill>
                  <a:srgbClr val="FFFFFF"/>
                </a:solidFill>
                <a:effectLst/>
                <a:ea typeface="Open Sans" panose="020B0606030504020204" pitchFamily="34" charset="0"/>
                <a:cs typeface="Open Sans" panose="020B0606030504020204" pitchFamily="34" charset="0"/>
                <a:hlinkClick r:id="rId3"/>
              </a:rPr>
              <a:t>11.21(1)(c)</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17.153(4)(b)</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600" kern="100" dirty="0">
                <a:solidFill>
                  <a:srgbClr val="FFFFFF"/>
                </a:solidFill>
                <a:effectLst/>
                <a:ea typeface="Open Sans" panose="020B0606030504020204" pitchFamily="34" charset="0"/>
                <a:cs typeface="Open Sans" panose="020B0606030504020204" pitchFamily="34" charset="0"/>
              </a:rPr>
              <a:t>&amp; </a:t>
            </a:r>
            <a:r>
              <a:rPr lang="en-US" sz="1600" u="sng" kern="100" dirty="0">
                <a:solidFill>
                  <a:srgbClr val="FFFFFF"/>
                </a:solidFill>
                <a:effectLst/>
                <a:ea typeface="Open Sans" panose="020B0606030504020204" pitchFamily="34" charset="0"/>
                <a:cs typeface="Open Sans" panose="020B0606030504020204" pitchFamily="34" charset="0"/>
                <a:hlinkClick r:id="rId5"/>
              </a:rPr>
              <a:t>RPD 14-2</a:t>
            </a:r>
            <a:r>
              <a:rPr lang="en-US" sz="1600" kern="100" dirty="0">
                <a:solidFill>
                  <a:srgbClr val="FFFFFF"/>
                </a:solidFill>
                <a:effectLst/>
                <a:ea typeface="Open Sans" panose="020B0606030504020204" pitchFamily="34" charset="0"/>
                <a:cs typeface="Open Sans" panose="020B0606030504020204" pitchFamily="34" charset="0"/>
              </a:rPr>
              <a:t>, Appendix C, Adequate Due Process, 1.</a:t>
            </a:r>
            <a:endParaRPr lang="en-US" sz="1600" dirty="0"/>
          </a:p>
        </p:txBody>
      </p:sp>
      <p:sp>
        <p:nvSpPr>
          <p:cNvPr id="7" name="TextBox 6">
            <a:extLst>
              <a:ext uri="{FF2B5EF4-FFF2-40B4-BE49-F238E27FC236}">
                <a16:creationId xmlns:a16="http://schemas.microsoft.com/office/drawing/2014/main" id="{DEE96E6B-64C5-F96F-669B-776ADAAB2F35}"/>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106.45(b)(6)(</a:t>
            </a:r>
            <a:r>
              <a:rPr lang="en-US" sz="1800"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i</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75391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Due Process –</a:t>
            </a:r>
            <a:br>
              <a:rPr lang="en-US" dirty="0"/>
            </a:br>
            <a:r>
              <a:rPr lang="en-US" dirty="0"/>
              <a:t>Right to present witnesses</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176</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2000" i="1" kern="100" dirty="0">
                <a:solidFill>
                  <a:srgbClr val="FFFFFF"/>
                </a:solidFill>
                <a:effectLst/>
                <a:ea typeface="Open Sans" panose="020B0606030504020204" pitchFamily="34" charset="0"/>
                <a:cs typeface="Open Sans" panose="020B0606030504020204" pitchFamily="34" charset="0"/>
              </a:rPr>
              <a:t>[Employees]</a:t>
            </a:r>
          </a:p>
          <a:p>
            <a:pPr marL="0" marR="0">
              <a:lnSpc>
                <a:spcPct val="107000"/>
              </a:lnSpc>
              <a:spcBef>
                <a:spcPts val="0"/>
              </a:spcBef>
              <a:spcAft>
                <a:spcPts val="0"/>
              </a:spcAft>
            </a:pPr>
            <a:r>
              <a:rPr lang="en-US" kern="100" dirty="0">
                <a:solidFill>
                  <a:srgbClr val="FFFFFF"/>
                </a:solidFill>
                <a:effectLst/>
                <a:ea typeface="Open Sans" panose="020B0606030504020204" pitchFamily="34" charset="0"/>
                <a:cs typeface="Open Sans" panose="020B0606030504020204" pitchFamily="34" charset="0"/>
              </a:rPr>
              <a:t>A right to ..</a:t>
            </a:r>
            <a:r>
              <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offer witnesses</a:t>
            </a:r>
          </a:p>
          <a:p>
            <a:pPr marL="457200" lvl="1">
              <a:lnSpc>
                <a:spcPct val="107000"/>
              </a:lnSpc>
              <a:spcBef>
                <a:spcPts val="0"/>
              </a:spcBef>
            </a:pPr>
            <a:r>
              <a:rPr lang="en-US" sz="2000" kern="100" dirty="0">
                <a:solidFill>
                  <a:srgbClr val="FFFFFF"/>
                </a:solidFill>
                <a:effectLst/>
                <a:ea typeface="Open Sans" panose="020B0606030504020204" pitchFamily="34" charset="0"/>
                <a:cs typeface="Open Sans" panose="020B0606030504020204" pitchFamily="34" charset="0"/>
              </a:rPr>
              <a:t>§§ UWS </a:t>
            </a:r>
            <a:r>
              <a:rPr lang="en-US" sz="2000" u="sng" kern="100" dirty="0">
                <a:solidFill>
                  <a:srgbClr val="FFFFFF"/>
                </a:solidFill>
                <a:effectLst/>
                <a:ea typeface="Open Sans" panose="020B0606030504020204" pitchFamily="34" charset="0"/>
                <a:cs typeface="Open Sans" panose="020B0606030504020204" pitchFamily="34" charset="0"/>
                <a:hlinkClick r:id="rId2"/>
              </a:rPr>
              <a:t>4.19(1)(d)</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3"/>
              </a:rPr>
              <a:t>11.21(1)(d)</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4"/>
              </a:rPr>
              <a:t>RPD 14-2</a:t>
            </a:r>
            <a:r>
              <a:rPr lang="en-US" sz="2000" kern="100" dirty="0">
                <a:solidFill>
                  <a:srgbClr val="FFFFFF"/>
                </a:solidFill>
                <a:effectLst/>
                <a:ea typeface="Open Sans" panose="020B0606030504020204" pitchFamily="34" charset="0"/>
                <a:cs typeface="Open Sans" panose="020B0606030504020204" pitchFamily="34" charset="0"/>
              </a:rPr>
              <a:t>, Appendix C, Adequate Due Process, 1.d.</a:t>
            </a:r>
            <a:endParaRPr lang="en-US" sz="2000" kern="100" dirty="0">
              <a:effectLst/>
              <a:ea typeface="Open Sans" panose="020B0606030504020204" pitchFamily="34" charset="0"/>
              <a:cs typeface="Open Sans" panose="020B0606030504020204" pitchFamily="34" charset="0"/>
            </a:endParaRPr>
          </a:p>
          <a:p>
            <a:endParaRPr lang="en-US"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[Students]</a:t>
            </a:r>
          </a:p>
          <a:p>
            <a:r>
              <a:rPr lang="en-US" sz="32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the right to present information and witnesses, …</a:t>
            </a:r>
          </a:p>
          <a:p>
            <a:pPr lvl="1"/>
            <a:r>
              <a:rPr lang="en-US" kern="100" dirty="0">
                <a:solidFill>
                  <a:srgbClr val="FFFFFF"/>
                </a:solidFill>
                <a:effectLst/>
                <a:ea typeface="Open Sans" panose="020B0606030504020204" pitchFamily="34" charset="0"/>
                <a:cs typeface="Open Sans" panose="020B0606030504020204" pitchFamily="34" charset="0"/>
              </a:rPr>
              <a:t>§ UWS </a:t>
            </a:r>
            <a:r>
              <a:rPr lang="en-US" dirty="0">
                <a:hlinkClick r:id="rId5"/>
              </a:rPr>
              <a:t>17.153(4)(b)</a:t>
            </a:r>
            <a:r>
              <a:rPr lang="en-US" dirty="0"/>
              <a:t>.</a:t>
            </a:r>
          </a:p>
        </p:txBody>
      </p:sp>
      <p:sp>
        <p:nvSpPr>
          <p:cNvPr id="7" name="TextBox 6">
            <a:extLst>
              <a:ext uri="{FF2B5EF4-FFF2-40B4-BE49-F238E27FC236}">
                <a16:creationId xmlns:a16="http://schemas.microsoft.com/office/drawing/2014/main" id="{DEE96E6B-64C5-F96F-669B-776ADAAB2F35}"/>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106.45(b)(6)(</a:t>
            </a:r>
            <a:r>
              <a:rPr lang="en-US" sz="1800"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i</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9453932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Due Process –</a:t>
            </a:r>
            <a:br>
              <a:rPr lang="en-US" dirty="0"/>
            </a:br>
            <a:r>
              <a:rPr lang="en-US" dirty="0"/>
              <a:t>Right to Question witnesses</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177</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2000" i="1" kern="100" dirty="0">
                <a:solidFill>
                  <a:srgbClr val="FFFFFF"/>
                </a:solidFill>
                <a:effectLst/>
                <a:ea typeface="Open Sans" panose="020B0606030504020204" pitchFamily="34" charset="0"/>
                <a:cs typeface="Open Sans" panose="020B0606030504020204" pitchFamily="34" charset="0"/>
              </a:rPr>
              <a:t>[Employees]</a:t>
            </a:r>
          </a:p>
          <a:p>
            <a:pPr marL="0">
              <a:lnSpc>
                <a:spcPct val="107000"/>
              </a:lnSpc>
              <a:spcBef>
                <a:spcPts val="0"/>
              </a:spcBef>
            </a:pPr>
            <a:r>
              <a:rPr lang="en-US" sz="2800"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 right to confront and cross-examine adverse witnesses. </a:t>
            </a:r>
            <a:endPar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endParaRPr>
          </a:p>
          <a:p>
            <a:pPr marL="457200" lvl="1">
              <a:lnSpc>
                <a:spcPct val="107000"/>
              </a:lnSpc>
              <a:spcBef>
                <a:spcPts val="0"/>
              </a:spcBef>
            </a:pPr>
            <a:r>
              <a:rPr lang="en-US" sz="2000" kern="100" dirty="0">
                <a:solidFill>
                  <a:srgbClr val="FFFFFF"/>
                </a:solidFill>
                <a:effectLst/>
                <a:ea typeface="Open Sans" panose="020B0606030504020204" pitchFamily="34" charset="0"/>
                <a:cs typeface="Open Sans" panose="020B0606030504020204" pitchFamily="34" charset="0"/>
              </a:rPr>
              <a:t>§§ UWS </a:t>
            </a:r>
            <a:r>
              <a:rPr lang="en-US" sz="2000" u="sng" kern="100" dirty="0">
                <a:solidFill>
                  <a:srgbClr val="FFFFFF"/>
                </a:solidFill>
                <a:effectLst/>
                <a:ea typeface="Open Sans" panose="020B0606030504020204" pitchFamily="34" charset="0"/>
                <a:cs typeface="Open Sans" panose="020B0606030504020204" pitchFamily="34" charset="0"/>
                <a:hlinkClick r:id="rId2"/>
              </a:rPr>
              <a:t>4.19(1)(e)</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3"/>
              </a:rPr>
              <a:t>11.21(1)(e)</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4"/>
              </a:rPr>
              <a:t>RPD 14-2</a:t>
            </a:r>
            <a:r>
              <a:rPr lang="en-US" sz="2000" kern="100" dirty="0">
                <a:solidFill>
                  <a:srgbClr val="FFFFFF"/>
                </a:solidFill>
                <a:effectLst/>
                <a:ea typeface="Open Sans" panose="020B0606030504020204" pitchFamily="34" charset="0"/>
                <a:cs typeface="Open Sans" panose="020B0606030504020204" pitchFamily="34" charset="0"/>
              </a:rPr>
              <a:t>, Appendix C, Adequate Due Process, 1.e.</a:t>
            </a:r>
            <a:endParaRPr lang="en-US" sz="2000" kern="100" dirty="0">
              <a:effectLst/>
              <a:ea typeface="Open Sans" panose="020B0606030504020204" pitchFamily="34" charset="0"/>
              <a:cs typeface="Open Sans" panose="020B0606030504020204" pitchFamily="34" charset="0"/>
            </a:endParaRPr>
          </a:p>
          <a:p>
            <a:endParaRPr lang="en-US"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[Students]</a:t>
            </a:r>
          </a:p>
          <a:p>
            <a:r>
              <a:rPr lang="en-US" sz="3200"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the right to question adverse witnesses ...</a:t>
            </a:r>
            <a:endParaRPr lang="en-US" sz="32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endParaRPr>
          </a:p>
          <a:p>
            <a:pPr lvl="1"/>
            <a:r>
              <a:rPr lang="en-US" kern="100" dirty="0">
                <a:solidFill>
                  <a:srgbClr val="FFFFFF"/>
                </a:solidFill>
                <a:effectLst/>
                <a:ea typeface="Open Sans" panose="020B0606030504020204" pitchFamily="34" charset="0"/>
                <a:cs typeface="Open Sans" panose="020B0606030504020204" pitchFamily="34" charset="0"/>
              </a:rPr>
              <a:t>§ UWS </a:t>
            </a:r>
            <a:r>
              <a:rPr lang="en-US" dirty="0">
                <a:hlinkClick r:id="rId5"/>
              </a:rPr>
              <a:t>17.153(4)(b)</a:t>
            </a:r>
            <a:r>
              <a:rPr lang="en-US" dirty="0"/>
              <a:t>.</a:t>
            </a:r>
          </a:p>
        </p:txBody>
      </p:sp>
      <p:sp>
        <p:nvSpPr>
          <p:cNvPr id="7" name="TextBox 6">
            <a:extLst>
              <a:ext uri="{FF2B5EF4-FFF2-40B4-BE49-F238E27FC236}">
                <a16:creationId xmlns:a16="http://schemas.microsoft.com/office/drawing/2014/main" id="{DEE96E6B-64C5-F96F-669B-776ADAAB2F35}"/>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106.45(b)(6)(</a:t>
            </a:r>
            <a:r>
              <a:rPr lang="en-US" sz="1800"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i</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23763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E899-4650-58E2-9C4E-0AB0B009A242}"/>
              </a:ext>
            </a:extLst>
          </p:cNvPr>
          <p:cNvSpPr>
            <a:spLocks noGrp="1"/>
          </p:cNvSpPr>
          <p:nvPr>
            <p:ph type="ctrTitle"/>
          </p:nvPr>
        </p:nvSpPr>
        <p:spPr/>
        <p:txBody>
          <a:bodyPr/>
          <a:lstStyle/>
          <a:p>
            <a:r>
              <a:rPr lang="en-US" dirty="0"/>
              <a:t>Due Process –</a:t>
            </a:r>
            <a:br>
              <a:rPr lang="en-US" dirty="0"/>
            </a:br>
            <a:r>
              <a:rPr lang="en-US" dirty="0"/>
              <a:t>Questioner</a:t>
            </a:r>
          </a:p>
        </p:txBody>
      </p:sp>
      <p:sp>
        <p:nvSpPr>
          <p:cNvPr id="3" name="Footer Placeholder 2">
            <a:extLst>
              <a:ext uri="{FF2B5EF4-FFF2-40B4-BE49-F238E27FC236}">
                <a16:creationId xmlns:a16="http://schemas.microsoft.com/office/drawing/2014/main" id="{919247DB-F509-9458-11E1-EABCCDF96B9C}"/>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EF1750D5-6D08-2E47-B15B-4C264687108B}"/>
              </a:ext>
            </a:extLst>
          </p:cNvPr>
          <p:cNvSpPr>
            <a:spLocks noGrp="1"/>
          </p:cNvSpPr>
          <p:nvPr>
            <p:ph type="sldNum" sz="quarter" idx="12"/>
          </p:nvPr>
        </p:nvSpPr>
        <p:spPr/>
        <p:txBody>
          <a:bodyPr/>
          <a:lstStyle/>
          <a:p>
            <a:fld id="{A49DFD55-3C28-40EF-9E31-A92D2E4017FF}" type="slidenum">
              <a:rPr lang="en-US" smtClean="0"/>
              <a:pPr/>
              <a:t>178</a:t>
            </a:fld>
            <a:endParaRPr lang="en-US"/>
          </a:p>
        </p:txBody>
      </p:sp>
      <p:sp>
        <p:nvSpPr>
          <p:cNvPr id="5" name="Text Placeholder 4">
            <a:extLst>
              <a:ext uri="{FF2B5EF4-FFF2-40B4-BE49-F238E27FC236}">
                <a16:creationId xmlns:a16="http://schemas.microsoft.com/office/drawing/2014/main" id="{79DF30FA-E645-677F-5D50-76CECDCA760B}"/>
              </a:ext>
            </a:extLst>
          </p:cNvPr>
          <p:cNvSpPr>
            <a:spLocks noGrp="1"/>
          </p:cNvSpPr>
          <p:nvPr>
            <p:ph type="body" sz="quarter" idx="13"/>
          </p:nvPr>
        </p:nvSpPr>
        <p:spPr/>
        <p:txBody>
          <a:bodyPr>
            <a:noAutofit/>
          </a:bodyPr>
          <a:lstStyle/>
          <a:p>
            <a:r>
              <a:rPr lang="en-US" kern="100" dirty="0">
                <a:solidFill>
                  <a:srgbClr val="FFFFFF"/>
                </a:solidFill>
                <a:effectLst/>
                <a:ea typeface="Open Sans" panose="020B0606030504020204" pitchFamily="34" charset="0"/>
                <a:cs typeface="Open Sans" panose="020B0606030504020204" pitchFamily="34" charset="0"/>
              </a:rPr>
              <a:t>The [faculty member’s, academic staff member’s, employee’s, complainant’s, and/or party’s] advisor[s] shall conduct cross examination directly, orally, and in real time [by the party’s advisor.]</a:t>
            </a:r>
          </a:p>
          <a:p>
            <a:r>
              <a:rPr lang="en-US" kern="100" dirty="0">
                <a:solidFill>
                  <a:srgbClr val="FFFFFF"/>
                </a:solidFill>
                <a:effectLst/>
                <a:ea typeface="Open Sans" panose="020B0606030504020204" pitchFamily="34" charset="0"/>
                <a:cs typeface="Open Sans" panose="020B0606030504020204" pitchFamily="34" charset="0"/>
              </a:rPr>
              <a:t>§§ UWS </a:t>
            </a:r>
            <a:r>
              <a:rPr lang="en-US" u="sng" kern="100" dirty="0">
                <a:solidFill>
                  <a:srgbClr val="FFFFFF"/>
                </a:solidFill>
                <a:effectLst/>
                <a:ea typeface="Open Sans" panose="020B0606030504020204" pitchFamily="34" charset="0"/>
                <a:cs typeface="Open Sans" panose="020B0606030504020204" pitchFamily="34" charset="0"/>
                <a:hlinkClick r:id="rId2"/>
              </a:rPr>
              <a:t>4.19(1)(e)</a:t>
            </a:r>
            <a:r>
              <a:rPr lang="en-US"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ea typeface="Open Sans" panose="020B0606030504020204" pitchFamily="34" charset="0"/>
                <a:cs typeface="Open Sans" panose="020B0606030504020204" pitchFamily="34" charset="0"/>
                <a:hlinkClick r:id="rId3"/>
              </a:rPr>
              <a:t>11.21(1)(e)</a:t>
            </a:r>
            <a:r>
              <a:rPr lang="en-US"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17.153(5)</a:t>
            </a:r>
            <a:r>
              <a:rPr lang="en-US"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ea typeface="Open Sans" panose="020B0606030504020204" pitchFamily="34" charset="0"/>
                <a:cs typeface="Open Sans" panose="020B0606030504020204" pitchFamily="34" charset="0"/>
                <a:hlinkClick r:id="rId5"/>
              </a:rPr>
              <a:t>RPD 14-2</a:t>
            </a:r>
            <a:r>
              <a:rPr lang="en-US" kern="100" dirty="0">
                <a:solidFill>
                  <a:srgbClr val="FFFFFF"/>
                </a:solidFill>
                <a:effectLst/>
                <a:ea typeface="Open Sans" panose="020B0606030504020204" pitchFamily="34" charset="0"/>
                <a:cs typeface="Open Sans" panose="020B0606030504020204" pitchFamily="34" charset="0"/>
              </a:rPr>
              <a:t>, Appendix C, Adequate Due Process, 1.e.</a:t>
            </a:r>
          </a:p>
          <a:p>
            <a:r>
              <a:rPr lang="en-US"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106.45(b)(6)(</a:t>
            </a:r>
            <a:r>
              <a:rPr lang="en-US"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i</a:t>
            </a:r>
            <a:r>
              <a:rPr lang="en-US"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a:t>
            </a:r>
            <a:r>
              <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kern="100" dirty="0">
              <a:effectLst/>
              <a:ea typeface="Open Sans" panose="020B0606030504020204" pitchFamily="34" charset="0"/>
              <a:cs typeface="Open Sans" panose="020B0606030504020204" pitchFamily="34" charset="0"/>
            </a:endParaRPr>
          </a:p>
          <a:p>
            <a:endParaRPr lang="en-US" kern="100" dirty="0">
              <a:effectLst/>
              <a:ea typeface="Open Sans" panose="020B0606030504020204" pitchFamily="34" charset="0"/>
              <a:cs typeface="Open Sans" panose="020B0606030504020204" pitchFamily="34" charset="0"/>
            </a:endParaRPr>
          </a:p>
          <a:p>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918196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E899-4650-58E2-9C4E-0AB0B009A242}"/>
              </a:ext>
            </a:extLst>
          </p:cNvPr>
          <p:cNvSpPr>
            <a:spLocks noGrp="1"/>
          </p:cNvSpPr>
          <p:nvPr>
            <p:ph type="ctrTitle"/>
          </p:nvPr>
        </p:nvSpPr>
        <p:spPr/>
        <p:txBody>
          <a:bodyPr/>
          <a:lstStyle/>
          <a:p>
            <a:r>
              <a:rPr lang="en-US" dirty="0"/>
              <a:t>Due Process –</a:t>
            </a:r>
            <a:br>
              <a:rPr lang="en-US" dirty="0"/>
            </a:br>
            <a:r>
              <a:rPr lang="en-US" dirty="0"/>
              <a:t>Questioner</a:t>
            </a:r>
          </a:p>
        </p:txBody>
      </p:sp>
      <p:sp>
        <p:nvSpPr>
          <p:cNvPr id="3" name="Footer Placeholder 2">
            <a:extLst>
              <a:ext uri="{FF2B5EF4-FFF2-40B4-BE49-F238E27FC236}">
                <a16:creationId xmlns:a16="http://schemas.microsoft.com/office/drawing/2014/main" id="{919247DB-F509-9458-11E1-EABCCDF96B9C}"/>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EF1750D5-6D08-2E47-B15B-4C264687108B}"/>
              </a:ext>
            </a:extLst>
          </p:cNvPr>
          <p:cNvSpPr>
            <a:spLocks noGrp="1"/>
          </p:cNvSpPr>
          <p:nvPr>
            <p:ph type="sldNum" sz="quarter" idx="12"/>
          </p:nvPr>
        </p:nvSpPr>
        <p:spPr/>
        <p:txBody>
          <a:bodyPr/>
          <a:lstStyle/>
          <a:p>
            <a:fld id="{A49DFD55-3C28-40EF-9E31-A92D2E4017FF}" type="slidenum">
              <a:rPr lang="en-US" smtClean="0"/>
              <a:pPr/>
              <a:t>179</a:t>
            </a:fld>
            <a:endParaRPr lang="en-US"/>
          </a:p>
        </p:txBody>
      </p:sp>
      <p:sp>
        <p:nvSpPr>
          <p:cNvPr id="5" name="Text Placeholder 4">
            <a:extLst>
              <a:ext uri="{FF2B5EF4-FFF2-40B4-BE49-F238E27FC236}">
                <a16:creationId xmlns:a16="http://schemas.microsoft.com/office/drawing/2014/main" id="{79DF30FA-E645-677F-5D50-76CECDCA760B}"/>
              </a:ext>
            </a:extLst>
          </p:cNvPr>
          <p:cNvSpPr>
            <a:spLocks noGrp="1"/>
          </p:cNvSpPr>
          <p:nvPr>
            <p:ph type="body" sz="quarter" idx="13"/>
          </p:nvPr>
        </p:nvSpPr>
        <p:spPr/>
        <p:txBody>
          <a:bodyPr>
            <a:noAutofit/>
          </a:bodyPr>
          <a:lstStyle/>
          <a:p>
            <a:r>
              <a:rPr lang="en-US" kern="100" dirty="0">
                <a:solidFill>
                  <a:srgbClr val="FFFFFF"/>
                </a:solidFill>
                <a:effectLst/>
                <a:ea typeface="Open Sans" panose="020B0606030504020204" pitchFamily="34" charset="0"/>
                <a:cs typeface="Open Sans" panose="020B0606030504020204" pitchFamily="34" charset="0"/>
              </a:rPr>
              <a:t>The [faculty member, academic staff, member, employee</a:t>
            </a:r>
            <a:r>
              <a:rPr lang="en-US" kern="100" dirty="0">
                <a:solidFill>
                  <a:srgbClr val="FFFFFF"/>
                </a:solidFill>
                <a:ea typeface="Open Sans" panose="020B0606030504020204" pitchFamily="34" charset="0"/>
                <a:cs typeface="Open Sans" panose="020B0606030504020204" pitchFamily="34" charset="0"/>
              </a:rPr>
              <a:t>,</a:t>
            </a:r>
            <a:r>
              <a:rPr lang="en-US" kern="100" dirty="0">
                <a:solidFill>
                  <a:srgbClr val="FFFFFF"/>
                </a:solidFill>
                <a:effectLst/>
                <a:ea typeface="Open Sans" panose="020B0606030504020204" pitchFamily="34" charset="0"/>
                <a:cs typeface="Open Sans" panose="020B0606030504020204" pitchFamily="34" charset="0"/>
              </a:rPr>
              <a:t> </a:t>
            </a:r>
            <a:r>
              <a:rPr lang="en-US" kern="100" dirty="0">
                <a:solidFill>
                  <a:srgbClr val="FFFFFF"/>
                </a:solidFill>
                <a:ea typeface="Open Sans" panose="020B0606030504020204" pitchFamily="34" charset="0"/>
                <a:cs typeface="Open Sans" panose="020B0606030504020204" pitchFamily="34" charset="0"/>
              </a:rPr>
              <a:t>c</a:t>
            </a:r>
            <a:r>
              <a:rPr lang="en-US" kern="100" dirty="0">
                <a:solidFill>
                  <a:srgbClr val="FFFFFF"/>
                </a:solidFill>
                <a:effectLst/>
                <a:ea typeface="Open Sans" panose="020B0606030504020204" pitchFamily="34" charset="0"/>
                <a:cs typeface="Open Sans" panose="020B0606030504020204" pitchFamily="34" charset="0"/>
              </a:rPr>
              <a:t>omplainant, and/or party] may not personally conduct cross examination.</a:t>
            </a:r>
          </a:p>
          <a:p>
            <a:pPr lvl="1"/>
            <a:r>
              <a:rPr lang="en-US" kern="100" dirty="0">
                <a:solidFill>
                  <a:srgbClr val="FFFFFF"/>
                </a:solidFill>
                <a:effectLst/>
                <a:ea typeface="Open Sans" panose="020B0606030504020204" pitchFamily="34" charset="0"/>
                <a:cs typeface="Open Sans" panose="020B0606030504020204" pitchFamily="34" charset="0"/>
              </a:rPr>
              <a:t>§§ UWS </a:t>
            </a:r>
            <a:r>
              <a:rPr lang="en-US" u="sng" kern="100" dirty="0">
                <a:solidFill>
                  <a:srgbClr val="FFFFFF"/>
                </a:solidFill>
                <a:effectLst/>
                <a:ea typeface="Open Sans" panose="020B0606030504020204" pitchFamily="34" charset="0"/>
                <a:cs typeface="Open Sans" panose="020B0606030504020204" pitchFamily="34" charset="0"/>
                <a:hlinkClick r:id="rId2"/>
              </a:rPr>
              <a:t>4.19(1)(e)</a:t>
            </a:r>
            <a:r>
              <a:rPr lang="en-US" kern="100" dirty="0">
                <a:solidFill>
                  <a:srgbClr val="FFFFFF"/>
                </a:solidFill>
                <a:effectLst/>
                <a:ea typeface="Open Sans" panose="020B0606030504020204" pitchFamily="34" charset="0"/>
                <a:cs typeface="Open Sans" panose="020B0606030504020204" pitchFamily="34" charset="0"/>
              </a:rPr>
              <a:t>, </a:t>
            </a:r>
            <a:r>
              <a:rPr lang="en-US" u="sng" kern="100" dirty="0">
                <a:solidFill>
                  <a:srgbClr val="FFFFFF"/>
                </a:solidFill>
                <a:effectLst/>
                <a:ea typeface="Open Sans" panose="020B0606030504020204" pitchFamily="34" charset="0"/>
                <a:cs typeface="Open Sans" panose="020B0606030504020204" pitchFamily="34" charset="0"/>
                <a:hlinkClick r:id="rId3"/>
              </a:rPr>
              <a:t>11.21(1)(e)</a:t>
            </a:r>
            <a:r>
              <a:rPr lang="en-US"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17.153(5)</a:t>
            </a:r>
            <a:r>
              <a:rPr lang="en-US"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ea typeface="Open Sans" panose="020B0606030504020204" pitchFamily="34" charset="0"/>
                <a:cs typeface="Open Sans" panose="020B0606030504020204" pitchFamily="34" charset="0"/>
                <a:hlinkClick r:id="rId5"/>
              </a:rPr>
              <a:t>RPD 14-2</a:t>
            </a:r>
            <a:r>
              <a:rPr lang="en-US" kern="100" dirty="0">
                <a:solidFill>
                  <a:srgbClr val="FFFFFF"/>
                </a:solidFill>
                <a:effectLst/>
                <a:ea typeface="Open Sans" panose="020B0606030504020204" pitchFamily="34" charset="0"/>
                <a:cs typeface="Open Sans" panose="020B0606030504020204" pitchFamily="34" charset="0"/>
              </a:rPr>
              <a:t>, Appendix C, Adequate Due Process, 1.e.</a:t>
            </a:r>
          </a:p>
          <a:p>
            <a:r>
              <a:rPr lang="en-US"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106.45(b)(6)(</a:t>
            </a:r>
            <a:r>
              <a:rPr lang="en-US"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i</a:t>
            </a:r>
            <a:r>
              <a:rPr lang="en-US"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a:t>
            </a:r>
            <a:r>
              <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kern="100" dirty="0">
              <a:effectLst/>
              <a:ea typeface="Open Sans" panose="020B0606030504020204" pitchFamily="34" charset="0"/>
              <a:cs typeface="Open Sans" panose="020B0606030504020204" pitchFamily="34" charset="0"/>
            </a:endParaRPr>
          </a:p>
          <a:p>
            <a:endParaRPr lang="en-US" kern="100" dirty="0">
              <a:effectLst/>
              <a:ea typeface="Open Sans" panose="020B0606030504020204" pitchFamily="34" charset="0"/>
              <a:cs typeface="Open Sans" panose="020B0606030504020204" pitchFamily="34" charset="0"/>
            </a:endParaRPr>
          </a:p>
          <a:p>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85045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CF04-21FE-AC2E-F11C-E55CB4CFB570}"/>
              </a:ext>
            </a:extLst>
          </p:cNvPr>
          <p:cNvSpPr>
            <a:spLocks noGrp="1"/>
          </p:cNvSpPr>
          <p:nvPr>
            <p:ph type="ctrTitle"/>
          </p:nvPr>
        </p:nvSpPr>
        <p:spPr/>
        <p:txBody>
          <a:bodyPr/>
          <a:lstStyle/>
          <a:p>
            <a:r>
              <a:rPr lang="en-US" dirty="0"/>
              <a:t>Respondent</a:t>
            </a:r>
          </a:p>
        </p:txBody>
      </p:sp>
      <p:sp>
        <p:nvSpPr>
          <p:cNvPr id="3" name="Footer Placeholder 2">
            <a:extLst>
              <a:ext uri="{FF2B5EF4-FFF2-40B4-BE49-F238E27FC236}">
                <a16:creationId xmlns:a16="http://schemas.microsoft.com/office/drawing/2014/main" id="{7F428DF9-9BE8-90E5-14BC-C0D72B7F8FA4}"/>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56895A4-8095-733D-99BF-258096C97CE4}"/>
              </a:ext>
            </a:extLst>
          </p:cNvPr>
          <p:cNvSpPr>
            <a:spLocks noGrp="1"/>
          </p:cNvSpPr>
          <p:nvPr>
            <p:ph type="sldNum" sz="quarter" idx="12"/>
          </p:nvPr>
        </p:nvSpPr>
        <p:spPr/>
        <p:txBody>
          <a:bodyPr/>
          <a:lstStyle/>
          <a:p>
            <a:fld id="{A49DFD55-3C28-40EF-9E31-A92D2E4017FF}" type="slidenum">
              <a:rPr lang="en-US" smtClean="0"/>
              <a:pPr/>
              <a:t>18</a:t>
            </a:fld>
            <a:endParaRPr lang="en-US"/>
          </a:p>
        </p:txBody>
      </p:sp>
      <p:sp>
        <p:nvSpPr>
          <p:cNvPr id="6" name="Text Placeholder 5">
            <a:extLst>
              <a:ext uri="{FF2B5EF4-FFF2-40B4-BE49-F238E27FC236}">
                <a16:creationId xmlns:a16="http://schemas.microsoft.com/office/drawing/2014/main" id="{42280722-0ED6-7CFB-E0D7-B6470A5086B0}"/>
              </a:ext>
            </a:extLst>
          </p:cNvPr>
          <p:cNvSpPr>
            <a:spLocks noGrp="1"/>
          </p:cNvSpPr>
          <p:nvPr>
            <p:ph type="body" sz="quarter" idx="13"/>
          </p:nvPr>
        </p:nvSpPr>
        <p:spPr/>
        <p:txBody>
          <a:bodyPr>
            <a:noAutofit/>
          </a:bodyPr>
          <a:lstStyle/>
          <a:p>
            <a:pPr lvl="1"/>
            <a:r>
              <a:rPr lang="en-US" sz="1800" i="1" dirty="0">
                <a:effectLst/>
                <a:ea typeface="Open Sans" panose="020B0606030504020204" pitchFamily="34" charset="0"/>
                <a:cs typeface="Open Sans" panose="020B0606030504020204" pitchFamily="34" charset="0"/>
              </a:rPr>
              <a:t>[Employees]</a:t>
            </a:r>
          </a:p>
          <a:p>
            <a:r>
              <a:rPr lang="en-US" sz="2400" dirty="0"/>
              <a:t>“Respondent” means an individual who has been reported to be the perpetrator of Title IX misconduct.</a:t>
            </a:r>
            <a:endParaRPr lang="en-US" sz="2400" dirty="0">
              <a:effectLst/>
              <a:ea typeface="Open Sans" panose="020B0606030504020204" pitchFamily="34" charset="0"/>
              <a:cs typeface="Open Sans" panose="020B0606030504020204" pitchFamily="34" charset="0"/>
            </a:endParaRPr>
          </a:p>
          <a:p>
            <a:pPr lvl="1"/>
            <a:r>
              <a:rPr lang="en-US" sz="1800" dirty="0"/>
              <a:t>§§ UWS </a:t>
            </a:r>
            <a:r>
              <a:rPr lang="en-US" sz="1800" dirty="0">
                <a:hlinkClick r:id="rId2"/>
              </a:rPr>
              <a:t>4.11(4)</a:t>
            </a:r>
            <a:r>
              <a:rPr lang="en-US" sz="1800" dirty="0"/>
              <a:t> &amp; </a:t>
            </a:r>
            <a:r>
              <a:rPr lang="en-US" sz="1800" dirty="0">
                <a:hlinkClick r:id="rId3"/>
              </a:rPr>
              <a:t>11.13(4)</a:t>
            </a:r>
            <a:r>
              <a:rPr lang="en-US" sz="1800" dirty="0"/>
              <a:t> &amp; </a:t>
            </a:r>
            <a:r>
              <a:rPr lang="en-US" sz="1800" dirty="0">
                <a:hlinkClick r:id="rId4"/>
              </a:rPr>
              <a:t>RPD 14-2</a:t>
            </a:r>
            <a:r>
              <a:rPr lang="en-US" sz="1800" dirty="0"/>
              <a:t>, Appendix C, Definitions, 10.</a:t>
            </a:r>
            <a:endParaRPr lang="en-US" sz="1800" dirty="0">
              <a:effectLst/>
              <a:ea typeface="Open Sans" panose="020B0606030504020204" pitchFamily="34" charset="0"/>
              <a:cs typeface="Open Sans" panose="020B0606030504020204" pitchFamily="34" charset="0"/>
            </a:endParaRPr>
          </a:p>
          <a:p>
            <a:endParaRPr lang="en-US" sz="2400"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21FFF50C-1BA4-5556-FA25-47360DDBDB6C}"/>
              </a:ext>
            </a:extLst>
          </p:cNvPr>
          <p:cNvSpPr>
            <a:spLocks noGrp="1"/>
          </p:cNvSpPr>
          <p:nvPr>
            <p:ph type="body" sz="quarter" idx="14"/>
          </p:nvPr>
        </p:nvSpPr>
        <p:spPr/>
        <p:txBody>
          <a:bodyPr>
            <a:noAutofit/>
          </a:bodyPr>
          <a:lstStyle/>
          <a:p>
            <a:pPr lvl="1"/>
            <a:r>
              <a:rPr lang="en-US" sz="1400" i="1" dirty="0"/>
              <a:t>[Students]</a:t>
            </a:r>
          </a:p>
          <a:p>
            <a:r>
              <a:rPr lang="en-US" sz="1800" dirty="0"/>
              <a:t>“Respondent,” means any student who was registered for study in an institution for the academic period, or between academic periods for continuing students, when the misconduct occurred and has been reported to have violated s. </a:t>
            </a:r>
            <a:r>
              <a:rPr lang="en-US" sz="1800" dirty="0">
                <a:hlinkClick r:id="rId5" tooltip="Admin. Code UWS 17.09"/>
              </a:rPr>
              <a:t>UWS 17.09</a:t>
            </a:r>
            <a:r>
              <a:rPr lang="en-US" sz="1800" dirty="0"/>
              <a:t> or </a:t>
            </a:r>
            <a:r>
              <a:rPr lang="en-US" sz="1800" dirty="0">
                <a:hlinkClick r:id="rId6" tooltip="Admin. Code UWS 17.151"/>
              </a:rPr>
              <a:t>17.151</a:t>
            </a:r>
            <a:r>
              <a:rPr lang="en-US" sz="1800" dirty="0"/>
              <a:t>.</a:t>
            </a:r>
          </a:p>
          <a:p>
            <a:pPr lvl="1"/>
            <a:r>
              <a:rPr lang="en-US" sz="1400" dirty="0"/>
              <a:t>§ UWS </a:t>
            </a:r>
            <a:r>
              <a:rPr lang="en-US" sz="1400" dirty="0">
                <a:hlinkClick r:id="rId7"/>
              </a:rPr>
              <a:t>17.02(13m)</a:t>
            </a:r>
            <a:r>
              <a:rPr lang="en-US" sz="1400" kern="100" dirty="0">
                <a:solidFill>
                  <a:srgbClr val="FFFFFF"/>
                </a:solidFill>
                <a:effectLst/>
                <a:ea typeface="Open Sans" panose="020B0606030504020204" pitchFamily="34" charset="0"/>
                <a:cs typeface="Open Sans" panose="020B0606030504020204" pitchFamily="34" charset="0"/>
              </a:rPr>
              <a:t>.</a:t>
            </a:r>
          </a:p>
        </p:txBody>
      </p:sp>
      <p:sp>
        <p:nvSpPr>
          <p:cNvPr id="8" name="TextBox 7">
            <a:extLst>
              <a:ext uri="{FF2B5EF4-FFF2-40B4-BE49-F238E27FC236}">
                <a16:creationId xmlns:a16="http://schemas.microsoft.com/office/drawing/2014/main" id="{ED114476-9E7C-2426-0247-5F3312431F78}"/>
              </a:ext>
            </a:extLst>
          </p:cNvPr>
          <p:cNvSpPr txBox="1"/>
          <p:nvPr/>
        </p:nvSpPr>
        <p:spPr>
          <a:xfrm>
            <a:off x="3023857" y="5405596"/>
            <a:ext cx="6554709" cy="966996"/>
          </a:xfrm>
          <a:prstGeom prst="rect">
            <a:avLst/>
          </a:prstGeom>
          <a:noFill/>
        </p:spPr>
        <p:txBody>
          <a:bodyPr wrap="square" rtlCol="0">
            <a:spAutoFit/>
          </a:bodyPr>
          <a:lstStyle/>
          <a:p>
            <a:pPr marL="342900" indent="-342900" algn="ctr">
              <a:lnSpc>
                <a:spcPct val="107000"/>
              </a:lnSpc>
              <a:buFont typeface="Symbol" panose="05050102010706020507" pitchFamily="18" charset="2"/>
              <a:buChar char=""/>
            </a:pPr>
            <a:r>
              <a:rPr lang="en-US" sz="1800" i="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See </a:t>
            </a:r>
            <a:r>
              <a:rPr lang="en-US" dirty="0">
                <a:latin typeface="Open Sans" panose="020B0606030504020204" pitchFamily="34" charset="0"/>
                <a:ea typeface="Open Sans" panose="020B0606030504020204" pitchFamily="34" charset="0"/>
                <a:cs typeface="Open Sans" panose="020B0606030504020204" pitchFamily="34" charset="0"/>
                <a:hlinkClick r:id="rId8"/>
              </a:rPr>
              <a:t>34 CFR 106.30(a) “Respondent”</a:t>
            </a:r>
            <a:r>
              <a:rPr lang="fr-FR"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(Aug. 14, 2020).</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gn="ctr">
              <a:lnSpc>
                <a:spcPct val="107000"/>
              </a:lnSpc>
              <a:buFont typeface="Symbol" panose="05050102010706020507" pitchFamily="18" charset="2"/>
              <a:buChar char=""/>
            </a:pP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ctr">
              <a:lnSpc>
                <a:spcPct val="107000"/>
              </a:lnSpc>
              <a:spcBef>
                <a:spcPts val="0"/>
              </a:spcBef>
              <a:spcAft>
                <a:spcPts val="0"/>
              </a:spcAft>
              <a:buFont typeface="Symbol" panose="05050102010706020507" pitchFamily="18" charset="2"/>
              <a:buChar char=""/>
            </a:pP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3677615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3BE29-1AD4-B3BE-230A-03C4F3BE9C06}"/>
              </a:ext>
            </a:extLst>
          </p:cNvPr>
          <p:cNvSpPr>
            <a:spLocks noGrp="1"/>
          </p:cNvSpPr>
          <p:nvPr>
            <p:ph type="ctrTitle"/>
          </p:nvPr>
        </p:nvSpPr>
        <p:spPr/>
        <p:txBody>
          <a:bodyPr/>
          <a:lstStyle/>
          <a:p>
            <a:r>
              <a:rPr lang="en-US" dirty="0"/>
              <a:t>Due Process –</a:t>
            </a:r>
            <a:br>
              <a:rPr lang="en-US" dirty="0"/>
            </a:br>
            <a:r>
              <a:rPr lang="en-US" dirty="0"/>
              <a:t>Answering</a:t>
            </a:r>
          </a:p>
        </p:txBody>
      </p:sp>
      <p:sp>
        <p:nvSpPr>
          <p:cNvPr id="3" name="Footer Placeholder 2">
            <a:extLst>
              <a:ext uri="{FF2B5EF4-FFF2-40B4-BE49-F238E27FC236}">
                <a16:creationId xmlns:a16="http://schemas.microsoft.com/office/drawing/2014/main" id="{3D750E9E-2CCC-32C4-EA75-2B2E927A4879}"/>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00EB01A-69D1-2F78-3418-44FEAEBDEDE2}"/>
              </a:ext>
            </a:extLst>
          </p:cNvPr>
          <p:cNvSpPr>
            <a:spLocks noGrp="1"/>
          </p:cNvSpPr>
          <p:nvPr>
            <p:ph type="sldNum" sz="quarter" idx="12"/>
          </p:nvPr>
        </p:nvSpPr>
        <p:spPr/>
        <p:txBody>
          <a:bodyPr/>
          <a:lstStyle/>
          <a:p>
            <a:fld id="{A49DFD55-3C28-40EF-9E31-A92D2E4017FF}" type="slidenum">
              <a:rPr lang="en-US" smtClean="0"/>
              <a:pPr/>
              <a:t>180</a:t>
            </a:fld>
            <a:endParaRPr lang="en-US"/>
          </a:p>
        </p:txBody>
      </p:sp>
      <p:sp>
        <p:nvSpPr>
          <p:cNvPr id="5" name="Text Placeholder 4">
            <a:extLst>
              <a:ext uri="{FF2B5EF4-FFF2-40B4-BE49-F238E27FC236}">
                <a16:creationId xmlns:a16="http://schemas.microsoft.com/office/drawing/2014/main" id="{699DF290-CCFD-104C-B54E-A10C553FB099}"/>
              </a:ext>
            </a:extLst>
          </p:cNvPr>
          <p:cNvSpPr>
            <a:spLocks noGrp="1"/>
          </p:cNvSpPr>
          <p:nvPr>
            <p:ph type="body" sz="quarter" idx="13"/>
          </p:nvPr>
        </p:nvSpPr>
        <p:spPr/>
        <p:txBody>
          <a:bodyPr>
            <a:normAutofit/>
          </a:bodyPr>
          <a:lstStyle/>
          <a:p>
            <a:pPr lvl="1"/>
            <a:r>
              <a:rPr lang="en-US" i="1" dirty="0">
                <a:solidFill>
                  <a:srgbClr val="FFFFFF"/>
                </a:solidFill>
                <a:effectLst/>
                <a:ea typeface="Open Sans" panose="020B0606030504020204" pitchFamily="34" charset="0"/>
                <a:cs typeface="Open Sans" panose="020B0606030504020204" pitchFamily="34" charset="0"/>
              </a:rPr>
              <a:t>[Students]</a:t>
            </a:r>
          </a:p>
          <a:p>
            <a:r>
              <a:rPr lang="en-US" dirty="0">
                <a:solidFill>
                  <a:srgbClr val="FFFFFF"/>
                </a:solidFill>
                <a:effectLst/>
                <a:ea typeface="Open Sans" panose="020B0606030504020204" pitchFamily="34" charset="0"/>
                <a:cs typeface="Open Sans" panose="020B0606030504020204" pitchFamily="34" charset="0"/>
              </a:rPr>
              <a:t>In accordance with the educational purposes of the hearing, the complainant and respondent are expected to respond on their own behalf to questions asked of them during the hearing.</a:t>
            </a:r>
          </a:p>
          <a:p>
            <a:pPr lvl="1"/>
            <a:r>
              <a:rPr lang="en-US" dirty="0">
                <a:solidFill>
                  <a:srgbClr val="FFFFFF"/>
                </a:solidFill>
                <a:effectLst/>
                <a:ea typeface="Open Sans" panose="020B0606030504020204" pitchFamily="34" charset="0"/>
                <a:cs typeface="Open Sans" panose="020B0606030504020204" pitchFamily="34" charset="0"/>
              </a:rPr>
              <a:t>§ UWS </a:t>
            </a:r>
            <a:r>
              <a:rPr lang="en-US" u="sng" dirty="0">
                <a:solidFill>
                  <a:srgbClr val="FFFFFF"/>
                </a:solidFill>
                <a:effectLst/>
                <a:ea typeface="Open Sans" panose="020B0606030504020204" pitchFamily="34" charset="0"/>
                <a:cs typeface="Open Sans" panose="020B0606030504020204" pitchFamily="34" charset="0"/>
                <a:hlinkClick r:id="rId2"/>
              </a:rPr>
              <a:t>17.153(4)(b)</a:t>
            </a:r>
            <a:r>
              <a:rPr lang="en-US" dirty="0">
                <a:solidFill>
                  <a:srgbClr val="FFFFFF"/>
                </a:solidFill>
                <a:effectLst/>
                <a:ea typeface="Open Sans" panose="020B0606030504020204" pitchFamily="34" charset="0"/>
                <a:cs typeface="Open Sans" panose="020B0606030504020204" pitchFamily="34" charset="0"/>
              </a:rPr>
              <a:t>.</a:t>
            </a:r>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161055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7474F-36EA-9AB3-052F-2766843159C3}"/>
              </a:ext>
            </a:extLst>
          </p:cNvPr>
          <p:cNvSpPr>
            <a:spLocks noGrp="1"/>
          </p:cNvSpPr>
          <p:nvPr>
            <p:ph type="ctrTitle"/>
          </p:nvPr>
        </p:nvSpPr>
        <p:spPr/>
        <p:txBody>
          <a:bodyPr/>
          <a:lstStyle/>
          <a:p>
            <a:r>
              <a:rPr lang="en-US" dirty="0"/>
              <a:t>Due process –</a:t>
            </a:r>
            <a:br>
              <a:rPr lang="en-US" dirty="0"/>
            </a:br>
            <a:r>
              <a:rPr lang="en-US" dirty="0"/>
              <a:t>Credibility determinations</a:t>
            </a:r>
          </a:p>
        </p:txBody>
      </p:sp>
      <p:sp>
        <p:nvSpPr>
          <p:cNvPr id="3" name="Footer Placeholder 2">
            <a:extLst>
              <a:ext uri="{FF2B5EF4-FFF2-40B4-BE49-F238E27FC236}">
                <a16:creationId xmlns:a16="http://schemas.microsoft.com/office/drawing/2014/main" id="{1C0835D8-FB86-1E72-DBD1-7FE1A6C2844C}"/>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230D068F-E481-7EF9-A4BE-6E519C74B102}"/>
              </a:ext>
            </a:extLst>
          </p:cNvPr>
          <p:cNvSpPr>
            <a:spLocks noGrp="1"/>
          </p:cNvSpPr>
          <p:nvPr>
            <p:ph type="sldNum" sz="quarter" idx="12"/>
          </p:nvPr>
        </p:nvSpPr>
        <p:spPr/>
        <p:txBody>
          <a:bodyPr/>
          <a:lstStyle/>
          <a:p>
            <a:fld id="{A49DFD55-3C28-40EF-9E31-A92D2E4017FF}" type="slidenum">
              <a:rPr lang="en-US" smtClean="0"/>
              <a:pPr/>
              <a:t>181</a:t>
            </a:fld>
            <a:endParaRPr lang="en-US"/>
          </a:p>
        </p:txBody>
      </p:sp>
      <p:sp>
        <p:nvSpPr>
          <p:cNvPr id="5" name="Text Placeholder 4">
            <a:extLst>
              <a:ext uri="{FF2B5EF4-FFF2-40B4-BE49-F238E27FC236}">
                <a16:creationId xmlns:a16="http://schemas.microsoft.com/office/drawing/2014/main" id="{ADBF723B-698F-4E47-2FAC-576FB1028EC6}"/>
              </a:ext>
            </a:extLst>
          </p:cNvPr>
          <p:cNvSpPr>
            <a:spLocks noGrp="1"/>
          </p:cNvSpPr>
          <p:nvPr>
            <p:ph type="body" sz="quarter" idx="13"/>
          </p:nvPr>
        </p:nvSpPr>
        <p:spPr/>
        <p:txBody>
          <a:bodyPr>
            <a:normAutofit fontScale="92500" lnSpcReduction="10000"/>
          </a:bodyPr>
          <a:lstStyle/>
          <a:p>
            <a:pPr lvl="1"/>
            <a:r>
              <a:rPr lang="en-US" i="1" dirty="0">
                <a:solidFill>
                  <a:srgbClr val="FFFFFF"/>
                </a:solidFill>
                <a:ea typeface="Open Sans" panose="020B0606030504020204" pitchFamily="34" charset="0"/>
                <a:cs typeface="Open Sans" panose="020B0606030504020204" pitchFamily="34" charset="0"/>
              </a:rPr>
              <a:t>[Employees]</a:t>
            </a:r>
            <a:endParaRPr lang="en-US" i="1" dirty="0">
              <a:solidFill>
                <a:srgbClr val="FFFFFF"/>
              </a:solidFill>
              <a:effectLst/>
              <a:ea typeface="Open Sans" panose="020B0606030504020204" pitchFamily="34" charset="0"/>
              <a:cs typeface="Open Sans" panose="020B0606030504020204" pitchFamily="34" charset="0"/>
            </a:endParaRPr>
          </a:p>
          <a:p>
            <a:r>
              <a:rPr lang="en-US" dirty="0">
                <a:solidFill>
                  <a:srgbClr val="FFFFFF"/>
                </a:solidFill>
                <a:effectLst/>
                <a:ea typeface="Open Sans" panose="020B0606030504020204" pitchFamily="34" charset="0"/>
                <a:cs typeface="Open Sans" panose="020B0606030504020204" pitchFamily="34" charset="0"/>
              </a:rPr>
              <a:t>Credibility determinations, however, may not be made based on a person’s status as a complainant, respondent, or witness.</a:t>
            </a:r>
          </a:p>
          <a:p>
            <a:pPr lvl="1"/>
            <a:r>
              <a:rPr lang="en-US" dirty="0">
                <a:solidFill>
                  <a:srgbClr val="FFFFFF"/>
                </a:solidFill>
                <a:effectLst/>
                <a:ea typeface="Open Sans" panose="020B0606030504020204" pitchFamily="34" charset="0"/>
                <a:cs typeface="Open Sans" panose="020B0606030504020204" pitchFamily="34" charset="0"/>
              </a:rPr>
              <a:t>§§ UWS </a:t>
            </a:r>
            <a:r>
              <a:rPr lang="en-US" u="sng" dirty="0">
                <a:solidFill>
                  <a:srgbClr val="FFFFFF"/>
                </a:solidFill>
                <a:effectLst/>
                <a:ea typeface="Open Sans" panose="020B0606030504020204" pitchFamily="34" charset="0"/>
                <a:cs typeface="Open Sans" panose="020B0606030504020204" pitchFamily="34" charset="0"/>
                <a:hlinkClick r:id="rId2"/>
              </a:rPr>
              <a:t>4.19(1)(d)</a:t>
            </a:r>
            <a:r>
              <a:rPr lang="en-US" dirty="0">
                <a:solidFill>
                  <a:srgbClr val="FFFFFF"/>
                </a:solidFill>
                <a:effectLst/>
                <a:ea typeface="Open Sans" panose="020B0606030504020204" pitchFamily="34" charset="0"/>
                <a:cs typeface="Open Sans" panose="020B0606030504020204" pitchFamily="34" charset="0"/>
              </a:rPr>
              <a:t> &amp; </a:t>
            </a:r>
            <a:r>
              <a:rPr lang="en-US" u="sng" dirty="0">
                <a:solidFill>
                  <a:srgbClr val="FFFFFF"/>
                </a:solidFill>
                <a:effectLst/>
                <a:ea typeface="Open Sans" panose="020B0606030504020204" pitchFamily="34" charset="0"/>
                <a:cs typeface="Open Sans" panose="020B0606030504020204" pitchFamily="34" charset="0"/>
                <a:hlinkClick r:id="rId3"/>
              </a:rPr>
              <a:t>11.21(1)(d)</a:t>
            </a:r>
            <a:r>
              <a:rPr lang="en-US" dirty="0">
                <a:solidFill>
                  <a:srgbClr val="FFFFFF"/>
                </a:solidFill>
                <a:effectLst/>
                <a:ea typeface="Open Sans" panose="020B0606030504020204" pitchFamily="34" charset="0"/>
                <a:cs typeface="Open Sans" panose="020B0606030504020204" pitchFamily="34" charset="0"/>
              </a:rPr>
              <a:t> &amp; </a:t>
            </a:r>
            <a:r>
              <a:rPr lang="en-US" u="sng" dirty="0">
                <a:solidFill>
                  <a:srgbClr val="FFFFFF"/>
                </a:solidFill>
                <a:effectLst/>
                <a:ea typeface="Open Sans" panose="020B0606030504020204" pitchFamily="34" charset="0"/>
                <a:cs typeface="Open Sans" panose="020B0606030504020204" pitchFamily="34" charset="0"/>
                <a:hlinkClick r:id="rId4"/>
              </a:rPr>
              <a:t>RPD 14-2</a:t>
            </a:r>
            <a:r>
              <a:rPr lang="en-US" dirty="0">
                <a:solidFill>
                  <a:srgbClr val="FFFFFF"/>
                </a:solidFill>
                <a:effectLst/>
                <a:ea typeface="Open Sans" panose="020B0606030504020204" pitchFamily="34" charset="0"/>
                <a:cs typeface="Open Sans" panose="020B0606030504020204" pitchFamily="34" charset="0"/>
              </a:rPr>
              <a:t>, Appendix C, Adequate Due Process, 1.d.</a:t>
            </a:r>
          </a:p>
          <a:p>
            <a:r>
              <a:rPr lang="en-US" i="1" dirty="0">
                <a:solidFill>
                  <a:srgbClr val="FFFFFF"/>
                </a:solidFill>
                <a:ea typeface="Open Sans" panose="020B0606030504020204" pitchFamily="34" charset="0"/>
                <a:cs typeface="Open Sans" panose="020B0606030504020204" pitchFamily="34" charset="0"/>
              </a:rPr>
              <a:t>See </a:t>
            </a:r>
            <a:r>
              <a:rPr lang="en-US" dirty="0">
                <a:ea typeface="Open Sans" panose="020B0606030504020204" pitchFamily="34" charset="0"/>
                <a:cs typeface="Open Sans" panose="020B0606030504020204" pitchFamily="34" charset="0"/>
                <a:hlinkClick r:id="rId5"/>
              </a:rPr>
              <a:t>34 CFR 106.45(b)(1)(ii)</a:t>
            </a:r>
            <a:r>
              <a:rPr lang="en-US" dirty="0">
                <a:ea typeface="Open Sans" panose="020B0606030504020204" pitchFamily="34" charset="0"/>
                <a:cs typeface="Open Sans" panose="020B0606030504020204" pitchFamily="34" charset="0"/>
              </a:rPr>
              <a:t> (Aug. 14, 2020).</a:t>
            </a:r>
            <a:endParaRPr lang="en-US" i="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6398430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033C-D54B-011D-2C6F-44936FD68A78}"/>
              </a:ext>
            </a:extLst>
          </p:cNvPr>
          <p:cNvSpPr>
            <a:spLocks noGrp="1"/>
          </p:cNvSpPr>
          <p:nvPr>
            <p:ph type="ctrTitle"/>
          </p:nvPr>
        </p:nvSpPr>
        <p:spPr/>
        <p:txBody>
          <a:bodyPr/>
          <a:lstStyle/>
          <a:p>
            <a:r>
              <a:rPr lang="en-US" dirty="0"/>
              <a:t>Due Process –</a:t>
            </a:r>
            <a:br>
              <a:rPr lang="en-US" dirty="0"/>
            </a:br>
            <a:r>
              <a:rPr lang="en-US" dirty="0"/>
              <a:t>Follow up questions</a:t>
            </a:r>
          </a:p>
        </p:txBody>
      </p:sp>
      <p:sp>
        <p:nvSpPr>
          <p:cNvPr id="3" name="Footer Placeholder 2">
            <a:extLst>
              <a:ext uri="{FF2B5EF4-FFF2-40B4-BE49-F238E27FC236}">
                <a16:creationId xmlns:a16="http://schemas.microsoft.com/office/drawing/2014/main" id="{A1608F66-247A-6407-ED71-0C251811956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13AB7C41-DFEF-64F6-DC7B-EE52F637CC7A}"/>
              </a:ext>
            </a:extLst>
          </p:cNvPr>
          <p:cNvSpPr>
            <a:spLocks noGrp="1"/>
          </p:cNvSpPr>
          <p:nvPr>
            <p:ph type="sldNum" sz="quarter" idx="12"/>
          </p:nvPr>
        </p:nvSpPr>
        <p:spPr/>
        <p:txBody>
          <a:bodyPr/>
          <a:lstStyle/>
          <a:p>
            <a:fld id="{A49DFD55-3C28-40EF-9E31-A92D2E4017FF}" type="slidenum">
              <a:rPr lang="en-US" smtClean="0"/>
              <a:pPr/>
              <a:t>182</a:t>
            </a:fld>
            <a:endParaRPr lang="en-US"/>
          </a:p>
        </p:txBody>
      </p:sp>
      <p:sp>
        <p:nvSpPr>
          <p:cNvPr id="5" name="Text Placeholder 4">
            <a:extLst>
              <a:ext uri="{FF2B5EF4-FFF2-40B4-BE49-F238E27FC236}">
                <a16:creationId xmlns:a16="http://schemas.microsoft.com/office/drawing/2014/main" id="{8986E313-BE65-0A28-9802-6B565DD8495F}"/>
              </a:ext>
            </a:extLst>
          </p:cNvPr>
          <p:cNvSpPr>
            <a:spLocks noGrp="1"/>
          </p:cNvSpPr>
          <p:nvPr>
            <p:ph type="body" sz="quarter" idx="13"/>
          </p:nvPr>
        </p:nvSpPr>
        <p:spPr/>
        <p:txBody>
          <a:bodyPr>
            <a:normAutofit fontScale="92500" lnSpcReduction="20000"/>
          </a:bodyPr>
          <a:lstStyle/>
          <a:p>
            <a:pPr lvl="1"/>
            <a:r>
              <a:rPr lang="en-US" i="1" dirty="0">
                <a:solidFill>
                  <a:srgbClr val="FFFFFF"/>
                </a:solidFill>
                <a:effectLst/>
                <a:ea typeface="Open Sans" panose="020B0606030504020204" pitchFamily="34" charset="0"/>
                <a:cs typeface="Open Sans" panose="020B0606030504020204" pitchFamily="34" charset="0"/>
              </a:rPr>
              <a:t>[Employees]</a:t>
            </a:r>
          </a:p>
          <a:p>
            <a:r>
              <a:rPr lang="en-US" dirty="0">
                <a:solidFill>
                  <a:srgbClr val="FFFFFF"/>
                </a:solidFill>
                <a:effectLst/>
                <a:ea typeface="Open Sans" panose="020B0606030504020204" pitchFamily="34" charset="0"/>
                <a:cs typeface="Open Sans" panose="020B0606030504020204" pitchFamily="34" charset="0"/>
              </a:rPr>
              <a:t>The [faculty member’s, academic staff member’s, employee’s,] or complainant’s advisor or counsel may ask all witnesses relevant questions and follow-up questions, including those challenging credibility. </a:t>
            </a:r>
          </a:p>
          <a:p>
            <a:pPr lvl="1"/>
            <a:r>
              <a:rPr lang="en-US" dirty="0">
                <a:solidFill>
                  <a:srgbClr val="FFFFFF"/>
                </a:solidFill>
                <a:effectLst/>
                <a:ea typeface="Open Sans" panose="020B0606030504020204" pitchFamily="34" charset="0"/>
                <a:cs typeface="Open Sans" panose="020B0606030504020204" pitchFamily="34" charset="0"/>
              </a:rPr>
              <a:t>§§ UWS </a:t>
            </a:r>
            <a:r>
              <a:rPr lang="en-US" u="sng" dirty="0">
                <a:solidFill>
                  <a:srgbClr val="FFFFFF"/>
                </a:solidFill>
                <a:effectLst/>
                <a:ea typeface="Open Sans" panose="020B0606030504020204" pitchFamily="34" charset="0"/>
                <a:cs typeface="Open Sans" panose="020B0606030504020204" pitchFamily="34" charset="0"/>
                <a:hlinkClick r:id="rId2"/>
              </a:rPr>
              <a:t>4.19(1)(e)</a:t>
            </a:r>
            <a:r>
              <a:rPr lang="en-US" dirty="0">
                <a:solidFill>
                  <a:srgbClr val="FFFFFF"/>
                </a:solidFill>
                <a:effectLst/>
                <a:ea typeface="Open Sans" panose="020B0606030504020204" pitchFamily="34" charset="0"/>
                <a:cs typeface="Open Sans" panose="020B0606030504020204" pitchFamily="34" charset="0"/>
              </a:rPr>
              <a:t> &amp; </a:t>
            </a:r>
            <a:r>
              <a:rPr lang="en-US" u="sng" dirty="0">
                <a:solidFill>
                  <a:srgbClr val="FFFFFF"/>
                </a:solidFill>
                <a:effectLst/>
                <a:ea typeface="Open Sans" panose="020B0606030504020204" pitchFamily="34" charset="0"/>
                <a:cs typeface="Open Sans" panose="020B0606030504020204" pitchFamily="34" charset="0"/>
                <a:hlinkClick r:id="rId3"/>
              </a:rPr>
              <a:t>11.21(1)(e)</a:t>
            </a:r>
            <a:r>
              <a:rPr lang="en-US" dirty="0">
                <a:solidFill>
                  <a:srgbClr val="FFFFFF"/>
                </a:solidFill>
                <a:effectLst/>
                <a:ea typeface="Open Sans" panose="020B0606030504020204" pitchFamily="34" charset="0"/>
                <a:cs typeface="Open Sans" panose="020B0606030504020204" pitchFamily="34" charset="0"/>
              </a:rPr>
              <a:t> &amp; </a:t>
            </a:r>
            <a:r>
              <a:rPr lang="en-US" u="sng" dirty="0">
                <a:solidFill>
                  <a:srgbClr val="FFFFFF"/>
                </a:solidFill>
                <a:effectLst/>
                <a:ea typeface="Open Sans" panose="020B0606030504020204" pitchFamily="34" charset="0"/>
                <a:cs typeface="Open Sans" panose="020B0606030504020204" pitchFamily="34" charset="0"/>
                <a:hlinkClick r:id="rId4"/>
              </a:rPr>
              <a:t>RPD 14-2</a:t>
            </a:r>
            <a:r>
              <a:rPr lang="en-US" dirty="0">
                <a:solidFill>
                  <a:srgbClr val="FFFFFF"/>
                </a:solidFill>
                <a:effectLst/>
                <a:ea typeface="Open Sans" panose="020B0606030504020204" pitchFamily="34" charset="0"/>
                <a:cs typeface="Open Sans" panose="020B0606030504020204" pitchFamily="34" charset="0"/>
              </a:rPr>
              <a:t>, Appendix C, Adequate Due Process, 1.e.</a:t>
            </a:r>
          </a:p>
          <a:p>
            <a:r>
              <a:rPr lang="en-US" i="1" dirty="0">
                <a:solidFill>
                  <a:srgbClr val="FFFFFF"/>
                </a:solidFill>
                <a:ea typeface="Open Sans" panose="020B0606030504020204" pitchFamily="34" charset="0"/>
                <a:cs typeface="Open Sans" panose="020B0606030504020204" pitchFamily="34" charset="0"/>
              </a:rPr>
              <a:t>See </a:t>
            </a:r>
            <a:r>
              <a:rPr lang="en-US" dirty="0">
                <a:ea typeface="Open Sans" panose="020B0606030504020204" pitchFamily="34" charset="0"/>
                <a:cs typeface="Open Sans" panose="020B0606030504020204" pitchFamily="34" charset="0"/>
                <a:hlinkClick r:id="rId5"/>
              </a:rPr>
              <a:t>34 CFR 106.45(b)(6)(</a:t>
            </a:r>
            <a:r>
              <a:rPr lang="en-US" dirty="0" err="1">
                <a:ea typeface="Open Sans" panose="020B0606030504020204" pitchFamily="34" charset="0"/>
                <a:cs typeface="Open Sans" panose="020B0606030504020204" pitchFamily="34" charset="0"/>
                <a:hlinkClick r:id="rId5"/>
              </a:rPr>
              <a:t>i</a:t>
            </a:r>
            <a:r>
              <a:rPr lang="en-US" dirty="0">
                <a:ea typeface="Open Sans" panose="020B0606030504020204" pitchFamily="34" charset="0"/>
                <a:cs typeface="Open Sans" panose="020B0606030504020204" pitchFamily="34" charset="0"/>
                <a:hlinkClick r:id="rId5"/>
              </a:rPr>
              <a:t>)</a:t>
            </a:r>
            <a:r>
              <a:rPr lang="en-US" dirty="0">
                <a:ea typeface="Open Sans" panose="020B0606030504020204" pitchFamily="34" charset="0"/>
                <a:cs typeface="Open Sans" panose="020B0606030504020204" pitchFamily="34" charset="0"/>
              </a:rPr>
              <a:t> (Aug. 14, 2020).</a:t>
            </a:r>
          </a:p>
        </p:txBody>
      </p:sp>
    </p:spTree>
    <p:extLst>
      <p:ext uri="{BB962C8B-B14F-4D97-AF65-F5344CB8AC3E}">
        <p14:creationId xmlns:p14="http://schemas.microsoft.com/office/powerpoint/2010/main" val="45746073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FC0E-0417-C943-7B04-E1B01D5C0AAB}"/>
              </a:ext>
            </a:extLst>
          </p:cNvPr>
          <p:cNvSpPr>
            <a:spLocks noGrp="1"/>
          </p:cNvSpPr>
          <p:nvPr>
            <p:ph type="ctrTitle"/>
          </p:nvPr>
        </p:nvSpPr>
        <p:spPr/>
        <p:txBody>
          <a:bodyPr/>
          <a:lstStyle/>
          <a:p>
            <a:r>
              <a:rPr lang="en-US" dirty="0"/>
              <a:t>Due process –</a:t>
            </a:r>
            <a:br>
              <a:rPr lang="en-US" dirty="0"/>
            </a:br>
            <a:r>
              <a:rPr lang="en-US" dirty="0"/>
              <a:t>unwilling witness</a:t>
            </a:r>
          </a:p>
        </p:txBody>
      </p:sp>
      <p:sp>
        <p:nvSpPr>
          <p:cNvPr id="3" name="Footer Placeholder 2">
            <a:extLst>
              <a:ext uri="{FF2B5EF4-FFF2-40B4-BE49-F238E27FC236}">
                <a16:creationId xmlns:a16="http://schemas.microsoft.com/office/drawing/2014/main" id="{8C6F25AF-AE4E-2CBD-BD72-3EFD5E2A082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8A01B3D-11D1-4C47-8C9D-003EEBD84BAB}"/>
              </a:ext>
            </a:extLst>
          </p:cNvPr>
          <p:cNvSpPr>
            <a:spLocks noGrp="1"/>
          </p:cNvSpPr>
          <p:nvPr>
            <p:ph type="sldNum" sz="quarter" idx="12"/>
          </p:nvPr>
        </p:nvSpPr>
        <p:spPr/>
        <p:txBody>
          <a:bodyPr/>
          <a:lstStyle/>
          <a:p>
            <a:fld id="{A49DFD55-3C28-40EF-9E31-A92D2E4017FF}" type="slidenum">
              <a:rPr lang="en-US" smtClean="0"/>
              <a:pPr/>
              <a:t>183</a:t>
            </a:fld>
            <a:endParaRPr lang="en-US"/>
          </a:p>
        </p:txBody>
      </p:sp>
      <p:sp>
        <p:nvSpPr>
          <p:cNvPr id="5" name="Text Placeholder 4">
            <a:extLst>
              <a:ext uri="{FF2B5EF4-FFF2-40B4-BE49-F238E27FC236}">
                <a16:creationId xmlns:a16="http://schemas.microsoft.com/office/drawing/2014/main" id="{AE8DD3C8-29BF-675B-4EA4-31B54D4D03AD}"/>
              </a:ext>
            </a:extLst>
          </p:cNvPr>
          <p:cNvSpPr>
            <a:spLocks noGrp="1"/>
          </p:cNvSpPr>
          <p:nvPr>
            <p:ph type="body" sz="quarter" idx="13"/>
          </p:nvPr>
        </p:nvSpPr>
        <p:spPr/>
        <p:txBody>
          <a:bodyPr>
            <a:normAutofit/>
          </a:bodyPr>
          <a:lstStyle/>
          <a:p>
            <a:r>
              <a:rPr lang="en-US" dirty="0"/>
              <a:t>There is no ability to compel to testimony from anyone who is not a UW employee.</a:t>
            </a:r>
          </a:p>
          <a:p>
            <a:r>
              <a:rPr lang="en-US" dirty="0"/>
              <a:t>UW employees have a workplace conduct expectation of cooperating with investigators and hearings.</a:t>
            </a:r>
          </a:p>
        </p:txBody>
      </p:sp>
    </p:spTree>
    <p:extLst>
      <p:ext uri="{BB962C8B-B14F-4D97-AF65-F5344CB8AC3E}">
        <p14:creationId xmlns:p14="http://schemas.microsoft.com/office/powerpoint/2010/main" val="140956710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Due Process –</a:t>
            </a:r>
            <a:br>
              <a:rPr lang="en-US" dirty="0"/>
            </a:br>
            <a:r>
              <a:rPr lang="en-US" dirty="0"/>
              <a:t>unwilling witness</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184</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1400" i="1" kern="100" dirty="0">
                <a:solidFill>
                  <a:srgbClr val="FFFFFF"/>
                </a:solidFill>
                <a:effectLst/>
                <a:ea typeface="Open Sans" panose="020B0606030504020204" pitchFamily="34" charset="0"/>
                <a:cs typeface="Open Sans" panose="020B0606030504020204" pitchFamily="34" charset="0"/>
              </a:rPr>
              <a:t>[Employees]</a:t>
            </a:r>
          </a:p>
          <a:p>
            <a:pPr marL="0" marR="0">
              <a:lnSpc>
                <a:spcPct val="107000"/>
              </a:lnSpc>
              <a:spcBef>
                <a:spcPts val="0"/>
              </a:spcBef>
              <a:spcAft>
                <a:spcPts val="0"/>
              </a:spcAft>
            </a:pPr>
            <a:r>
              <a:rPr lang="en-US" sz="1800" dirty="0"/>
              <a:t>If the [faculty member, academic staff member, employee], the complainant, or a witness does not submit to cross-examination at the hearing, …</a:t>
            </a:r>
          </a:p>
          <a:p>
            <a:pPr marL="457200" lvl="1">
              <a:lnSpc>
                <a:spcPct val="107000"/>
              </a:lnSpc>
              <a:spcBef>
                <a:spcPts val="0"/>
              </a:spcBef>
            </a:pPr>
            <a:r>
              <a:rPr lang="en-US" sz="1400" kern="100" dirty="0">
                <a:solidFill>
                  <a:srgbClr val="FFFFFF"/>
                </a:solidFill>
                <a:effectLst/>
                <a:ea typeface="Open Sans" panose="020B0606030504020204" pitchFamily="34" charset="0"/>
                <a:cs typeface="Open Sans" panose="020B0606030504020204" pitchFamily="34" charset="0"/>
              </a:rPr>
              <a:t>§§ UWS </a:t>
            </a:r>
            <a:r>
              <a:rPr lang="en-US" sz="1400" u="sng" kern="100" dirty="0">
                <a:solidFill>
                  <a:srgbClr val="FFFFFF"/>
                </a:solidFill>
                <a:effectLst/>
                <a:ea typeface="Open Sans" panose="020B0606030504020204" pitchFamily="34" charset="0"/>
                <a:cs typeface="Open Sans" panose="020B0606030504020204" pitchFamily="34" charset="0"/>
                <a:hlinkClick r:id="rId2"/>
              </a:rPr>
              <a:t>4.19(1)(d)</a:t>
            </a:r>
            <a:r>
              <a:rPr lang="en-US" sz="1400" kern="100" dirty="0">
                <a:solidFill>
                  <a:srgbClr val="FFFFFF"/>
                </a:solidFill>
                <a:effectLst/>
                <a:ea typeface="Open Sans" panose="020B0606030504020204" pitchFamily="34" charset="0"/>
                <a:cs typeface="Open Sans" panose="020B0606030504020204" pitchFamily="34" charset="0"/>
              </a:rPr>
              <a:t> &amp; </a:t>
            </a:r>
            <a:r>
              <a:rPr lang="en-US" sz="1400" u="sng" kern="100" dirty="0">
                <a:solidFill>
                  <a:srgbClr val="FFFFFF"/>
                </a:solidFill>
                <a:effectLst/>
                <a:ea typeface="Open Sans" panose="020B0606030504020204" pitchFamily="34" charset="0"/>
                <a:cs typeface="Open Sans" panose="020B0606030504020204" pitchFamily="34" charset="0"/>
                <a:hlinkClick r:id="rId3"/>
              </a:rPr>
              <a:t>11.21(1)(d)</a:t>
            </a:r>
            <a:r>
              <a:rPr lang="en-US" sz="1400" kern="100" dirty="0">
                <a:solidFill>
                  <a:srgbClr val="FFFFFF"/>
                </a:solidFill>
                <a:effectLst/>
                <a:ea typeface="Open Sans" panose="020B0606030504020204" pitchFamily="34" charset="0"/>
                <a:cs typeface="Open Sans" panose="020B0606030504020204" pitchFamily="34" charset="0"/>
              </a:rPr>
              <a:t>, &amp; </a:t>
            </a:r>
            <a:r>
              <a:rPr lang="en-US" sz="1400" u="sng" kern="100" dirty="0">
                <a:solidFill>
                  <a:srgbClr val="FFFFFF"/>
                </a:solidFill>
                <a:effectLst/>
                <a:ea typeface="Open Sans" panose="020B0606030504020204" pitchFamily="34" charset="0"/>
                <a:cs typeface="Open Sans" panose="020B0606030504020204" pitchFamily="34" charset="0"/>
                <a:hlinkClick r:id="rId4"/>
              </a:rPr>
              <a:t>RPD 14-2</a:t>
            </a:r>
            <a:r>
              <a:rPr lang="en-US" sz="1400" kern="100" dirty="0">
                <a:solidFill>
                  <a:srgbClr val="FFFFFF"/>
                </a:solidFill>
                <a:effectLst/>
                <a:ea typeface="Open Sans" panose="020B0606030504020204" pitchFamily="34" charset="0"/>
                <a:cs typeface="Open Sans" panose="020B0606030504020204" pitchFamily="34" charset="0"/>
              </a:rPr>
              <a:t>, Appendix C, Adequate Due Process, 1.d.</a:t>
            </a:r>
            <a:endParaRPr lang="en-US" sz="1400" kern="100" dirty="0">
              <a:effectLst/>
              <a:ea typeface="Open Sans" panose="020B0606030504020204" pitchFamily="34" charset="0"/>
              <a:cs typeface="Open Sans" panose="020B0606030504020204" pitchFamily="34" charset="0"/>
            </a:endParaRPr>
          </a:p>
          <a:p>
            <a:endParaRPr lang="en-US" sz="18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6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[Students]</a:t>
            </a:r>
          </a:p>
          <a:p>
            <a:r>
              <a:rPr lang="en-US" sz="2000" dirty="0"/>
              <a:t>At hearings involving Title IX misconduct, if a party or a witness does not submit to cross-examination at the hearing, …</a:t>
            </a:r>
          </a:p>
          <a:p>
            <a:pPr lvl="1"/>
            <a:r>
              <a:rPr lang="en-US" sz="1600" kern="1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17.153(5)(d)</a:t>
            </a:r>
            <a:r>
              <a:rPr lang="en-US" sz="1600" dirty="0"/>
              <a:t>.</a:t>
            </a:r>
          </a:p>
        </p:txBody>
      </p:sp>
      <p:sp>
        <p:nvSpPr>
          <p:cNvPr id="7" name="TextBox 6">
            <a:extLst>
              <a:ext uri="{FF2B5EF4-FFF2-40B4-BE49-F238E27FC236}">
                <a16:creationId xmlns:a16="http://schemas.microsoft.com/office/drawing/2014/main" id="{DEE96E6B-64C5-F96F-669B-776ADAAB2F35}"/>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106.45(b)(6)(</a:t>
            </a:r>
            <a:r>
              <a:rPr lang="en-US" sz="1800"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i</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4209393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Due Process –</a:t>
            </a:r>
            <a:br>
              <a:rPr lang="en-US" dirty="0"/>
            </a:br>
            <a:r>
              <a:rPr lang="en-US" dirty="0"/>
              <a:t>unwilling witness – Hearsay</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185</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1400" i="1" kern="100" dirty="0">
                <a:solidFill>
                  <a:srgbClr val="FFFFFF"/>
                </a:solidFill>
                <a:effectLst/>
                <a:ea typeface="Open Sans" panose="020B0606030504020204" pitchFamily="34" charset="0"/>
                <a:cs typeface="Open Sans" panose="020B0606030504020204" pitchFamily="34" charset="0"/>
              </a:rPr>
              <a:t>[Employees]</a:t>
            </a:r>
          </a:p>
          <a:p>
            <a:pPr marL="0" marR="0">
              <a:lnSpc>
                <a:spcPct val="107000"/>
              </a:lnSpc>
              <a:spcBef>
                <a:spcPts val="0"/>
              </a:spcBef>
              <a:spcAft>
                <a:spcPts val="0"/>
              </a:spcAft>
            </a:pPr>
            <a:r>
              <a:rPr lang="en-US" sz="1800" dirty="0"/>
              <a:t>… the hearing committee or the hearing examiner may not rely on any statement of the [faculty member, academic staff member, employee], complainant, or witness in reaching its findings and recommendations.</a:t>
            </a:r>
          </a:p>
          <a:p>
            <a:pPr marL="457200" lvl="1">
              <a:lnSpc>
                <a:spcPct val="107000"/>
              </a:lnSpc>
              <a:spcBef>
                <a:spcPts val="0"/>
              </a:spcBef>
            </a:pPr>
            <a:r>
              <a:rPr lang="en-US" sz="1400" kern="100" dirty="0">
                <a:solidFill>
                  <a:srgbClr val="FFFFFF"/>
                </a:solidFill>
                <a:effectLst/>
                <a:ea typeface="Open Sans" panose="020B0606030504020204" pitchFamily="34" charset="0"/>
                <a:cs typeface="Open Sans" panose="020B0606030504020204" pitchFamily="34" charset="0"/>
              </a:rPr>
              <a:t>§§ UWS </a:t>
            </a:r>
            <a:r>
              <a:rPr lang="en-US" sz="1400" u="sng" kern="100" dirty="0">
                <a:solidFill>
                  <a:srgbClr val="FFFFFF"/>
                </a:solidFill>
                <a:effectLst/>
                <a:ea typeface="Open Sans" panose="020B0606030504020204" pitchFamily="34" charset="0"/>
                <a:cs typeface="Open Sans" panose="020B0606030504020204" pitchFamily="34" charset="0"/>
                <a:hlinkClick r:id="rId2"/>
              </a:rPr>
              <a:t>4.19(1)(d)</a:t>
            </a:r>
            <a:r>
              <a:rPr lang="en-US" sz="1400" kern="100" dirty="0">
                <a:solidFill>
                  <a:srgbClr val="FFFFFF"/>
                </a:solidFill>
                <a:effectLst/>
                <a:ea typeface="Open Sans" panose="020B0606030504020204" pitchFamily="34" charset="0"/>
                <a:cs typeface="Open Sans" panose="020B0606030504020204" pitchFamily="34" charset="0"/>
              </a:rPr>
              <a:t> &amp; </a:t>
            </a:r>
            <a:r>
              <a:rPr lang="en-US" sz="1400" u="sng" kern="100" dirty="0">
                <a:solidFill>
                  <a:srgbClr val="FFFFFF"/>
                </a:solidFill>
                <a:effectLst/>
                <a:ea typeface="Open Sans" panose="020B0606030504020204" pitchFamily="34" charset="0"/>
                <a:cs typeface="Open Sans" panose="020B0606030504020204" pitchFamily="34" charset="0"/>
                <a:hlinkClick r:id="rId3"/>
              </a:rPr>
              <a:t>11.21(1)(d)</a:t>
            </a:r>
            <a:r>
              <a:rPr lang="en-US" sz="1400" kern="100" dirty="0">
                <a:solidFill>
                  <a:srgbClr val="FFFFFF"/>
                </a:solidFill>
                <a:effectLst/>
                <a:ea typeface="Open Sans" panose="020B0606030504020204" pitchFamily="34" charset="0"/>
                <a:cs typeface="Open Sans" panose="020B0606030504020204" pitchFamily="34" charset="0"/>
              </a:rPr>
              <a:t> &amp; </a:t>
            </a:r>
            <a:r>
              <a:rPr lang="en-US" sz="1400" u="sng" kern="100" dirty="0">
                <a:solidFill>
                  <a:srgbClr val="FFFFFF"/>
                </a:solidFill>
                <a:effectLst/>
                <a:ea typeface="Open Sans" panose="020B0606030504020204" pitchFamily="34" charset="0"/>
                <a:cs typeface="Open Sans" panose="020B0606030504020204" pitchFamily="34" charset="0"/>
                <a:hlinkClick r:id="rId4"/>
              </a:rPr>
              <a:t>RPD 14-2</a:t>
            </a:r>
            <a:r>
              <a:rPr lang="en-US" sz="1400" kern="100" dirty="0">
                <a:solidFill>
                  <a:srgbClr val="FFFFFF"/>
                </a:solidFill>
                <a:effectLst/>
                <a:ea typeface="Open Sans" panose="020B0606030504020204" pitchFamily="34" charset="0"/>
                <a:cs typeface="Open Sans" panose="020B0606030504020204" pitchFamily="34" charset="0"/>
              </a:rPr>
              <a:t>, Appendix C, Adequate Due Process, 1.d.</a:t>
            </a:r>
            <a:endParaRPr lang="en-US" sz="1400" kern="100" dirty="0">
              <a:effectLst/>
              <a:ea typeface="Open Sans" panose="020B0606030504020204" pitchFamily="34" charset="0"/>
              <a:cs typeface="Open Sans" panose="020B0606030504020204" pitchFamily="34" charset="0"/>
            </a:endParaRPr>
          </a:p>
          <a:p>
            <a:endParaRPr lang="en-US" sz="18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6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[Students]</a:t>
            </a:r>
          </a:p>
          <a:p>
            <a:r>
              <a:rPr lang="en-US" sz="2000" dirty="0"/>
              <a:t>… then the hearing examiner or committee may not rely on any statement of that party or witness made prior to or during the hearing in reaching a determination regarding responsibility.</a:t>
            </a:r>
          </a:p>
          <a:p>
            <a:pPr lvl="1"/>
            <a:r>
              <a:rPr lang="en-US" sz="1600" kern="1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17.153(5)(d)</a:t>
            </a:r>
            <a:r>
              <a:rPr lang="en-US" sz="1600" dirty="0"/>
              <a:t>.</a:t>
            </a:r>
          </a:p>
        </p:txBody>
      </p:sp>
      <p:sp>
        <p:nvSpPr>
          <p:cNvPr id="7" name="TextBox 6">
            <a:extLst>
              <a:ext uri="{FF2B5EF4-FFF2-40B4-BE49-F238E27FC236}">
                <a16:creationId xmlns:a16="http://schemas.microsoft.com/office/drawing/2014/main" id="{DEE96E6B-64C5-F96F-669B-776ADAAB2F35}"/>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106.45(b)(6)(</a:t>
            </a:r>
            <a:r>
              <a:rPr lang="en-US" sz="1800"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i</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3295498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Due Process –</a:t>
            </a:r>
            <a:br>
              <a:rPr lang="en-US" dirty="0"/>
            </a:br>
            <a:r>
              <a:rPr lang="en-US" dirty="0"/>
              <a:t>unwilling witness – Inference </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186</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1200" i="1" kern="100" dirty="0">
                <a:solidFill>
                  <a:srgbClr val="FFFFFF"/>
                </a:solidFill>
                <a:effectLst/>
                <a:ea typeface="Open Sans" panose="020B0606030504020204" pitchFamily="34" charset="0"/>
                <a:cs typeface="Open Sans" panose="020B0606030504020204" pitchFamily="34" charset="0"/>
              </a:rPr>
              <a:t>[Employees]</a:t>
            </a:r>
          </a:p>
          <a:p>
            <a:pPr>
              <a:lnSpc>
                <a:spcPct val="107000"/>
              </a:lnSpc>
              <a:spcBef>
                <a:spcPts val="0"/>
              </a:spcBef>
            </a:pP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However, the hearing committee or hearing examiner may not draw a negative inference in reaching its findings and recommendations based solely on the absence of a faculty member, complainant, or witness from the hearing or refusal to answer cross-examination or other questions.</a:t>
            </a:r>
            <a:endParaRPr lang="en-US" sz="1600" dirty="0"/>
          </a:p>
          <a:p>
            <a:pPr marL="457200" lvl="1">
              <a:lnSpc>
                <a:spcPct val="107000"/>
              </a:lnSpc>
              <a:spcBef>
                <a:spcPts val="0"/>
              </a:spcBef>
            </a:pPr>
            <a:r>
              <a:rPr lang="en-US" sz="1200" kern="100" dirty="0">
                <a:solidFill>
                  <a:srgbClr val="FFFFFF"/>
                </a:solidFill>
                <a:effectLst/>
                <a:ea typeface="Open Sans" panose="020B0606030504020204" pitchFamily="34" charset="0"/>
                <a:cs typeface="Open Sans" panose="020B0606030504020204" pitchFamily="34" charset="0"/>
              </a:rPr>
              <a:t>§§ UWS </a:t>
            </a:r>
            <a:r>
              <a:rPr lang="en-US" sz="1200" u="sng" kern="100" dirty="0">
                <a:solidFill>
                  <a:srgbClr val="FFFFFF"/>
                </a:solidFill>
                <a:effectLst/>
                <a:ea typeface="Open Sans" panose="020B0606030504020204" pitchFamily="34" charset="0"/>
                <a:cs typeface="Open Sans" panose="020B0606030504020204" pitchFamily="34" charset="0"/>
                <a:hlinkClick r:id="rId2"/>
              </a:rPr>
              <a:t>4.19(1)(e)</a:t>
            </a:r>
            <a:r>
              <a:rPr lang="en-US" sz="1200" kern="100" dirty="0">
                <a:solidFill>
                  <a:srgbClr val="FFFFFF"/>
                </a:solidFill>
                <a:effectLst/>
                <a:ea typeface="Open Sans" panose="020B0606030504020204" pitchFamily="34" charset="0"/>
                <a:cs typeface="Open Sans" panose="020B0606030504020204" pitchFamily="34" charset="0"/>
              </a:rPr>
              <a:t> &amp; </a:t>
            </a:r>
            <a:r>
              <a:rPr lang="en-US" sz="1200" u="sng" kern="100" dirty="0">
                <a:solidFill>
                  <a:srgbClr val="FFFFFF"/>
                </a:solidFill>
                <a:effectLst/>
                <a:ea typeface="Open Sans" panose="020B0606030504020204" pitchFamily="34" charset="0"/>
                <a:cs typeface="Open Sans" panose="020B0606030504020204" pitchFamily="34" charset="0"/>
                <a:hlinkClick r:id="rId3"/>
              </a:rPr>
              <a:t>11.21(1)(e)</a:t>
            </a:r>
            <a:r>
              <a:rPr lang="en-US" sz="1200" kern="100" dirty="0">
                <a:solidFill>
                  <a:srgbClr val="FFFFFF"/>
                </a:solidFill>
                <a:effectLst/>
                <a:ea typeface="Open Sans" panose="020B0606030504020204" pitchFamily="34" charset="0"/>
                <a:cs typeface="Open Sans" panose="020B0606030504020204" pitchFamily="34" charset="0"/>
              </a:rPr>
              <a:t> &amp; </a:t>
            </a:r>
            <a:r>
              <a:rPr lang="en-US" sz="1200" u="sng" kern="100" dirty="0">
                <a:solidFill>
                  <a:srgbClr val="FFFFFF"/>
                </a:solidFill>
                <a:effectLst/>
                <a:ea typeface="Open Sans" panose="020B0606030504020204" pitchFamily="34" charset="0"/>
                <a:cs typeface="Open Sans" panose="020B0606030504020204" pitchFamily="34" charset="0"/>
                <a:hlinkClick r:id="rId4"/>
              </a:rPr>
              <a:t>RPD 14-2</a:t>
            </a:r>
            <a:r>
              <a:rPr lang="en-US" sz="1200" kern="100" dirty="0">
                <a:solidFill>
                  <a:srgbClr val="FFFFFF"/>
                </a:solidFill>
                <a:effectLst/>
                <a:ea typeface="Open Sans" panose="020B0606030504020204" pitchFamily="34" charset="0"/>
                <a:cs typeface="Open Sans" panose="020B0606030504020204" pitchFamily="34" charset="0"/>
              </a:rPr>
              <a:t>, Appendix C, Adequate Due Process, 1.e.</a:t>
            </a:r>
            <a:endParaRPr lang="en-US" sz="1200" kern="100" dirty="0">
              <a:effectLst/>
              <a:ea typeface="Open Sans" panose="020B0606030504020204" pitchFamily="34" charset="0"/>
              <a:cs typeface="Open Sans" panose="020B0606030504020204" pitchFamily="34" charset="0"/>
            </a:endParaRPr>
          </a:p>
          <a:p>
            <a:endParaRPr lang="en-US" sz="16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6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[Students]</a:t>
            </a:r>
          </a:p>
          <a:p>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hearing examiner or committee may not draw an inference regarding responsibility based solely on a party’s or a witness’s absence from the hearing or refusal to answer cross-examination questions.</a:t>
            </a:r>
            <a:endParaRPr lang="en-US" sz="2000" dirty="0"/>
          </a:p>
          <a:p>
            <a:pPr lvl="1"/>
            <a:r>
              <a:rPr lang="en-US" sz="1600" kern="1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17.153(5)(c)</a:t>
            </a:r>
            <a:r>
              <a:rPr lang="en-US" sz="1600" dirty="0"/>
              <a:t>.</a:t>
            </a:r>
          </a:p>
        </p:txBody>
      </p:sp>
      <p:sp>
        <p:nvSpPr>
          <p:cNvPr id="7" name="TextBox 6">
            <a:extLst>
              <a:ext uri="{FF2B5EF4-FFF2-40B4-BE49-F238E27FC236}">
                <a16:creationId xmlns:a16="http://schemas.microsoft.com/office/drawing/2014/main" id="{DEE96E6B-64C5-F96F-669B-776ADAAB2F35}"/>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106.45(b)(6)(</a:t>
            </a:r>
            <a:r>
              <a:rPr lang="en-US" sz="1800"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i</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5986845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B360F-511C-5887-CD12-B93EE347A2A3}"/>
              </a:ext>
            </a:extLst>
          </p:cNvPr>
          <p:cNvSpPr>
            <a:spLocks noGrp="1"/>
          </p:cNvSpPr>
          <p:nvPr>
            <p:ph type="ctrTitle"/>
          </p:nvPr>
        </p:nvSpPr>
        <p:spPr/>
        <p:txBody>
          <a:bodyPr/>
          <a:lstStyle/>
          <a:p>
            <a:r>
              <a:rPr lang="en-US" dirty="0"/>
              <a:t>Due Process –</a:t>
            </a:r>
            <a:br>
              <a:rPr lang="en-US" dirty="0"/>
            </a:br>
            <a:r>
              <a:rPr lang="en-US" dirty="0"/>
              <a:t>Absent respondent</a:t>
            </a:r>
          </a:p>
        </p:txBody>
      </p:sp>
      <p:sp>
        <p:nvSpPr>
          <p:cNvPr id="3" name="Footer Placeholder 2">
            <a:extLst>
              <a:ext uri="{FF2B5EF4-FFF2-40B4-BE49-F238E27FC236}">
                <a16:creationId xmlns:a16="http://schemas.microsoft.com/office/drawing/2014/main" id="{5D0E7988-9FE6-A886-9113-B6D62283911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56CB3C9-E624-4484-E148-90F013DC7CAB}"/>
              </a:ext>
            </a:extLst>
          </p:cNvPr>
          <p:cNvSpPr>
            <a:spLocks noGrp="1"/>
          </p:cNvSpPr>
          <p:nvPr>
            <p:ph type="sldNum" sz="quarter" idx="12"/>
          </p:nvPr>
        </p:nvSpPr>
        <p:spPr/>
        <p:txBody>
          <a:bodyPr/>
          <a:lstStyle/>
          <a:p>
            <a:fld id="{A49DFD55-3C28-40EF-9E31-A92D2E4017FF}" type="slidenum">
              <a:rPr lang="en-US" smtClean="0"/>
              <a:pPr/>
              <a:t>187</a:t>
            </a:fld>
            <a:endParaRPr lang="en-US"/>
          </a:p>
        </p:txBody>
      </p:sp>
      <p:sp>
        <p:nvSpPr>
          <p:cNvPr id="5" name="Text Placeholder 4">
            <a:extLst>
              <a:ext uri="{FF2B5EF4-FFF2-40B4-BE49-F238E27FC236}">
                <a16:creationId xmlns:a16="http://schemas.microsoft.com/office/drawing/2014/main" id="{36B594B9-5962-5B98-F36D-74D52432D839}"/>
              </a:ext>
            </a:extLst>
          </p:cNvPr>
          <p:cNvSpPr>
            <a:spLocks noGrp="1"/>
          </p:cNvSpPr>
          <p:nvPr>
            <p:ph type="body" sz="quarter" idx="13"/>
          </p:nvPr>
        </p:nvSpPr>
        <p:spPr/>
        <p:txBody>
          <a:bodyPr>
            <a:normAutofit lnSpcReduction="10000"/>
          </a:bodyPr>
          <a:lstStyle/>
          <a:p>
            <a:pPr lvl="1"/>
            <a:r>
              <a:rPr lang="en-US" i="1" dirty="0"/>
              <a:t>[Students]</a:t>
            </a:r>
          </a:p>
          <a:p>
            <a:r>
              <a:rPr lang="en-US" dirty="0"/>
              <a:t>If a party fails to appear at a scheduled hearing and to proceed, the hearing examiner or committee may issue a decision based upon the information provided except as described in sub. </a:t>
            </a:r>
            <a:r>
              <a:rPr lang="en-US" dirty="0">
                <a:hlinkClick r:id="rId2" tooltip="Admin. Code UWS 17.153(5)(d)"/>
              </a:rPr>
              <a:t>(5) (d)</a:t>
            </a:r>
            <a:r>
              <a:rPr lang="en-US" dirty="0"/>
              <a:t>.</a:t>
            </a:r>
          </a:p>
          <a:p>
            <a:pPr lvl="1"/>
            <a:r>
              <a:rPr lang="en-US" dirty="0"/>
              <a:t>§ UWS </a:t>
            </a:r>
            <a:r>
              <a:rPr lang="en-US" dirty="0">
                <a:hlinkClick r:id="rId3"/>
              </a:rPr>
              <a:t>17.153(6)</a:t>
            </a:r>
            <a:r>
              <a:rPr lang="en-US" dirty="0"/>
              <a:t>.</a:t>
            </a:r>
          </a:p>
        </p:txBody>
      </p:sp>
    </p:spTree>
    <p:extLst>
      <p:ext uri="{BB962C8B-B14F-4D97-AF65-F5344CB8AC3E}">
        <p14:creationId xmlns:p14="http://schemas.microsoft.com/office/powerpoint/2010/main" val="81952467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0F9A0-506F-442E-BA4F-0BEED1C3BF32}"/>
              </a:ext>
            </a:extLst>
          </p:cNvPr>
          <p:cNvSpPr>
            <a:spLocks noGrp="1"/>
          </p:cNvSpPr>
          <p:nvPr>
            <p:ph type="ctrTitle"/>
          </p:nvPr>
        </p:nvSpPr>
        <p:spPr/>
        <p:txBody>
          <a:bodyPr/>
          <a:lstStyle/>
          <a:p>
            <a:r>
              <a:rPr lang="en-US" dirty="0"/>
              <a:t>Evidence</a:t>
            </a:r>
          </a:p>
        </p:txBody>
      </p:sp>
      <p:sp>
        <p:nvSpPr>
          <p:cNvPr id="3" name="Footer Placeholder 2">
            <a:extLst>
              <a:ext uri="{FF2B5EF4-FFF2-40B4-BE49-F238E27FC236}">
                <a16:creationId xmlns:a16="http://schemas.microsoft.com/office/drawing/2014/main" id="{EBE3AF1C-978D-2284-B873-CEC9CBFDD433}"/>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CE191C77-BB76-9329-EEB5-9F8138A2665D}"/>
              </a:ext>
            </a:extLst>
          </p:cNvPr>
          <p:cNvSpPr>
            <a:spLocks noGrp="1"/>
          </p:cNvSpPr>
          <p:nvPr>
            <p:ph type="sldNum" sz="quarter" idx="12"/>
          </p:nvPr>
        </p:nvSpPr>
        <p:spPr/>
        <p:txBody>
          <a:bodyPr/>
          <a:lstStyle/>
          <a:p>
            <a:fld id="{A49DFD55-3C28-40EF-9E31-A92D2E4017FF}" type="slidenum">
              <a:rPr lang="en-US" smtClean="0"/>
              <a:pPr/>
              <a:t>188</a:t>
            </a:fld>
            <a:endParaRPr lang="en-US"/>
          </a:p>
        </p:txBody>
      </p:sp>
      <p:sp>
        <p:nvSpPr>
          <p:cNvPr id="5" name="Text Placeholder 4">
            <a:extLst>
              <a:ext uri="{FF2B5EF4-FFF2-40B4-BE49-F238E27FC236}">
                <a16:creationId xmlns:a16="http://schemas.microsoft.com/office/drawing/2014/main" id="{1A36E76B-8EBF-F487-0D05-3D8DF67B1BF2}"/>
              </a:ext>
            </a:extLst>
          </p:cNvPr>
          <p:cNvSpPr>
            <a:spLocks noGrp="1"/>
          </p:cNvSpPr>
          <p:nvPr>
            <p:ph type="body" sz="quarter" idx="13"/>
          </p:nvPr>
        </p:nvSpPr>
        <p:spPr/>
        <p:txBody>
          <a:bodyPr>
            <a:noAutofit/>
          </a:bodyPr>
          <a:lstStyle/>
          <a:p>
            <a:pPr lvl="1"/>
            <a:r>
              <a:rPr lang="en-US" sz="1600" i="1" dirty="0">
                <a:solidFill>
                  <a:srgbClr val="FFFFFF"/>
                </a:solidFill>
                <a:effectLst/>
                <a:ea typeface="Open Sans" panose="020B0606030504020204" pitchFamily="34" charset="0"/>
                <a:cs typeface="Open Sans" panose="020B0606030504020204" pitchFamily="34" charset="0"/>
              </a:rPr>
              <a:t>[Employees]</a:t>
            </a:r>
          </a:p>
          <a:p>
            <a:r>
              <a:rPr lang="en-US" sz="2000" dirty="0">
                <a:solidFill>
                  <a:srgbClr val="FFFFFF"/>
                </a:solidFill>
                <a:effectLst/>
                <a:ea typeface="Open Sans" panose="020B0606030504020204" pitchFamily="34" charset="0"/>
                <a:cs typeface="Open Sans" panose="020B0606030504020204" pitchFamily="34" charset="0"/>
              </a:rPr>
              <a:t>Admissibility of evidence is governed by s. </a:t>
            </a:r>
            <a:r>
              <a:rPr lang="en-US" sz="2000" u="sng" dirty="0">
                <a:solidFill>
                  <a:srgbClr val="FFFFFF"/>
                </a:solidFill>
                <a:effectLst/>
                <a:ea typeface="Open Sans" panose="020B0606030504020204" pitchFamily="34" charset="0"/>
                <a:cs typeface="Open Sans" panose="020B0606030504020204" pitchFamily="34" charset="0"/>
                <a:hlinkClick r:id="rId2" tooltip="Statutes 227.45(1)"/>
              </a:rPr>
              <a:t>227.45 (1)</a:t>
            </a:r>
            <a:r>
              <a:rPr lang="en-US" sz="2000" dirty="0">
                <a:solidFill>
                  <a:srgbClr val="FFFFFF"/>
                </a:solidFill>
                <a:effectLst/>
                <a:ea typeface="Open Sans" panose="020B0606030504020204" pitchFamily="34" charset="0"/>
                <a:cs typeface="Open Sans" panose="020B0606030504020204" pitchFamily="34" charset="0"/>
              </a:rPr>
              <a:t> to </a:t>
            </a:r>
            <a:r>
              <a:rPr lang="en-US" sz="2000" u="sng" dirty="0">
                <a:solidFill>
                  <a:srgbClr val="FFFFFF"/>
                </a:solidFill>
                <a:effectLst/>
                <a:ea typeface="Open Sans" panose="020B0606030504020204" pitchFamily="34" charset="0"/>
                <a:cs typeface="Open Sans" panose="020B0606030504020204" pitchFamily="34" charset="0"/>
                <a:hlinkClick r:id="rId3" tooltip="Statutes 227.45(4)"/>
              </a:rPr>
              <a:t>(4)</a:t>
            </a:r>
            <a:r>
              <a:rPr lang="en-US" sz="2000" dirty="0">
                <a:solidFill>
                  <a:srgbClr val="FFFFFF"/>
                </a:solidFill>
                <a:effectLst/>
                <a:ea typeface="Open Sans" panose="020B0606030504020204" pitchFamily="34" charset="0"/>
                <a:cs typeface="Open Sans" panose="020B0606030504020204" pitchFamily="34" charset="0"/>
              </a:rPr>
              <a:t>, Stats.</a:t>
            </a:r>
          </a:p>
          <a:p>
            <a:pPr lvl="1"/>
            <a:r>
              <a:rPr lang="en-US" sz="1600" dirty="0">
                <a:solidFill>
                  <a:srgbClr val="FFFFFF"/>
                </a:solidFill>
                <a:effectLst/>
                <a:ea typeface="Open Sans" panose="020B0606030504020204" pitchFamily="34" charset="0"/>
                <a:cs typeface="Open Sans" panose="020B0606030504020204" pitchFamily="34" charset="0"/>
              </a:rPr>
              <a:t>§§ UWS </a:t>
            </a:r>
            <a:r>
              <a:rPr lang="en-US" sz="1600" u="sng" dirty="0">
                <a:solidFill>
                  <a:srgbClr val="467886"/>
                </a:solidFill>
                <a:effectLst/>
                <a:ea typeface="Open Sans" panose="020B0606030504020204" pitchFamily="34" charset="0"/>
                <a:cs typeface="Open Sans" panose="020B0606030504020204" pitchFamily="34" charset="0"/>
                <a:hlinkClick r:id="rId4"/>
              </a:rPr>
              <a:t>4.19(1)(h)</a:t>
            </a:r>
            <a:r>
              <a:rPr lang="en-US" sz="1600" dirty="0">
                <a:solidFill>
                  <a:srgbClr val="FFFFFF"/>
                </a:solidFill>
                <a:effectLst/>
                <a:ea typeface="Open Sans" panose="020B0606030504020204" pitchFamily="34" charset="0"/>
                <a:cs typeface="Open Sans" panose="020B0606030504020204" pitchFamily="34" charset="0"/>
              </a:rPr>
              <a:t> &amp; </a:t>
            </a:r>
            <a:r>
              <a:rPr lang="en-US" sz="1600" u="sng" dirty="0">
                <a:solidFill>
                  <a:srgbClr val="467886"/>
                </a:solidFill>
                <a:effectLst/>
                <a:ea typeface="Open Sans" panose="020B0606030504020204" pitchFamily="34" charset="0"/>
                <a:cs typeface="Open Sans" panose="020B0606030504020204" pitchFamily="34" charset="0"/>
                <a:hlinkClick r:id="rId5"/>
              </a:rPr>
              <a:t>11.21(1)(h)</a:t>
            </a:r>
            <a:r>
              <a:rPr lang="en-US" sz="1600" dirty="0">
                <a:solidFill>
                  <a:srgbClr val="FFFFFF"/>
                </a:solidFill>
                <a:effectLst/>
                <a:ea typeface="Open Sans" panose="020B0606030504020204" pitchFamily="34" charset="0"/>
                <a:cs typeface="Open Sans" panose="020B0606030504020204" pitchFamily="34" charset="0"/>
              </a:rPr>
              <a:t> &amp; </a:t>
            </a:r>
            <a:r>
              <a:rPr lang="en-US" sz="1600" u="sng" dirty="0">
                <a:solidFill>
                  <a:srgbClr val="467886"/>
                </a:solidFill>
                <a:effectLst/>
                <a:ea typeface="Open Sans" panose="020B0606030504020204" pitchFamily="34" charset="0"/>
                <a:cs typeface="Open Sans" panose="020B0606030504020204" pitchFamily="34" charset="0"/>
                <a:hlinkClick r:id="rId6"/>
              </a:rPr>
              <a:t>RPD 14-2</a:t>
            </a:r>
            <a:r>
              <a:rPr lang="en-US" sz="1600" dirty="0">
                <a:solidFill>
                  <a:srgbClr val="FFFFFF"/>
                </a:solidFill>
                <a:effectLst/>
                <a:ea typeface="Open Sans" panose="020B0606030504020204" pitchFamily="34" charset="0"/>
                <a:cs typeface="Open Sans" panose="020B0606030504020204" pitchFamily="34" charset="0"/>
              </a:rPr>
              <a:t>, Appendix C, Adequate Due Process, 1.h.</a:t>
            </a:r>
            <a:endParaRPr lang="en-US" sz="1600" dirty="0">
              <a:solidFill>
                <a:srgbClr val="FFFFFF"/>
              </a:solidFill>
              <a:ea typeface="Open Sans" panose="020B0606030504020204" pitchFamily="34" charset="0"/>
              <a:cs typeface="Open Sans" panose="020B0606030504020204" pitchFamily="34" charset="0"/>
            </a:endParaRPr>
          </a:p>
          <a:p>
            <a:r>
              <a:rPr lang="en-US" sz="2000" dirty="0">
                <a:solidFill>
                  <a:srgbClr val="FFFFFF"/>
                </a:solidFill>
                <a:effectLst/>
                <a:ea typeface="Open Sans" panose="020B0606030504020204" pitchFamily="34" charset="0"/>
                <a:cs typeface="Open Sans" panose="020B0606030504020204" pitchFamily="34" charset="0"/>
              </a:rPr>
              <a:t>The hearing committee or the hearing examiner may not be bound by common law or statutory rules of evidence.… </a:t>
            </a:r>
            <a:r>
              <a:rPr lang="en-US" sz="20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The hearing committee or the hearing examiner shall follow the evidentiary rules in [s. </a:t>
            </a:r>
            <a:r>
              <a:rPr lang="en-US" sz="20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7" tooltip="Admin. Code UWS 4.19(1)(h)"/>
              </a:rPr>
              <a:t>UWS 4.19 (1) (h)</a:t>
            </a:r>
            <a:r>
              <a:rPr lang="en-US" sz="20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pt-BR" sz="20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 </a:t>
            </a:r>
            <a:r>
              <a:rPr lang="pt-BR" sz="2000" b="0" i="0"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8" tooltip="Admin. Code UWS 11.21(1)(h)"/>
              </a:rPr>
              <a:t>UWS 11.21 (1) (h)</a:t>
            </a:r>
            <a:r>
              <a:rPr lang="pt-BR" sz="20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or outlined in this appendix.]</a:t>
            </a:r>
          </a:p>
          <a:p>
            <a:pPr lvl="1"/>
            <a:r>
              <a:rPr lang="en-US" sz="1600" dirty="0">
                <a:solidFill>
                  <a:srgbClr val="FFFFFF"/>
                </a:solidFill>
                <a:effectLst/>
                <a:ea typeface="Open Sans" panose="020B0606030504020204" pitchFamily="34" charset="0"/>
                <a:cs typeface="Open Sans" panose="020B0606030504020204" pitchFamily="34" charset="0"/>
              </a:rPr>
              <a:t>§§ UWS </a:t>
            </a:r>
            <a:r>
              <a:rPr lang="en-US" sz="1600" u="sng" dirty="0">
                <a:solidFill>
                  <a:srgbClr val="467886"/>
                </a:solidFill>
                <a:effectLst/>
                <a:ea typeface="Open Sans" panose="020B0606030504020204" pitchFamily="34" charset="0"/>
                <a:cs typeface="Open Sans" panose="020B0606030504020204" pitchFamily="34" charset="0"/>
                <a:hlinkClick r:id="rId9"/>
              </a:rPr>
              <a:t>4.20(1)(e)</a:t>
            </a:r>
            <a:r>
              <a:rPr lang="en-US" sz="1600" dirty="0">
                <a:solidFill>
                  <a:srgbClr val="FFFFFF"/>
                </a:solidFill>
                <a:effectLst/>
                <a:ea typeface="Open Sans" panose="020B0606030504020204" pitchFamily="34" charset="0"/>
                <a:cs typeface="Open Sans" panose="020B0606030504020204" pitchFamily="34" charset="0"/>
              </a:rPr>
              <a:t> &amp; </a:t>
            </a:r>
            <a:r>
              <a:rPr lang="en-US" sz="1600" u="sng" dirty="0">
                <a:solidFill>
                  <a:srgbClr val="467886"/>
                </a:solidFill>
                <a:effectLst/>
                <a:ea typeface="Open Sans" panose="020B0606030504020204" pitchFamily="34" charset="0"/>
                <a:cs typeface="Open Sans" panose="020B0606030504020204" pitchFamily="34" charset="0"/>
                <a:hlinkClick r:id="rId10"/>
              </a:rPr>
              <a:t>11.22(1)(g)</a:t>
            </a:r>
            <a:r>
              <a:rPr lang="en-US" sz="1600" dirty="0">
                <a:solidFill>
                  <a:srgbClr val="FFFFFF"/>
                </a:solidFill>
                <a:effectLst/>
                <a:ea typeface="Open Sans" panose="020B0606030504020204" pitchFamily="34" charset="0"/>
                <a:cs typeface="Open Sans" panose="020B0606030504020204" pitchFamily="34" charset="0"/>
              </a:rPr>
              <a:t> &amp; </a:t>
            </a:r>
            <a:r>
              <a:rPr lang="en-US" sz="1600" u="sng" dirty="0">
                <a:solidFill>
                  <a:srgbClr val="467886"/>
                </a:solidFill>
                <a:effectLst/>
                <a:ea typeface="Open Sans" panose="020B0606030504020204" pitchFamily="34" charset="0"/>
                <a:cs typeface="Open Sans" panose="020B0606030504020204" pitchFamily="34" charset="0"/>
                <a:hlinkClick r:id="rId6"/>
              </a:rPr>
              <a:t>RPD 14-2</a:t>
            </a:r>
            <a:r>
              <a:rPr lang="en-US" sz="1600" dirty="0">
                <a:solidFill>
                  <a:srgbClr val="FFFFFF"/>
                </a:solidFill>
                <a:effectLst/>
                <a:ea typeface="Open Sans" panose="020B0606030504020204" pitchFamily="34" charset="0"/>
                <a:cs typeface="Open Sans" panose="020B0606030504020204" pitchFamily="34" charset="0"/>
              </a:rPr>
              <a:t>, Appendix C, Procedural Guarantees, 1.g.</a:t>
            </a:r>
            <a:endParaRPr lang="en-US" sz="1600" dirty="0">
              <a:solidFill>
                <a:srgbClr val="FFFFFF"/>
              </a:solidFill>
              <a:ea typeface="Open Sans" panose="020B0606030504020204" pitchFamily="34" charset="0"/>
              <a:cs typeface="Open Sans" panose="020B0606030504020204" pitchFamily="34" charset="0"/>
            </a:endParaRPr>
          </a:p>
          <a:p>
            <a:r>
              <a:rPr lang="en-US" sz="2000" i="1" dirty="0">
                <a:solidFill>
                  <a:srgbClr val="FFFFFF"/>
                </a:solidFill>
                <a:effectLst/>
                <a:ea typeface="Open Sans" panose="020B0606030504020204" pitchFamily="34" charset="0"/>
                <a:cs typeface="Open Sans" panose="020B0606030504020204" pitchFamily="34" charset="0"/>
              </a:rPr>
              <a:t>See </a:t>
            </a:r>
            <a:r>
              <a:rPr lang="en-US" sz="2000" u="sng" dirty="0">
                <a:solidFill>
                  <a:srgbClr val="467886"/>
                </a:solidFill>
                <a:effectLst/>
                <a:ea typeface="Open Sans" panose="020B0606030504020204" pitchFamily="34" charset="0"/>
                <a:cs typeface="Open Sans" panose="020B0606030504020204" pitchFamily="34" charset="0"/>
                <a:hlinkClick r:id="rId11"/>
              </a:rPr>
              <a:t>34 CFR 106.45(b)(6)(</a:t>
            </a:r>
            <a:r>
              <a:rPr lang="en-US" sz="2000" u="sng" dirty="0" err="1">
                <a:solidFill>
                  <a:srgbClr val="467886"/>
                </a:solidFill>
                <a:effectLst/>
                <a:ea typeface="Open Sans" panose="020B0606030504020204" pitchFamily="34" charset="0"/>
                <a:cs typeface="Open Sans" panose="020B0606030504020204" pitchFamily="34" charset="0"/>
                <a:hlinkClick r:id="rId11"/>
              </a:rPr>
              <a:t>i</a:t>
            </a:r>
            <a:r>
              <a:rPr lang="en-US" sz="2000" u="sng" dirty="0">
                <a:solidFill>
                  <a:srgbClr val="467886"/>
                </a:solidFill>
                <a:effectLst/>
                <a:ea typeface="Open Sans" panose="020B0606030504020204" pitchFamily="34" charset="0"/>
                <a:cs typeface="Open Sans" panose="020B0606030504020204" pitchFamily="34" charset="0"/>
                <a:hlinkClick r:id="rId11"/>
              </a:rPr>
              <a:t>)</a:t>
            </a:r>
            <a:r>
              <a:rPr lang="en-US" sz="2000" dirty="0">
                <a:solidFill>
                  <a:srgbClr val="FFFFFF"/>
                </a:solidFill>
                <a:effectLst/>
                <a:ea typeface="Open Sans" panose="020B0606030504020204" pitchFamily="34" charset="0"/>
                <a:cs typeface="Open Sans" panose="020B0606030504020204" pitchFamily="34" charset="0"/>
              </a:rPr>
              <a:t> (Aug. 14, 2020).</a:t>
            </a:r>
          </a:p>
          <a:p>
            <a:pPr lvl="1"/>
            <a:endParaRPr lang="en-US" sz="16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3466496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Evidence –</a:t>
            </a:r>
            <a:br>
              <a:rPr lang="en-US" dirty="0"/>
            </a:br>
            <a:r>
              <a:rPr lang="en-US" dirty="0"/>
              <a:t>Probative Value</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189</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1400" i="1" kern="100" dirty="0">
                <a:solidFill>
                  <a:srgbClr val="FFFFFF"/>
                </a:solidFill>
                <a:effectLst/>
                <a:ea typeface="Open Sans" panose="020B0606030504020204" pitchFamily="34" charset="0"/>
                <a:cs typeface="Open Sans" panose="020B0606030504020204" pitchFamily="34" charset="0"/>
              </a:rPr>
              <a:t>[Employees]</a:t>
            </a:r>
          </a:p>
          <a:p>
            <a:pPr>
              <a:lnSpc>
                <a:spcPct val="107000"/>
              </a:lnSpc>
              <a:spcBef>
                <a:spcPts val="0"/>
              </a:spcBef>
            </a:pP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hearing committee or the hearing examiner … may admit evidence having reasonable probative value but shall exclude immaterial, irrelevant, or unduly repetitious testimony, </a:t>
            </a:r>
            <a:endParaRPr lang="en-US" sz="1800" dirty="0"/>
          </a:p>
          <a:p>
            <a:pPr marL="457200" lvl="1">
              <a:lnSpc>
                <a:spcPct val="107000"/>
              </a:lnSpc>
              <a:spcBef>
                <a:spcPts val="0"/>
              </a:spcBef>
            </a:pPr>
            <a:r>
              <a:rPr lang="en-US" sz="1400" kern="100" dirty="0">
                <a:solidFill>
                  <a:srgbClr val="FFFFFF"/>
                </a:solidFill>
                <a:effectLst/>
                <a:ea typeface="Open Sans" panose="020B0606030504020204" pitchFamily="34" charset="0"/>
                <a:cs typeface="Open Sans" panose="020B0606030504020204" pitchFamily="34" charset="0"/>
              </a:rPr>
              <a:t>§§ </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400" u="sng" kern="100" dirty="0">
                <a:solidFill>
                  <a:srgbClr val="467886"/>
                </a:solidFill>
                <a:effectLst/>
                <a:latin typeface="Open Sans" panose="020B0606030504020204" pitchFamily="34" charset="0"/>
                <a:ea typeface="Aptos" panose="020B0004020202020204" pitchFamily="34" charset="0"/>
                <a:cs typeface="Times New Roman" panose="02020603050405020304" pitchFamily="18" charset="0"/>
                <a:hlinkClick r:id="rId2"/>
              </a:rPr>
              <a:t>4.20(1)(e)</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400" u="sng" kern="100" dirty="0">
                <a:solidFill>
                  <a:srgbClr val="467886"/>
                </a:solidFill>
                <a:effectLst/>
                <a:latin typeface="Open Sans" panose="020B0606030504020204" pitchFamily="34" charset="0"/>
                <a:ea typeface="Aptos" panose="020B0004020202020204" pitchFamily="34" charset="0"/>
                <a:cs typeface="Times New Roman" panose="02020603050405020304" pitchFamily="18" charset="0"/>
                <a:hlinkClick r:id="rId3"/>
              </a:rPr>
              <a:t>11.22(1)(g)</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400" u="sng" kern="100" dirty="0">
                <a:solidFill>
                  <a:srgbClr val="467886"/>
                </a:solidFill>
                <a:effectLst/>
                <a:latin typeface="Open Sans" panose="020B0606030504020204" pitchFamily="34" charset="0"/>
                <a:ea typeface="Aptos" panose="020B0004020202020204" pitchFamily="34" charset="0"/>
                <a:cs typeface="Times New Roman" panose="02020603050405020304" pitchFamily="18" charset="0"/>
                <a:hlinkClick r:id="rId4"/>
              </a:rPr>
              <a:t>RPD 14-2</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Appendix C, Procedural Guarantees, 1.g.</a:t>
            </a:r>
            <a:endParaRPr lang="en-US" sz="1400" kern="100" dirty="0">
              <a:effectLst/>
              <a:ea typeface="Open Sans" panose="020B0606030504020204" pitchFamily="34" charset="0"/>
              <a:cs typeface="Open Sans" panose="020B0606030504020204" pitchFamily="34" charset="0"/>
            </a:endParaRPr>
          </a:p>
          <a:p>
            <a:endParaRPr lang="en-US" sz="18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4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[Students]</a:t>
            </a:r>
          </a:p>
          <a:p>
            <a:pPr marL="457200" marR="0">
              <a:lnSpc>
                <a:spcPct val="107000"/>
              </a:lnSpc>
              <a:spcBef>
                <a:spcPts val="0"/>
              </a:spcBef>
              <a:spcAft>
                <a:spcPts val="0"/>
              </a:spcAft>
            </a:pP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hearing examiner or committee: Shall admit information that has reasonable value in proving the facts, but may exclude immaterial, irrelevant, or unduly repetitious testimony.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sz="1400" kern="100" dirty="0">
                <a:solidFill>
                  <a:srgbClr val="FFFFFF"/>
                </a:solidFill>
                <a:effectLst/>
                <a:ea typeface="Open Sans" panose="020B0606030504020204" pitchFamily="34" charset="0"/>
                <a:cs typeface="Open Sans" panose="020B0606030504020204" pitchFamily="34" charset="0"/>
              </a:rPr>
              <a:t>§ </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17.153(4)(c)1.</a:t>
            </a:r>
            <a:endParaRPr lang="en-US" sz="1400" dirty="0"/>
          </a:p>
        </p:txBody>
      </p:sp>
      <p:sp>
        <p:nvSpPr>
          <p:cNvPr id="7" name="TextBox 6">
            <a:extLst>
              <a:ext uri="{FF2B5EF4-FFF2-40B4-BE49-F238E27FC236}">
                <a16:creationId xmlns:a16="http://schemas.microsoft.com/office/drawing/2014/main" id="{DEE96E6B-64C5-F96F-669B-776ADAAB2F35}"/>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106.45(b)(6)(</a:t>
            </a:r>
            <a:r>
              <a:rPr lang="en-US" sz="1800"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i</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7557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7D7F-E013-F667-CDC4-3B073CE0CD38}"/>
              </a:ext>
            </a:extLst>
          </p:cNvPr>
          <p:cNvSpPr>
            <a:spLocks noGrp="1"/>
          </p:cNvSpPr>
          <p:nvPr>
            <p:ph type="ctrTitle"/>
          </p:nvPr>
        </p:nvSpPr>
        <p:spPr/>
        <p:txBody>
          <a:bodyPr/>
          <a:lstStyle/>
          <a:p>
            <a:r>
              <a:rPr lang="en-US" dirty="0"/>
              <a:t>Days</a:t>
            </a:r>
          </a:p>
        </p:txBody>
      </p:sp>
      <p:sp>
        <p:nvSpPr>
          <p:cNvPr id="3" name="Footer Placeholder 2">
            <a:extLst>
              <a:ext uri="{FF2B5EF4-FFF2-40B4-BE49-F238E27FC236}">
                <a16:creationId xmlns:a16="http://schemas.microsoft.com/office/drawing/2014/main" id="{8A2EC698-17DC-13E8-21E3-3C1567F139EA}"/>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7978276D-19CA-4054-FF13-1A97E9A1FB88}"/>
              </a:ext>
            </a:extLst>
          </p:cNvPr>
          <p:cNvSpPr>
            <a:spLocks noGrp="1"/>
          </p:cNvSpPr>
          <p:nvPr>
            <p:ph type="sldNum" sz="quarter" idx="12"/>
          </p:nvPr>
        </p:nvSpPr>
        <p:spPr/>
        <p:txBody>
          <a:bodyPr/>
          <a:lstStyle/>
          <a:p>
            <a:fld id="{A49DFD55-3C28-40EF-9E31-A92D2E4017FF}" type="slidenum">
              <a:rPr lang="en-US" smtClean="0"/>
              <a:pPr/>
              <a:t>19</a:t>
            </a:fld>
            <a:endParaRPr lang="en-US"/>
          </a:p>
        </p:txBody>
      </p:sp>
      <p:sp>
        <p:nvSpPr>
          <p:cNvPr id="5" name="Text Placeholder 4">
            <a:extLst>
              <a:ext uri="{FF2B5EF4-FFF2-40B4-BE49-F238E27FC236}">
                <a16:creationId xmlns:a16="http://schemas.microsoft.com/office/drawing/2014/main" id="{0F51490C-D7A4-4565-B47F-60DF11D43DAB}"/>
              </a:ext>
            </a:extLst>
          </p:cNvPr>
          <p:cNvSpPr>
            <a:spLocks noGrp="1"/>
          </p:cNvSpPr>
          <p:nvPr>
            <p:ph type="body" sz="quarter" idx="13"/>
          </p:nvPr>
        </p:nvSpPr>
        <p:spPr/>
        <p:txBody>
          <a:bodyPr/>
          <a:lstStyle/>
          <a:p>
            <a:r>
              <a:rPr lang="en-US" sz="2800" dirty="0">
                <a:solidFill>
                  <a:srgbClr val="FFFFFF"/>
                </a:solidFill>
                <a:effectLst/>
                <a:latin typeface="Open Sans" panose="020B0606030504020204" pitchFamily="34" charset="0"/>
                <a:ea typeface="Aptos" panose="020B0004020202020204" pitchFamily="34" charset="0"/>
              </a:rPr>
              <a:t>Day shall mean calendar day.</a:t>
            </a:r>
          </a:p>
          <a:p>
            <a:pPr lvl="1"/>
            <a:r>
              <a:rPr lang="en-US" dirty="0">
                <a:solidFill>
                  <a:srgbClr val="FFFFFF"/>
                </a:solidFill>
                <a:ea typeface="Aptos" panose="020B0004020202020204" pitchFamily="34" charset="0"/>
              </a:rPr>
              <a:t>§ UWS</a:t>
            </a:r>
            <a:r>
              <a:rPr lang="en-US" dirty="0">
                <a:solidFill>
                  <a:srgbClr val="FFFFFF"/>
                </a:solidFill>
              </a:rPr>
              <a:t> </a:t>
            </a:r>
            <a:r>
              <a:rPr lang="en-US" dirty="0">
                <a:solidFill>
                  <a:srgbClr val="FFFFFF"/>
                </a:solidFill>
                <a:hlinkClick r:id="rId2"/>
              </a:rPr>
              <a:t>1.08(a)</a:t>
            </a:r>
            <a:r>
              <a:rPr lang="en-US" dirty="0">
                <a:solidFill>
                  <a:srgbClr val="FFFFFF"/>
                </a:solidFill>
              </a:rPr>
              <a:t>.</a:t>
            </a:r>
            <a:endParaRPr lang="en-US" dirty="0">
              <a:solidFill>
                <a:srgbClr val="FFFFFF"/>
              </a:solidFill>
              <a:effectLst/>
              <a:latin typeface="Open Sans" panose="020B0606030504020204" pitchFamily="34" charset="0"/>
              <a:ea typeface="Aptos" panose="020B0004020202020204" pitchFamily="34" charset="0"/>
            </a:endParaRPr>
          </a:p>
          <a:p>
            <a:r>
              <a:rPr lang="en-US" sz="2800" dirty="0">
                <a:solidFill>
                  <a:srgbClr val="FFFFFF"/>
                </a:solidFill>
              </a:rPr>
              <a:t>“Days” means calendar days.</a:t>
            </a:r>
          </a:p>
          <a:p>
            <a:pPr lvl="1"/>
            <a:r>
              <a:rPr lang="en-US" dirty="0">
                <a:solidFill>
                  <a:srgbClr val="FFFFFF"/>
                </a:solidFill>
              </a:rPr>
              <a:t>§ UWS </a:t>
            </a:r>
            <a:r>
              <a:rPr lang="en-US" dirty="0">
                <a:solidFill>
                  <a:srgbClr val="FFFFFF"/>
                </a:solidFill>
                <a:hlinkClick r:id="rId3"/>
              </a:rPr>
              <a:t>17.02(3)</a:t>
            </a:r>
            <a:r>
              <a:rPr lang="en-US" dirty="0">
                <a:solidFill>
                  <a:srgbClr val="FFFFFF"/>
                </a:solidFill>
              </a:rPr>
              <a:t>.</a:t>
            </a:r>
            <a:endParaRPr lang="en-US" dirty="0"/>
          </a:p>
          <a:p>
            <a:pPr marL="0" indent="0">
              <a:buNone/>
            </a:pPr>
            <a:endParaRPr lang="en-US" dirty="0"/>
          </a:p>
        </p:txBody>
      </p:sp>
    </p:spTree>
    <p:extLst>
      <p:ext uri="{BB962C8B-B14F-4D97-AF65-F5344CB8AC3E}">
        <p14:creationId xmlns:p14="http://schemas.microsoft.com/office/powerpoint/2010/main" val="397579870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Evidence –</a:t>
            </a:r>
            <a:br>
              <a:rPr lang="en-US" dirty="0"/>
            </a:br>
            <a:r>
              <a:rPr lang="en-US" dirty="0"/>
              <a:t>Legal Privileges</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190</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1400" i="1" kern="100" dirty="0">
                <a:solidFill>
                  <a:srgbClr val="FFFFFF"/>
                </a:solidFill>
                <a:effectLst/>
                <a:ea typeface="Open Sans" panose="020B0606030504020204" pitchFamily="34" charset="0"/>
                <a:cs typeface="Open Sans" panose="020B0606030504020204" pitchFamily="34" charset="0"/>
              </a:rPr>
              <a:t>[Employees]</a:t>
            </a:r>
          </a:p>
          <a:p>
            <a:pPr>
              <a:lnSpc>
                <a:spcPct val="107000"/>
              </a:lnSpc>
              <a:spcBef>
                <a:spcPts val="0"/>
              </a:spcBef>
            </a:pP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The hearing committee or the hearing examiner …  shall give effect to recognized legal privileges unless the person holding the privilege has waived it. </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endParaRPr lang="en-US" sz="1800" dirty="0"/>
          </a:p>
          <a:p>
            <a:pPr marL="457200" lvl="1">
              <a:lnSpc>
                <a:spcPct val="107000"/>
              </a:lnSpc>
              <a:spcBef>
                <a:spcPts val="0"/>
              </a:spcBef>
            </a:pPr>
            <a:r>
              <a:rPr lang="en-US" sz="1400" kern="100" dirty="0">
                <a:solidFill>
                  <a:srgbClr val="FFFFFF"/>
                </a:solidFill>
                <a:effectLst/>
                <a:ea typeface="Open Sans" panose="020B0606030504020204" pitchFamily="34" charset="0"/>
                <a:cs typeface="Open Sans" panose="020B0606030504020204" pitchFamily="34" charset="0"/>
              </a:rPr>
              <a:t>§§ </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400" u="sng" kern="100" dirty="0">
                <a:solidFill>
                  <a:srgbClr val="467886"/>
                </a:solidFill>
                <a:effectLst/>
                <a:latin typeface="Open Sans" panose="020B0606030504020204" pitchFamily="34" charset="0"/>
                <a:ea typeface="Aptos" panose="020B0004020202020204" pitchFamily="34" charset="0"/>
                <a:cs typeface="Times New Roman" panose="02020603050405020304" pitchFamily="18" charset="0"/>
                <a:hlinkClick r:id="rId2"/>
              </a:rPr>
              <a:t>4.20(1)(e)</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400" u="sng" kern="100" dirty="0">
                <a:solidFill>
                  <a:srgbClr val="467886"/>
                </a:solidFill>
                <a:effectLst/>
                <a:latin typeface="Open Sans" panose="020B0606030504020204" pitchFamily="34" charset="0"/>
                <a:ea typeface="Aptos" panose="020B0004020202020204" pitchFamily="34" charset="0"/>
                <a:cs typeface="Times New Roman" panose="02020603050405020304" pitchFamily="18" charset="0"/>
                <a:hlinkClick r:id="rId3"/>
              </a:rPr>
              <a:t>11.22(1)(g)</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400" u="sng" kern="100" dirty="0">
                <a:solidFill>
                  <a:srgbClr val="467886"/>
                </a:solidFill>
                <a:effectLst/>
                <a:latin typeface="Open Sans" panose="020B0606030504020204" pitchFamily="34" charset="0"/>
                <a:ea typeface="Aptos" panose="020B0004020202020204" pitchFamily="34" charset="0"/>
                <a:cs typeface="Times New Roman" panose="02020603050405020304" pitchFamily="18" charset="0"/>
                <a:hlinkClick r:id="rId4"/>
              </a:rPr>
              <a:t>RPD 14-2</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Appendix C, Procedural Guarantees, 1.g.</a:t>
            </a:r>
            <a:endParaRPr lang="en-US" sz="1400" kern="100" dirty="0">
              <a:effectLst/>
              <a:ea typeface="Open Sans" panose="020B0606030504020204" pitchFamily="34" charset="0"/>
              <a:cs typeface="Open Sans" panose="020B0606030504020204" pitchFamily="34" charset="0"/>
            </a:endParaRPr>
          </a:p>
          <a:p>
            <a:endParaRPr lang="en-US" sz="18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600" i="1" kern="100" dirty="0">
                <a:solidFill>
                  <a:srgbClr val="FFFFFF"/>
                </a:solidFill>
                <a:effectLst/>
                <a:ea typeface="Open Sans" panose="020B0606030504020204" pitchFamily="34" charset="0"/>
                <a:cs typeface="Open Sans" panose="020B0606030504020204" pitchFamily="34" charset="0"/>
              </a:rPr>
              <a:t>[Students]</a:t>
            </a:r>
          </a:p>
          <a:p>
            <a:pPr marL="457200" marR="0">
              <a:lnSpc>
                <a:spcPct val="107000"/>
              </a:lnSpc>
              <a:spcBef>
                <a:spcPts val="0"/>
              </a:spcBef>
              <a:spcAft>
                <a:spcPts val="0"/>
              </a:spcAft>
            </a:pPr>
            <a:r>
              <a:rPr lang="en-US" sz="2000" kern="100" dirty="0">
                <a:solidFill>
                  <a:srgbClr val="FFFFFF"/>
                </a:solidFill>
                <a:effectLst/>
                <a:ea typeface="Open Sans" panose="020B0606030504020204" pitchFamily="34" charset="0"/>
                <a:cs typeface="Open Sans" panose="020B0606030504020204" pitchFamily="34" charset="0"/>
              </a:rPr>
              <a:t>The hearing examiner or committee … Shall observe recognized legal privileges including those described in s. </a:t>
            </a:r>
            <a:r>
              <a:rPr lang="en-US" sz="2000" u="sng" kern="100" dirty="0">
                <a:solidFill>
                  <a:srgbClr val="467886"/>
                </a:solidFill>
                <a:effectLst/>
                <a:ea typeface="Open Sans" panose="020B0606030504020204" pitchFamily="34" charset="0"/>
                <a:cs typeface="Open Sans" panose="020B0606030504020204" pitchFamily="34" charset="0"/>
                <a:hlinkClick r:id="rId5" tooltip="Admin. Code UWS 17.152(4)(e)"/>
              </a:rPr>
              <a:t>UWS 17.152 (4) (e)</a:t>
            </a:r>
            <a:r>
              <a:rPr lang="en-US" sz="2000" kern="100" dirty="0">
                <a:solidFill>
                  <a:srgbClr val="FFFFFF"/>
                </a:solidFill>
                <a:effectLst/>
                <a:ea typeface="Open Sans" panose="020B0606030504020204" pitchFamily="34" charset="0"/>
                <a:cs typeface="Open Sans" panose="020B0606030504020204" pitchFamily="34" charset="0"/>
              </a:rPr>
              <a:t>.</a:t>
            </a:r>
            <a:endParaRPr lang="en-US" sz="1400" kern="100" dirty="0">
              <a:effectLst/>
              <a:ea typeface="Open Sans" panose="020B0606030504020204" pitchFamily="34" charset="0"/>
              <a:cs typeface="Open Sans" panose="020B0606030504020204" pitchFamily="34" charset="0"/>
            </a:endParaRPr>
          </a:p>
          <a:p>
            <a:pPr lvl="1"/>
            <a:r>
              <a:rPr lang="en-US" sz="1600" kern="100" dirty="0">
                <a:solidFill>
                  <a:srgbClr val="FFFFFF"/>
                </a:solidFill>
                <a:effectLst/>
                <a:ea typeface="Open Sans" panose="020B0606030504020204" pitchFamily="34" charset="0"/>
                <a:cs typeface="Open Sans" panose="020B0606030504020204" pitchFamily="34" charset="0"/>
              </a:rPr>
              <a:t>§ UWS </a:t>
            </a:r>
            <a:r>
              <a:rPr lang="en-US" sz="1600" u="sng" kern="100" dirty="0">
                <a:solidFill>
                  <a:srgbClr val="FFFFFF"/>
                </a:solidFill>
                <a:effectLst/>
                <a:ea typeface="Open Sans" panose="020B0606030504020204" pitchFamily="34" charset="0"/>
                <a:cs typeface="Open Sans" panose="020B0606030504020204" pitchFamily="34" charset="0"/>
                <a:hlinkClick r:id="rId6"/>
              </a:rPr>
              <a:t>17.153(4)(c)3.</a:t>
            </a:r>
            <a:endParaRPr lang="en-US" sz="1600" dirty="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DEE96E6B-64C5-F96F-669B-776ADAAB2F35}"/>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7"/>
              </a:rPr>
              <a:t>34 CFR 106.45(b)(6)(</a:t>
            </a:r>
            <a:r>
              <a:rPr lang="en-US" sz="1800"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7"/>
              </a:rPr>
              <a:t>i</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7"/>
              </a:rPr>
              <a:t>)</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7169141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Evidence –</a:t>
            </a:r>
            <a:br>
              <a:rPr lang="en-US" dirty="0"/>
            </a:br>
            <a:r>
              <a:rPr lang="en-US" dirty="0"/>
              <a:t>Relevance determination</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191</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1200" i="1" kern="100" dirty="0">
                <a:solidFill>
                  <a:srgbClr val="FFFFFF"/>
                </a:solidFill>
                <a:effectLst/>
                <a:ea typeface="Open Sans" panose="020B0606030504020204" pitchFamily="34" charset="0"/>
                <a:cs typeface="Open Sans" panose="020B0606030504020204" pitchFamily="34" charset="0"/>
              </a:rPr>
              <a:t>[Employees]</a:t>
            </a:r>
          </a:p>
          <a:p>
            <a:pPr>
              <a:lnSpc>
                <a:spcPct val="107000"/>
              </a:lnSpc>
              <a:spcBef>
                <a:spcPts val="0"/>
              </a:spcBef>
            </a:pP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Only relevant questions may be asked of the faculty member, the complainant, and any witnesses. The hearing committee or hearing examiner shall determine whether a question is relevant and explain the decision to exclude a question as not relevant.</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endParaRPr lang="en-US" sz="1600" dirty="0"/>
          </a:p>
          <a:p>
            <a:pPr marL="457200" lvl="1">
              <a:lnSpc>
                <a:spcPct val="107000"/>
              </a:lnSpc>
              <a:spcBef>
                <a:spcPts val="0"/>
              </a:spcBef>
            </a:pPr>
            <a:r>
              <a:rPr lang="en-US" sz="1200" dirty="0">
                <a:solidFill>
                  <a:srgbClr val="FFFFFF"/>
                </a:solidFill>
                <a:effectLst/>
                <a:ea typeface="Open Sans" panose="020B0606030504020204" pitchFamily="34" charset="0"/>
                <a:cs typeface="Open Sans" panose="020B0606030504020204" pitchFamily="34" charset="0"/>
              </a:rPr>
              <a:t>§ UWS </a:t>
            </a:r>
            <a:r>
              <a:rPr lang="en-US" sz="1200" u="sng" dirty="0">
                <a:solidFill>
                  <a:srgbClr val="467886"/>
                </a:solidFill>
                <a:effectLst/>
                <a:ea typeface="Open Sans" panose="020B0606030504020204" pitchFamily="34" charset="0"/>
                <a:cs typeface="Open Sans" panose="020B0606030504020204" pitchFamily="34" charset="0"/>
                <a:hlinkClick r:id="rId2"/>
              </a:rPr>
              <a:t>4.19(1)(h)</a:t>
            </a:r>
            <a:r>
              <a:rPr lang="en-US" sz="1200" dirty="0">
                <a:solidFill>
                  <a:srgbClr val="FFFFFF"/>
                </a:solidFill>
                <a:effectLst/>
                <a:ea typeface="Open Sans" panose="020B0606030504020204" pitchFamily="34" charset="0"/>
                <a:cs typeface="Open Sans" panose="020B0606030504020204" pitchFamily="34" charset="0"/>
              </a:rPr>
              <a:t> &amp; </a:t>
            </a:r>
            <a:r>
              <a:rPr lang="en-US" sz="1200" u="sng" dirty="0">
                <a:solidFill>
                  <a:srgbClr val="467886"/>
                </a:solidFill>
                <a:effectLst/>
                <a:ea typeface="Open Sans" panose="020B0606030504020204" pitchFamily="34" charset="0"/>
                <a:cs typeface="Open Sans" panose="020B0606030504020204" pitchFamily="34" charset="0"/>
                <a:hlinkClick r:id="rId3"/>
              </a:rPr>
              <a:t>11.21(1)(h)</a:t>
            </a:r>
            <a:r>
              <a:rPr lang="en-US" sz="1200" dirty="0">
                <a:solidFill>
                  <a:srgbClr val="FFFFFF"/>
                </a:solidFill>
                <a:effectLst/>
                <a:ea typeface="Open Sans" panose="020B0606030504020204" pitchFamily="34" charset="0"/>
                <a:cs typeface="Open Sans" panose="020B0606030504020204" pitchFamily="34" charset="0"/>
              </a:rPr>
              <a:t> &amp; </a:t>
            </a:r>
            <a:r>
              <a:rPr lang="en-US" sz="1200" u="sng" dirty="0">
                <a:solidFill>
                  <a:srgbClr val="467886"/>
                </a:solidFill>
                <a:effectLst/>
                <a:ea typeface="Open Sans" panose="020B0606030504020204" pitchFamily="34" charset="0"/>
                <a:cs typeface="Open Sans" panose="020B0606030504020204" pitchFamily="34" charset="0"/>
                <a:hlinkClick r:id="rId4"/>
              </a:rPr>
              <a:t>RPD 14-2</a:t>
            </a:r>
            <a:r>
              <a:rPr lang="en-US" sz="1200" dirty="0">
                <a:solidFill>
                  <a:srgbClr val="FFFFFF"/>
                </a:solidFill>
                <a:effectLst/>
                <a:ea typeface="Open Sans" panose="020B0606030504020204" pitchFamily="34" charset="0"/>
                <a:cs typeface="Open Sans" panose="020B0606030504020204" pitchFamily="34" charset="0"/>
              </a:rPr>
              <a:t>, Appendix C, Adequate Due Process, 1.h.</a:t>
            </a:r>
            <a:endParaRPr lang="en-US" sz="1200" kern="100" dirty="0">
              <a:effectLst/>
              <a:ea typeface="Open Sans" panose="020B0606030504020204" pitchFamily="34" charset="0"/>
              <a:cs typeface="Open Sans" panose="020B0606030504020204" pitchFamily="34" charset="0"/>
            </a:endParaRPr>
          </a:p>
          <a:p>
            <a:endParaRPr lang="en-US" sz="16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400" i="1" kern="100" dirty="0">
                <a:solidFill>
                  <a:srgbClr val="FFFFFF"/>
                </a:solidFill>
                <a:effectLst/>
                <a:ea typeface="Open Sans" panose="020B0606030504020204" pitchFamily="34" charset="0"/>
                <a:cs typeface="Open Sans" panose="020B0606030504020204" pitchFamily="34" charset="0"/>
              </a:rPr>
              <a:t>[Students]</a:t>
            </a:r>
          </a:p>
          <a:p>
            <a:pPr marL="457200" marR="0">
              <a:lnSpc>
                <a:spcPct val="107000"/>
              </a:lnSpc>
              <a:spcBef>
                <a:spcPts val="0"/>
              </a:spcBef>
              <a:spcAft>
                <a:spcPts val="0"/>
              </a:spcAft>
            </a:pP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Before a party or witness answers a cross-examination or other question, the hearing examiner or committee shall first determine whether a question is relevant or not and explain any decision to exclude those questions as not relevant.</a:t>
            </a:r>
            <a:endParaRPr lang="en-US" sz="1200" kern="100" dirty="0">
              <a:effectLst/>
              <a:ea typeface="Open Sans" panose="020B0606030504020204" pitchFamily="34" charset="0"/>
              <a:cs typeface="Open Sans" panose="020B0606030504020204" pitchFamily="34" charset="0"/>
            </a:endParaRPr>
          </a:p>
          <a:p>
            <a:pPr lvl="1"/>
            <a:r>
              <a:rPr lang="en-US" sz="1400" kern="100" dirty="0">
                <a:solidFill>
                  <a:srgbClr val="FFFFFF"/>
                </a:solidFill>
                <a:effectLst/>
                <a:ea typeface="Open Sans" panose="020B0606030504020204" pitchFamily="34" charset="0"/>
                <a:cs typeface="Open Sans" panose="020B0606030504020204" pitchFamily="34" charset="0"/>
              </a:rPr>
              <a:t>§ </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400" u="sng" kern="100" dirty="0">
                <a:solidFill>
                  <a:srgbClr val="467886"/>
                </a:solidFill>
                <a:effectLst/>
                <a:latin typeface="Open Sans" panose="020B0606030504020204" pitchFamily="34" charset="0"/>
                <a:ea typeface="Aptos" panose="020B0004020202020204" pitchFamily="34" charset="0"/>
                <a:cs typeface="Times New Roman" panose="02020603050405020304" pitchFamily="18" charset="0"/>
                <a:hlinkClick r:id="rId5"/>
              </a:rPr>
              <a:t>17.153(5)(b)</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t>
            </a:r>
            <a:endParaRPr lang="en-US" sz="1400" dirty="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DEE96E6B-64C5-F96F-669B-776ADAAB2F35}"/>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106.45(b)(6)(</a:t>
            </a:r>
            <a:r>
              <a:rPr lang="en-US" sz="1800"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i</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7771223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Evidence –</a:t>
            </a:r>
            <a:br>
              <a:rPr lang="en-US" dirty="0"/>
            </a:br>
            <a:r>
              <a:rPr lang="en-US" dirty="0"/>
              <a:t>Past sexual history</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192</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1600" i="1" kern="100" dirty="0">
                <a:solidFill>
                  <a:srgbClr val="FFFFFF"/>
                </a:solidFill>
                <a:effectLst/>
                <a:ea typeface="Open Sans" panose="020B0606030504020204" pitchFamily="34" charset="0"/>
                <a:cs typeface="Open Sans" panose="020B0606030504020204" pitchFamily="34" charset="0"/>
              </a:rPr>
              <a:t>[Employees]</a:t>
            </a:r>
          </a:p>
          <a:p>
            <a:pPr>
              <a:lnSpc>
                <a:spcPct val="107000"/>
              </a:lnSpc>
              <a:spcBef>
                <a:spcPts val="0"/>
              </a:spcBef>
            </a:pP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Questions and evidence about the complainant’s sexual predisposition or prior sexual behavior are not relevant, unless </a:t>
            </a:r>
            <a:r>
              <a:rPr lang="en-US" sz="20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endParaRPr lang="en-US" sz="2000" dirty="0"/>
          </a:p>
          <a:p>
            <a:pPr marL="457200" lvl="1">
              <a:lnSpc>
                <a:spcPct val="107000"/>
              </a:lnSpc>
              <a:spcBef>
                <a:spcPts val="0"/>
              </a:spcBef>
            </a:pPr>
            <a:r>
              <a:rPr lang="en-US" sz="1600" dirty="0">
                <a:solidFill>
                  <a:srgbClr val="FFFFFF"/>
                </a:solidFill>
                <a:effectLst/>
                <a:ea typeface="Open Sans" panose="020B0606030504020204" pitchFamily="34" charset="0"/>
                <a:cs typeface="Open Sans" panose="020B0606030504020204" pitchFamily="34" charset="0"/>
              </a:rPr>
              <a:t>§ UWS </a:t>
            </a:r>
            <a:r>
              <a:rPr lang="en-US" sz="1600" u="sng" dirty="0">
                <a:solidFill>
                  <a:srgbClr val="467886"/>
                </a:solidFill>
                <a:effectLst/>
                <a:ea typeface="Open Sans" panose="020B0606030504020204" pitchFamily="34" charset="0"/>
                <a:cs typeface="Open Sans" panose="020B0606030504020204" pitchFamily="34" charset="0"/>
                <a:hlinkClick r:id="rId2"/>
              </a:rPr>
              <a:t>4.19(1)(h)</a:t>
            </a:r>
            <a:r>
              <a:rPr lang="en-US" sz="1600" dirty="0">
                <a:solidFill>
                  <a:srgbClr val="FFFFFF"/>
                </a:solidFill>
                <a:effectLst/>
                <a:ea typeface="Open Sans" panose="020B0606030504020204" pitchFamily="34" charset="0"/>
                <a:cs typeface="Open Sans" panose="020B0606030504020204" pitchFamily="34" charset="0"/>
              </a:rPr>
              <a:t> &amp; </a:t>
            </a:r>
            <a:r>
              <a:rPr lang="en-US" sz="1600" u="sng" dirty="0">
                <a:solidFill>
                  <a:srgbClr val="467886"/>
                </a:solidFill>
                <a:effectLst/>
                <a:ea typeface="Open Sans" panose="020B0606030504020204" pitchFamily="34" charset="0"/>
                <a:cs typeface="Open Sans" panose="020B0606030504020204" pitchFamily="34" charset="0"/>
                <a:hlinkClick r:id="rId3"/>
              </a:rPr>
              <a:t>11.21(1)(h)</a:t>
            </a:r>
            <a:r>
              <a:rPr lang="en-US" sz="1600" dirty="0">
                <a:solidFill>
                  <a:srgbClr val="FFFFFF"/>
                </a:solidFill>
                <a:effectLst/>
                <a:ea typeface="Open Sans" panose="020B0606030504020204" pitchFamily="34" charset="0"/>
                <a:cs typeface="Open Sans" panose="020B0606030504020204" pitchFamily="34" charset="0"/>
              </a:rPr>
              <a:t> &amp; </a:t>
            </a:r>
            <a:r>
              <a:rPr lang="en-US" sz="1600" u="sng" dirty="0">
                <a:solidFill>
                  <a:srgbClr val="467886"/>
                </a:solidFill>
                <a:effectLst/>
                <a:ea typeface="Open Sans" panose="020B0606030504020204" pitchFamily="34" charset="0"/>
                <a:cs typeface="Open Sans" panose="020B0606030504020204" pitchFamily="34" charset="0"/>
                <a:hlinkClick r:id="rId4"/>
              </a:rPr>
              <a:t>RPD 14-2</a:t>
            </a:r>
            <a:r>
              <a:rPr lang="en-US" sz="1600" dirty="0">
                <a:solidFill>
                  <a:srgbClr val="FFFFFF"/>
                </a:solidFill>
                <a:effectLst/>
                <a:ea typeface="Open Sans" panose="020B0606030504020204" pitchFamily="34" charset="0"/>
                <a:cs typeface="Open Sans" panose="020B0606030504020204" pitchFamily="34" charset="0"/>
              </a:rPr>
              <a:t>, Appendix C, Adequate Due Process, 1.h.</a:t>
            </a:r>
            <a:endParaRPr lang="en-US" sz="1600" kern="100" dirty="0">
              <a:effectLst/>
              <a:ea typeface="Open Sans" panose="020B0606030504020204" pitchFamily="34" charset="0"/>
              <a:cs typeface="Open Sans" panose="020B0606030504020204" pitchFamily="34" charset="0"/>
            </a:endParaRPr>
          </a:p>
          <a:p>
            <a:endParaRPr lang="en-US" sz="20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600" i="1" kern="100" dirty="0">
                <a:solidFill>
                  <a:srgbClr val="FFFFFF"/>
                </a:solidFill>
                <a:effectLst/>
                <a:ea typeface="Open Sans" panose="020B0606030504020204" pitchFamily="34" charset="0"/>
                <a:cs typeface="Open Sans" panose="020B0606030504020204" pitchFamily="34" charset="0"/>
              </a:rPr>
              <a:t>[Students]</a:t>
            </a:r>
          </a:p>
          <a:p>
            <a:pPr marL="457200">
              <a:lnSpc>
                <a:spcPct val="107000"/>
              </a:lnSpc>
              <a:spcBef>
                <a:spcPts val="0"/>
              </a:spcBef>
            </a:pP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a:t>
            </a:r>
            <a:r>
              <a:rPr lang="en-US" sz="2000" kern="100" dirty="0">
                <a:solidFill>
                  <a:srgbClr val="FFFFFF"/>
                </a:solidFill>
                <a:ea typeface="Aptos" panose="020B0004020202020204" pitchFamily="34" charset="0"/>
                <a:cs typeface="Times New Roman" panose="02020603050405020304" pitchFamily="18" charset="0"/>
              </a:rPr>
              <a:t>hearing examiner or committee … </a:t>
            </a: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May not permit questions and evidence about the complainant’s sexual predisposition or prior sexual behavior unless: …</a:t>
            </a:r>
            <a:endParaRPr lang="en-US" sz="1400" kern="100" dirty="0">
              <a:effectLst/>
              <a:ea typeface="Open Sans" panose="020B0606030504020204" pitchFamily="34" charset="0"/>
              <a:cs typeface="Open Sans" panose="020B0606030504020204" pitchFamily="34" charset="0"/>
            </a:endParaRPr>
          </a:p>
          <a:p>
            <a:pPr lvl="1"/>
            <a:r>
              <a:rPr lang="en-US" sz="1600" kern="1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17.153(4)(c)2.</a:t>
            </a:r>
            <a:endParaRPr lang="en-US" sz="1600" dirty="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DEE96E6B-64C5-F96F-669B-776ADAAB2F35}"/>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106.45(b)(6)(</a:t>
            </a:r>
            <a:r>
              <a:rPr lang="en-US" sz="1800"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i</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5261260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57826E-7520-7613-8DA5-2E74D82664A5}"/>
              </a:ext>
            </a:extLst>
          </p:cNvPr>
          <p:cNvSpPr>
            <a:spLocks noGrp="1"/>
          </p:cNvSpPr>
          <p:nvPr>
            <p:ph type="ctrTitle"/>
          </p:nvPr>
        </p:nvSpPr>
        <p:spPr/>
        <p:txBody>
          <a:bodyPr/>
          <a:lstStyle/>
          <a:p>
            <a:r>
              <a:rPr lang="en-US" dirty="0"/>
              <a:t>Evidence –</a:t>
            </a:r>
            <a:br>
              <a:rPr lang="en-US" dirty="0"/>
            </a:br>
            <a:r>
              <a:rPr lang="en-US" dirty="0"/>
              <a:t>other respondent</a:t>
            </a:r>
          </a:p>
        </p:txBody>
      </p:sp>
      <p:sp>
        <p:nvSpPr>
          <p:cNvPr id="3" name="Footer Placeholder 2">
            <a:extLst>
              <a:ext uri="{FF2B5EF4-FFF2-40B4-BE49-F238E27FC236}">
                <a16:creationId xmlns:a16="http://schemas.microsoft.com/office/drawing/2014/main" id="{721F8AD5-FFBF-701B-6700-8828A8EE0C82}"/>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AD504760-1998-77DD-C5AE-AC85AD5362BD}"/>
              </a:ext>
            </a:extLst>
          </p:cNvPr>
          <p:cNvSpPr>
            <a:spLocks noGrp="1"/>
          </p:cNvSpPr>
          <p:nvPr>
            <p:ph type="sldNum" sz="quarter" idx="12"/>
          </p:nvPr>
        </p:nvSpPr>
        <p:spPr/>
        <p:txBody>
          <a:bodyPr/>
          <a:lstStyle/>
          <a:p>
            <a:fld id="{A49DFD55-3C28-40EF-9E31-A92D2E4017FF}" type="slidenum">
              <a:rPr lang="en-US" smtClean="0"/>
              <a:pPr/>
              <a:t>193</a:t>
            </a:fld>
            <a:endParaRPr lang="en-US"/>
          </a:p>
        </p:txBody>
      </p:sp>
      <p:sp>
        <p:nvSpPr>
          <p:cNvPr id="8" name="Text Placeholder 7">
            <a:extLst>
              <a:ext uri="{FF2B5EF4-FFF2-40B4-BE49-F238E27FC236}">
                <a16:creationId xmlns:a16="http://schemas.microsoft.com/office/drawing/2014/main" id="{5D8F4FB8-2852-ECB0-5D22-2F5562CD9591}"/>
              </a:ext>
            </a:extLst>
          </p:cNvPr>
          <p:cNvSpPr>
            <a:spLocks noGrp="1"/>
          </p:cNvSpPr>
          <p:nvPr>
            <p:ph type="body" sz="quarter" idx="13"/>
          </p:nvPr>
        </p:nvSpPr>
        <p:spPr/>
        <p:txBody>
          <a:bodyPr>
            <a:normAutofit fontScale="85000" lnSpcReduction="10000"/>
          </a:bodyPr>
          <a:lstStyle/>
          <a:p>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[S]</a:t>
            </a:r>
            <a:r>
              <a:rPr lang="en-US" sz="2800"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uch</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questions [and/or] evidence [about the complainant’s prior sexual behavior] are offered to prove that someone other than the [faculty member, academic staff member, employee, or respondent] committed the conduct alleged by the complainant, </a:t>
            </a:r>
            <a:r>
              <a:rPr lang="en-US" sz="2800" b="1"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or</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dirty="0">
                <a:solidFill>
                  <a:srgbClr val="FFFFFF"/>
                </a:solidFill>
                <a:effectLst/>
                <a:ea typeface="Open Sans" panose="020B0606030504020204" pitchFamily="34" charset="0"/>
                <a:cs typeface="Open Sans" panose="020B0606030504020204" pitchFamily="34" charset="0"/>
              </a:rPr>
              <a:t>§§ UWS </a:t>
            </a:r>
            <a:r>
              <a:rPr lang="en-US" u="sng" dirty="0">
                <a:solidFill>
                  <a:srgbClr val="467886"/>
                </a:solidFill>
                <a:effectLst/>
                <a:ea typeface="Open Sans" panose="020B0606030504020204" pitchFamily="34" charset="0"/>
                <a:cs typeface="Open Sans" panose="020B0606030504020204" pitchFamily="34" charset="0"/>
                <a:hlinkClick r:id="rId2"/>
              </a:rPr>
              <a:t>4.19(1)(h)</a:t>
            </a:r>
            <a:r>
              <a:rPr lang="en-US" dirty="0">
                <a:solidFill>
                  <a:srgbClr val="FFFFFF"/>
                </a:solidFill>
                <a:effectLst/>
                <a:ea typeface="Open Sans" panose="020B0606030504020204" pitchFamily="34" charset="0"/>
                <a:cs typeface="Open Sans" panose="020B0606030504020204" pitchFamily="34" charset="0"/>
              </a:rPr>
              <a:t> &amp; </a:t>
            </a:r>
            <a:r>
              <a:rPr lang="en-US" u="sng" dirty="0">
                <a:solidFill>
                  <a:srgbClr val="467886"/>
                </a:solidFill>
                <a:effectLst/>
                <a:ea typeface="Open Sans" panose="020B0606030504020204" pitchFamily="34" charset="0"/>
                <a:cs typeface="Open Sans" panose="020B0606030504020204" pitchFamily="34" charset="0"/>
                <a:hlinkClick r:id="rId3"/>
              </a:rPr>
              <a:t>11.21(1)(h)</a:t>
            </a:r>
            <a:r>
              <a:rPr lang="en-US" dirty="0">
                <a:solidFill>
                  <a:srgbClr val="FFFFFF"/>
                </a:solidFill>
                <a:effectLst/>
                <a:ea typeface="Open Sans" panose="020B0606030504020204" pitchFamily="34" charset="0"/>
                <a:cs typeface="Open Sans" panose="020B0606030504020204" pitchFamily="34" charset="0"/>
              </a:rPr>
              <a:t> &amp;</a:t>
            </a:r>
            <a:r>
              <a:rPr lang="en-US"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 17.153(4)(c)2.a.</a:t>
            </a:r>
            <a:r>
              <a:rPr lang="en-US" kern="100" dirty="0">
                <a:solidFill>
                  <a:srgbClr val="FFFFFF"/>
                </a:solidFill>
                <a:ea typeface="Aptos" panose="020B0004020202020204" pitchFamily="34" charset="0"/>
                <a:cs typeface="Times New Roman" panose="02020603050405020304" pitchFamily="18" charset="0"/>
              </a:rPr>
              <a:t>,</a:t>
            </a:r>
            <a:r>
              <a:rPr lang="en-US" dirty="0">
                <a:solidFill>
                  <a:srgbClr val="FFFFFF"/>
                </a:solidFill>
                <a:effectLst/>
                <a:ea typeface="Open Sans" panose="020B0606030504020204" pitchFamily="34" charset="0"/>
                <a:cs typeface="Open Sans" panose="020B0606030504020204" pitchFamily="34" charset="0"/>
              </a:rPr>
              <a:t> &amp; </a:t>
            </a:r>
            <a:r>
              <a:rPr lang="en-US" u="sng" dirty="0">
                <a:solidFill>
                  <a:srgbClr val="467886"/>
                </a:solidFill>
                <a:effectLst/>
                <a:ea typeface="Open Sans" panose="020B0606030504020204" pitchFamily="34" charset="0"/>
                <a:cs typeface="Open Sans" panose="020B0606030504020204" pitchFamily="34" charset="0"/>
                <a:hlinkClick r:id="rId5"/>
              </a:rPr>
              <a:t>RPD 14-2</a:t>
            </a:r>
            <a:r>
              <a:rPr lang="en-US" dirty="0">
                <a:solidFill>
                  <a:srgbClr val="FFFFFF"/>
                </a:solidFill>
                <a:effectLst/>
                <a:ea typeface="Open Sans" panose="020B0606030504020204" pitchFamily="34" charset="0"/>
                <a:cs typeface="Open Sans" panose="020B0606030504020204" pitchFamily="34" charset="0"/>
              </a:rPr>
              <a:t>, Appendix C, Adequate Due Process, 1.h.</a:t>
            </a:r>
          </a:p>
          <a:p>
            <a:r>
              <a:rPr lang="en-US" sz="2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106.45(b)(6)(</a:t>
            </a:r>
            <a:r>
              <a:rPr lang="en-US" sz="2800"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i</a:t>
            </a:r>
            <a:r>
              <a:rPr lang="en-US"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2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dirty="0"/>
          </a:p>
        </p:txBody>
      </p:sp>
    </p:spTree>
    <p:extLst>
      <p:ext uri="{BB962C8B-B14F-4D97-AF65-F5344CB8AC3E}">
        <p14:creationId xmlns:p14="http://schemas.microsoft.com/office/powerpoint/2010/main" val="380062496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57826E-7520-7613-8DA5-2E74D82664A5}"/>
              </a:ext>
            </a:extLst>
          </p:cNvPr>
          <p:cNvSpPr>
            <a:spLocks noGrp="1"/>
          </p:cNvSpPr>
          <p:nvPr>
            <p:ph type="ctrTitle"/>
          </p:nvPr>
        </p:nvSpPr>
        <p:spPr/>
        <p:txBody>
          <a:bodyPr/>
          <a:lstStyle/>
          <a:p>
            <a:r>
              <a:rPr lang="en-US" dirty="0"/>
              <a:t>Evidence –</a:t>
            </a:r>
            <a:br>
              <a:rPr lang="en-US" dirty="0"/>
            </a:br>
            <a:r>
              <a:rPr lang="en-US" dirty="0"/>
              <a:t>past consensual behavior</a:t>
            </a:r>
          </a:p>
        </p:txBody>
      </p:sp>
      <p:sp>
        <p:nvSpPr>
          <p:cNvPr id="3" name="Footer Placeholder 2">
            <a:extLst>
              <a:ext uri="{FF2B5EF4-FFF2-40B4-BE49-F238E27FC236}">
                <a16:creationId xmlns:a16="http://schemas.microsoft.com/office/drawing/2014/main" id="{721F8AD5-FFBF-701B-6700-8828A8EE0C82}"/>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AD504760-1998-77DD-C5AE-AC85AD5362BD}"/>
              </a:ext>
            </a:extLst>
          </p:cNvPr>
          <p:cNvSpPr>
            <a:spLocks noGrp="1"/>
          </p:cNvSpPr>
          <p:nvPr>
            <p:ph type="sldNum" sz="quarter" idx="12"/>
          </p:nvPr>
        </p:nvSpPr>
        <p:spPr/>
        <p:txBody>
          <a:bodyPr/>
          <a:lstStyle/>
          <a:p>
            <a:fld id="{A49DFD55-3C28-40EF-9E31-A92D2E4017FF}" type="slidenum">
              <a:rPr lang="en-US" smtClean="0"/>
              <a:pPr/>
              <a:t>194</a:t>
            </a:fld>
            <a:endParaRPr lang="en-US"/>
          </a:p>
        </p:txBody>
      </p:sp>
      <p:sp>
        <p:nvSpPr>
          <p:cNvPr id="8" name="Text Placeholder 7">
            <a:extLst>
              <a:ext uri="{FF2B5EF4-FFF2-40B4-BE49-F238E27FC236}">
                <a16:creationId xmlns:a16="http://schemas.microsoft.com/office/drawing/2014/main" id="{5D8F4FB8-2852-ECB0-5D22-2F5562CD9591}"/>
              </a:ext>
            </a:extLst>
          </p:cNvPr>
          <p:cNvSpPr>
            <a:spLocks noGrp="1"/>
          </p:cNvSpPr>
          <p:nvPr>
            <p:ph type="body" sz="quarter" idx="13"/>
          </p:nvPr>
        </p:nvSpPr>
        <p:spPr/>
        <p:txBody>
          <a:bodyPr>
            <a:normAutofit fontScale="92500" lnSpcReduction="20000"/>
          </a:bodyPr>
          <a:lstStyle/>
          <a:p>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[unless] the questions or evidence concern specific incidents of the complainant’s prior sexual behavior with [respect to] the [faculty member, academic staff member, employee, or employee] and are offered to prove consent.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dirty="0">
                <a:solidFill>
                  <a:srgbClr val="FFFFFF"/>
                </a:solidFill>
                <a:effectLst/>
                <a:ea typeface="Open Sans" panose="020B0606030504020204" pitchFamily="34" charset="0"/>
                <a:cs typeface="Open Sans" panose="020B0606030504020204" pitchFamily="34" charset="0"/>
              </a:rPr>
              <a:t>§§ UWS </a:t>
            </a:r>
            <a:r>
              <a:rPr lang="en-US" u="sng" dirty="0">
                <a:solidFill>
                  <a:srgbClr val="467886"/>
                </a:solidFill>
                <a:effectLst/>
                <a:ea typeface="Open Sans" panose="020B0606030504020204" pitchFamily="34" charset="0"/>
                <a:cs typeface="Open Sans" panose="020B0606030504020204" pitchFamily="34" charset="0"/>
                <a:hlinkClick r:id="rId2"/>
              </a:rPr>
              <a:t>4.19(1)(h)</a:t>
            </a:r>
            <a:r>
              <a:rPr lang="en-US" dirty="0">
                <a:solidFill>
                  <a:srgbClr val="FFFFFF"/>
                </a:solidFill>
                <a:effectLst/>
                <a:ea typeface="Open Sans" panose="020B0606030504020204" pitchFamily="34" charset="0"/>
                <a:cs typeface="Open Sans" panose="020B0606030504020204" pitchFamily="34" charset="0"/>
              </a:rPr>
              <a:t>, </a:t>
            </a:r>
            <a:r>
              <a:rPr lang="en-US" u="sng" dirty="0">
                <a:solidFill>
                  <a:srgbClr val="467886"/>
                </a:solidFill>
                <a:effectLst/>
                <a:ea typeface="Open Sans" panose="020B0606030504020204" pitchFamily="34" charset="0"/>
                <a:cs typeface="Open Sans" panose="020B0606030504020204" pitchFamily="34" charset="0"/>
                <a:hlinkClick r:id="rId3"/>
              </a:rPr>
              <a:t>11.21(1)(h)</a:t>
            </a:r>
            <a:r>
              <a:rPr lang="en-US" dirty="0">
                <a:solidFill>
                  <a:srgbClr val="FFFFFF"/>
                </a:solidFill>
                <a:effectLst/>
                <a:ea typeface="Open Sans" panose="020B0606030504020204" pitchFamily="34" charset="0"/>
                <a:cs typeface="Open Sans" panose="020B0606030504020204" pitchFamily="34" charset="0"/>
              </a:rPr>
              <a:t>, &amp;</a:t>
            </a:r>
            <a:r>
              <a:rPr lang="en-US"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 17.153(4)(c)2.b.</a:t>
            </a:r>
            <a:r>
              <a:rPr lang="en-US" kern="100" dirty="0">
                <a:solidFill>
                  <a:srgbClr val="FFFFFF"/>
                </a:solidFill>
                <a:ea typeface="Aptos" panose="020B0004020202020204" pitchFamily="34" charset="0"/>
                <a:cs typeface="Times New Roman" panose="02020603050405020304" pitchFamily="18" charset="0"/>
              </a:rPr>
              <a:t>,</a:t>
            </a:r>
            <a:r>
              <a:rPr lang="en-US" dirty="0">
                <a:solidFill>
                  <a:srgbClr val="FFFFFF"/>
                </a:solidFill>
                <a:effectLst/>
                <a:ea typeface="Open Sans" panose="020B0606030504020204" pitchFamily="34" charset="0"/>
                <a:cs typeface="Open Sans" panose="020B0606030504020204" pitchFamily="34" charset="0"/>
              </a:rPr>
              <a:t> &amp; </a:t>
            </a:r>
            <a:r>
              <a:rPr lang="en-US" u="sng" dirty="0">
                <a:solidFill>
                  <a:srgbClr val="467886"/>
                </a:solidFill>
                <a:effectLst/>
                <a:ea typeface="Open Sans" panose="020B0606030504020204" pitchFamily="34" charset="0"/>
                <a:cs typeface="Open Sans" panose="020B0606030504020204" pitchFamily="34" charset="0"/>
                <a:hlinkClick r:id="rId5"/>
              </a:rPr>
              <a:t>RPD 14-2</a:t>
            </a:r>
            <a:r>
              <a:rPr lang="en-US" dirty="0">
                <a:solidFill>
                  <a:srgbClr val="FFFFFF"/>
                </a:solidFill>
                <a:effectLst/>
                <a:ea typeface="Open Sans" panose="020B0606030504020204" pitchFamily="34" charset="0"/>
                <a:cs typeface="Open Sans" panose="020B0606030504020204" pitchFamily="34" charset="0"/>
              </a:rPr>
              <a:t>, Appendix C, Adequate Due Process, 1.h.</a:t>
            </a:r>
          </a:p>
          <a:p>
            <a:r>
              <a:rPr lang="en-US" sz="2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106.45(b)(6)(</a:t>
            </a:r>
            <a:r>
              <a:rPr lang="en-US" sz="2800"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i</a:t>
            </a:r>
            <a:r>
              <a:rPr lang="en-US"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2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dirty="0"/>
          </a:p>
        </p:txBody>
      </p:sp>
    </p:spTree>
    <p:extLst>
      <p:ext uri="{BB962C8B-B14F-4D97-AF65-F5344CB8AC3E}">
        <p14:creationId xmlns:p14="http://schemas.microsoft.com/office/powerpoint/2010/main" val="31754539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B8123-1E3F-9D1E-0A63-261BFFA1FEA4}"/>
              </a:ext>
            </a:extLst>
          </p:cNvPr>
          <p:cNvSpPr>
            <a:spLocks noGrp="1"/>
          </p:cNvSpPr>
          <p:nvPr>
            <p:ph type="ctrTitle"/>
          </p:nvPr>
        </p:nvSpPr>
        <p:spPr/>
        <p:txBody>
          <a:bodyPr/>
          <a:lstStyle/>
          <a:p>
            <a:r>
              <a:rPr lang="en-US" dirty="0"/>
              <a:t>Hearing Decision</a:t>
            </a:r>
          </a:p>
        </p:txBody>
      </p:sp>
      <p:sp>
        <p:nvSpPr>
          <p:cNvPr id="3" name="Footer Placeholder 2">
            <a:extLst>
              <a:ext uri="{FF2B5EF4-FFF2-40B4-BE49-F238E27FC236}">
                <a16:creationId xmlns:a16="http://schemas.microsoft.com/office/drawing/2014/main" id="{C9B257FC-A62F-8449-77F8-A01C58FB47F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C6972576-8D32-6916-8DD0-E543200CDC39}"/>
              </a:ext>
            </a:extLst>
          </p:cNvPr>
          <p:cNvSpPr>
            <a:spLocks noGrp="1"/>
          </p:cNvSpPr>
          <p:nvPr>
            <p:ph type="sldNum" sz="quarter" idx="12"/>
          </p:nvPr>
        </p:nvSpPr>
        <p:spPr/>
        <p:txBody>
          <a:bodyPr/>
          <a:lstStyle/>
          <a:p>
            <a:fld id="{A49DFD55-3C28-40EF-9E31-A92D2E4017FF}" type="slidenum">
              <a:rPr lang="en-US" smtClean="0"/>
              <a:pPr/>
              <a:t>195</a:t>
            </a:fld>
            <a:endParaRPr lang="en-US"/>
          </a:p>
        </p:txBody>
      </p:sp>
      <p:sp>
        <p:nvSpPr>
          <p:cNvPr id="5" name="Text Placeholder 4">
            <a:extLst>
              <a:ext uri="{FF2B5EF4-FFF2-40B4-BE49-F238E27FC236}">
                <a16:creationId xmlns:a16="http://schemas.microsoft.com/office/drawing/2014/main" id="{BDF0A31C-55B9-101E-0B70-D54733AF1BDE}"/>
              </a:ext>
            </a:extLst>
          </p:cNvPr>
          <p:cNvSpPr>
            <a:spLocks noGrp="1"/>
          </p:cNvSpPr>
          <p:nvPr>
            <p:ph type="body" sz="quarter" idx="13"/>
          </p:nvPr>
        </p:nvSpPr>
        <p:spPr>
          <a:xfrm>
            <a:off x="2363788" y="2214562"/>
            <a:ext cx="4114800" cy="2973074"/>
          </a:xfrm>
        </p:spPr>
        <p:txBody>
          <a:bodyPr>
            <a:normAutofit/>
          </a:bodyPr>
          <a:lstStyle/>
          <a:p>
            <a:r>
              <a:rPr lang="en-US" dirty="0"/>
              <a:t>Scheduling</a:t>
            </a:r>
          </a:p>
          <a:p>
            <a:r>
              <a:rPr lang="en-US" dirty="0"/>
              <a:t>Hearing Record</a:t>
            </a:r>
          </a:p>
          <a:p>
            <a:r>
              <a:rPr lang="en-US" dirty="0"/>
              <a:t>Finding of Facts and Recommendations</a:t>
            </a:r>
          </a:p>
          <a:p>
            <a:r>
              <a:rPr lang="en-US" dirty="0"/>
              <a:t>Allegations</a:t>
            </a:r>
          </a:p>
          <a:p>
            <a:r>
              <a:rPr lang="en-US" dirty="0"/>
              <a:t>Procedure</a:t>
            </a:r>
          </a:p>
          <a:p>
            <a:endParaRPr lang="en-US" dirty="0"/>
          </a:p>
        </p:txBody>
      </p:sp>
      <p:sp>
        <p:nvSpPr>
          <p:cNvPr id="6" name="Text Placeholder 5">
            <a:extLst>
              <a:ext uri="{FF2B5EF4-FFF2-40B4-BE49-F238E27FC236}">
                <a16:creationId xmlns:a16="http://schemas.microsoft.com/office/drawing/2014/main" id="{F927259C-EA59-65D9-2F1C-C162D1340A85}"/>
              </a:ext>
            </a:extLst>
          </p:cNvPr>
          <p:cNvSpPr>
            <a:spLocks noGrp="1"/>
          </p:cNvSpPr>
          <p:nvPr>
            <p:ph type="body" sz="quarter" idx="14"/>
          </p:nvPr>
        </p:nvSpPr>
        <p:spPr>
          <a:xfrm>
            <a:off x="6941086" y="2214561"/>
            <a:ext cx="4114800" cy="2973073"/>
          </a:xfrm>
        </p:spPr>
        <p:txBody>
          <a:bodyPr>
            <a:normAutofit/>
          </a:bodyPr>
          <a:lstStyle/>
          <a:p>
            <a:r>
              <a:rPr lang="en-US" dirty="0"/>
              <a:t>Conclusions</a:t>
            </a:r>
          </a:p>
          <a:p>
            <a:r>
              <a:rPr lang="en-US" dirty="0"/>
              <a:t>Reasoning</a:t>
            </a:r>
          </a:p>
          <a:p>
            <a:r>
              <a:rPr lang="en-US" dirty="0"/>
              <a:t>Sanctions</a:t>
            </a:r>
          </a:p>
          <a:p>
            <a:r>
              <a:rPr lang="en-US" dirty="0"/>
              <a:t>Remedies</a:t>
            </a:r>
          </a:p>
          <a:p>
            <a:r>
              <a:rPr lang="en-US" dirty="0"/>
              <a:t>Appeal Information</a:t>
            </a:r>
          </a:p>
          <a:p>
            <a:endParaRPr lang="en-US" dirty="0"/>
          </a:p>
        </p:txBody>
      </p:sp>
    </p:spTree>
    <p:extLst>
      <p:ext uri="{BB962C8B-B14F-4D97-AF65-F5344CB8AC3E}">
        <p14:creationId xmlns:p14="http://schemas.microsoft.com/office/powerpoint/2010/main" val="131939895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Hearing Decision –</a:t>
            </a:r>
            <a:br>
              <a:rPr lang="en-US" dirty="0"/>
            </a:br>
            <a:r>
              <a:rPr lang="en-US" dirty="0"/>
              <a:t>Scheduling &amp; Hearing record</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196</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1100" i="1" kern="100" dirty="0">
                <a:solidFill>
                  <a:srgbClr val="FFFFFF"/>
                </a:solidFill>
                <a:effectLst/>
                <a:ea typeface="Open Sans" panose="020B0606030504020204" pitchFamily="34" charset="0"/>
                <a:cs typeface="Open Sans" panose="020B0606030504020204" pitchFamily="34" charset="0"/>
              </a:rPr>
              <a:t>[Employees]</a:t>
            </a:r>
          </a:p>
          <a:p>
            <a:pPr>
              <a:lnSpc>
                <a:spcPct val="107000"/>
              </a:lnSpc>
              <a:spcBef>
                <a:spcPts val="0"/>
              </a:spcBef>
            </a:pP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hearing committee or hearing examiner shall simultaneously send to the chancellor[‘s designee], to the complainant, and to the [faculty member, academic staff member, or employee] concerned, within </a:t>
            </a:r>
            <a:r>
              <a:rPr lang="en-US" sz="1400" b="1"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30 days</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after the conclusion of the hearing, or otherwise as soon as practicable, a verbatim record of the testimony and a copy of its factual findings and recommendations. </a:t>
            </a:r>
            <a:endParaRPr lang="en-US" sz="1400" dirty="0"/>
          </a:p>
          <a:p>
            <a:pPr marL="457200" lvl="1">
              <a:lnSpc>
                <a:spcPct val="107000"/>
              </a:lnSpc>
              <a:spcBef>
                <a:spcPts val="0"/>
              </a:spcBef>
            </a:pPr>
            <a:r>
              <a:rPr lang="en-US" sz="1100" dirty="0">
                <a:solidFill>
                  <a:srgbClr val="FFFFFF"/>
                </a:solidFill>
                <a:effectLst/>
                <a:ea typeface="Open Sans" panose="020B0606030504020204" pitchFamily="34" charset="0"/>
                <a:cs typeface="Open Sans" panose="020B0606030504020204" pitchFamily="34" charset="0"/>
              </a:rPr>
              <a:t>§§ UWS </a:t>
            </a:r>
            <a:r>
              <a:rPr lang="en-US" sz="1100" u="sng" dirty="0">
                <a:solidFill>
                  <a:srgbClr val="467886"/>
                </a:solidFill>
                <a:effectLst/>
                <a:ea typeface="Open Sans" panose="020B0606030504020204" pitchFamily="34" charset="0"/>
                <a:cs typeface="Open Sans" panose="020B0606030504020204" pitchFamily="34" charset="0"/>
                <a:hlinkClick r:id="rId2"/>
              </a:rPr>
              <a:t>4.21</a:t>
            </a:r>
            <a:r>
              <a:rPr lang="en-US" sz="1100" dirty="0">
                <a:solidFill>
                  <a:srgbClr val="FFFFFF"/>
                </a:solidFill>
                <a:effectLst/>
                <a:ea typeface="Open Sans" panose="020B0606030504020204" pitchFamily="34" charset="0"/>
                <a:cs typeface="Open Sans" panose="020B0606030504020204" pitchFamily="34" charset="0"/>
              </a:rPr>
              <a:t> &amp; </a:t>
            </a:r>
            <a:r>
              <a:rPr lang="en-US" sz="1100" u="sng" dirty="0">
                <a:solidFill>
                  <a:srgbClr val="467886"/>
                </a:solidFill>
                <a:effectLst/>
                <a:ea typeface="Open Sans" panose="020B0606030504020204" pitchFamily="34" charset="0"/>
                <a:cs typeface="Open Sans" panose="020B0606030504020204" pitchFamily="34" charset="0"/>
                <a:hlinkClick r:id="rId3"/>
              </a:rPr>
              <a:t>11.23</a:t>
            </a:r>
            <a:r>
              <a:rPr lang="en-US" sz="1100" dirty="0">
                <a:solidFill>
                  <a:srgbClr val="FFFFFF"/>
                </a:solidFill>
                <a:effectLst/>
                <a:ea typeface="Open Sans" panose="020B0606030504020204" pitchFamily="34" charset="0"/>
                <a:cs typeface="Open Sans" panose="020B0606030504020204" pitchFamily="34" charset="0"/>
              </a:rPr>
              <a:t> &amp; </a:t>
            </a:r>
            <a:r>
              <a:rPr lang="en-US" sz="1100" u="sng" dirty="0">
                <a:solidFill>
                  <a:srgbClr val="467886"/>
                </a:solidFill>
                <a:effectLst/>
                <a:ea typeface="Open Sans" panose="020B0606030504020204" pitchFamily="34" charset="0"/>
                <a:cs typeface="Open Sans" panose="020B0606030504020204" pitchFamily="34" charset="0"/>
                <a:hlinkClick r:id="rId4"/>
              </a:rPr>
              <a:t>RPD 14-2</a:t>
            </a:r>
            <a:r>
              <a:rPr lang="en-US" sz="1100" dirty="0">
                <a:solidFill>
                  <a:srgbClr val="FFFFFF"/>
                </a:solidFill>
                <a:effectLst/>
                <a:ea typeface="Open Sans" panose="020B0606030504020204" pitchFamily="34" charset="0"/>
                <a:cs typeface="Open Sans" panose="020B0606030504020204" pitchFamily="34" charset="0"/>
              </a:rPr>
              <a:t>, Appendix C, </a:t>
            </a:r>
            <a:r>
              <a:rPr lang="en-US" sz="1100" dirty="0"/>
              <a:t>Hearing Committee or Hearing Examiner Findings and Recommendations to the Chancellor’s Designee.</a:t>
            </a:r>
          </a:p>
          <a:p>
            <a:endParaRPr lang="en-US" sz="14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200" i="1" kern="100" dirty="0">
                <a:solidFill>
                  <a:srgbClr val="FFFFFF"/>
                </a:solidFill>
                <a:effectLst/>
                <a:ea typeface="Open Sans" panose="020B0606030504020204" pitchFamily="34" charset="0"/>
                <a:cs typeface="Open Sans" panose="020B0606030504020204" pitchFamily="34" charset="0"/>
              </a:rPr>
              <a:t>[Students]</a:t>
            </a:r>
          </a:p>
          <a:p>
            <a:pPr marL="457200">
              <a:lnSpc>
                <a:spcPct val="107000"/>
              </a:lnSpc>
              <a:spcBef>
                <a:spcPts val="0"/>
              </a:spcBef>
            </a:pP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decision of the hearing examiner or committee shall be prepared within </a:t>
            </a:r>
            <a:r>
              <a:rPr lang="en-US" sz="1600" b="1"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14 days </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of the hearing, and delivered simultaneously to the respondent and the complainant, excluding information that may be precluded by state or federal law.</a:t>
            </a:r>
            <a:endParaRPr lang="en-US" sz="1100" kern="100" dirty="0">
              <a:effectLst/>
              <a:ea typeface="Open Sans" panose="020B0606030504020204" pitchFamily="34" charset="0"/>
              <a:cs typeface="Open Sans" panose="020B0606030504020204" pitchFamily="34" charset="0"/>
            </a:endParaRPr>
          </a:p>
          <a:p>
            <a:pPr lvl="1"/>
            <a:r>
              <a:rPr lang="en-US" sz="1200" kern="100" dirty="0">
                <a:solidFill>
                  <a:srgbClr val="FFFFFF"/>
                </a:solidFill>
                <a:effectLst/>
                <a:ea typeface="Open Sans" panose="020B0606030504020204" pitchFamily="34" charset="0"/>
                <a:cs typeface="Open Sans" panose="020B0606030504020204" pitchFamily="34" charset="0"/>
              </a:rPr>
              <a:t>§ </a:t>
            </a:r>
            <a:r>
              <a:rPr lang="en-US" sz="12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2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17.153(9)</a:t>
            </a:r>
            <a:r>
              <a:rPr lang="en-US" sz="12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t>
            </a:r>
            <a:endParaRPr lang="en-US" sz="1200" dirty="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DEE96E6B-64C5-F96F-669B-776ADAAB2F35}"/>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106.45(b)(7)(iii)</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6876991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8DEF-0AC1-FEFA-47E5-C66DB92A6E2B}"/>
              </a:ext>
            </a:extLst>
          </p:cNvPr>
          <p:cNvSpPr>
            <a:spLocks noGrp="1"/>
          </p:cNvSpPr>
          <p:nvPr>
            <p:ph type="ctrTitle"/>
          </p:nvPr>
        </p:nvSpPr>
        <p:spPr/>
        <p:txBody>
          <a:bodyPr/>
          <a:lstStyle/>
          <a:p>
            <a:r>
              <a:rPr lang="en-US" dirty="0"/>
              <a:t>Hearing Decision –</a:t>
            </a:r>
            <a:br>
              <a:rPr lang="en-US" dirty="0"/>
            </a:br>
            <a:r>
              <a:rPr lang="en-US" dirty="0"/>
              <a:t>Hearing Record</a:t>
            </a:r>
          </a:p>
        </p:txBody>
      </p:sp>
      <p:sp>
        <p:nvSpPr>
          <p:cNvPr id="3" name="Footer Placeholder 2">
            <a:extLst>
              <a:ext uri="{FF2B5EF4-FFF2-40B4-BE49-F238E27FC236}">
                <a16:creationId xmlns:a16="http://schemas.microsoft.com/office/drawing/2014/main" id="{A1EA35BC-0F7B-8D94-40CF-B7CDA34F2AE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7B53B870-2AB0-D9F1-D9B1-6607C67DFB2F}"/>
              </a:ext>
            </a:extLst>
          </p:cNvPr>
          <p:cNvSpPr>
            <a:spLocks noGrp="1"/>
          </p:cNvSpPr>
          <p:nvPr>
            <p:ph type="sldNum" sz="quarter" idx="12"/>
          </p:nvPr>
        </p:nvSpPr>
        <p:spPr/>
        <p:txBody>
          <a:bodyPr/>
          <a:lstStyle/>
          <a:p>
            <a:fld id="{A49DFD55-3C28-40EF-9E31-A92D2E4017FF}" type="slidenum">
              <a:rPr lang="en-US" smtClean="0"/>
              <a:pPr/>
              <a:t>197</a:t>
            </a:fld>
            <a:endParaRPr lang="en-US"/>
          </a:p>
        </p:txBody>
      </p:sp>
      <p:sp>
        <p:nvSpPr>
          <p:cNvPr id="5" name="Text Placeholder 4">
            <a:extLst>
              <a:ext uri="{FF2B5EF4-FFF2-40B4-BE49-F238E27FC236}">
                <a16:creationId xmlns:a16="http://schemas.microsoft.com/office/drawing/2014/main" id="{E5C4D440-B56F-C840-5E29-25E4D9E4D1C8}"/>
              </a:ext>
            </a:extLst>
          </p:cNvPr>
          <p:cNvSpPr>
            <a:spLocks noGrp="1"/>
          </p:cNvSpPr>
          <p:nvPr>
            <p:ph type="body" sz="quarter" idx="13"/>
          </p:nvPr>
        </p:nvSpPr>
        <p:spPr/>
        <p:txBody>
          <a:bodyPr>
            <a:noAutofit/>
          </a:bodyPr>
          <a:lstStyle/>
          <a:p>
            <a:pPr lvl="1"/>
            <a:r>
              <a:rPr lang="en-US" i="1" dirty="0">
                <a:ea typeface="Open Sans" panose="020B0606030504020204" pitchFamily="34" charset="0"/>
                <a:cs typeface="Open Sans" panose="020B0606030504020204" pitchFamily="34" charset="0"/>
              </a:rPr>
              <a:t>[Employees]</a:t>
            </a:r>
          </a:p>
          <a:p>
            <a:r>
              <a:rPr lang="en-US" dirty="0">
                <a:ea typeface="Open Sans" panose="020B0606030504020204" pitchFamily="34" charset="0"/>
                <a:cs typeface="Open Sans" panose="020B0606030504020204" pitchFamily="34" charset="0"/>
              </a:rPr>
              <a:t>The hearing committee or the hearing examiner [described in sub. </a:t>
            </a:r>
            <a:r>
              <a:rPr lang="en-US" dirty="0">
                <a:ea typeface="Open Sans" panose="020B0606030504020204" pitchFamily="34" charset="0"/>
                <a:cs typeface="Open Sans" panose="020B0606030504020204" pitchFamily="34" charset="0"/>
                <a:hlinkClick r:id="rId2" tooltip="Admin. Code UWS 4.18(1)"/>
              </a:rPr>
              <a:t>(1)</a:t>
            </a:r>
            <a:r>
              <a:rPr lang="en-US" dirty="0">
                <a:ea typeface="Open Sans" panose="020B0606030504020204" pitchFamily="34" charset="0"/>
                <a:cs typeface="Open Sans" panose="020B0606030504020204" pitchFamily="34" charset="0"/>
              </a:rPr>
              <a:t>] shall … transmit [the hearing] record along with factual findings and decision to the chancellor.</a:t>
            </a:r>
          </a:p>
          <a:p>
            <a:pPr lvl="1"/>
            <a:r>
              <a:rPr lang="en-US" dirty="0">
                <a:solidFill>
                  <a:srgbClr val="FFFFFF"/>
                </a:solidFill>
                <a:effectLst/>
                <a:ea typeface="Open Sans" panose="020B0606030504020204" pitchFamily="34" charset="0"/>
                <a:cs typeface="Open Sans" panose="020B0606030504020204" pitchFamily="34" charset="0"/>
              </a:rPr>
              <a:t>§§ UWS </a:t>
            </a:r>
            <a:r>
              <a:rPr lang="en-US" u="sng" dirty="0">
                <a:solidFill>
                  <a:srgbClr val="FFFFFF"/>
                </a:solidFill>
                <a:effectLst/>
                <a:ea typeface="Open Sans" panose="020B0606030504020204" pitchFamily="34" charset="0"/>
                <a:cs typeface="Open Sans" panose="020B0606030504020204" pitchFamily="34" charset="0"/>
                <a:hlinkClick r:id="rId3"/>
              </a:rPr>
              <a:t>4.18(2)</a:t>
            </a:r>
            <a:r>
              <a:rPr lang="en-US" dirty="0">
                <a:solidFill>
                  <a:srgbClr val="FFFFFF"/>
                </a:solidFill>
                <a:effectLst/>
                <a:ea typeface="Open Sans" panose="020B0606030504020204" pitchFamily="34" charset="0"/>
                <a:cs typeface="Open Sans" panose="020B0606030504020204" pitchFamily="34" charset="0"/>
              </a:rPr>
              <a:t> &amp; </a:t>
            </a:r>
            <a:r>
              <a:rPr lang="en-US" u="sng" dirty="0">
                <a:solidFill>
                  <a:srgbClr val="FFFFFF"/>
                </a:solidFill>
                <a:effectLst/>
                <a:ea typeface="Open Sans" panose="020B0606030504020204" pitchFamily="34" charset="0"/>
                <a:cs typeface="Open Sans" panose="020B0606030504020204" pitchFamily="34" charset="0"/>
                <a:hlinkClick r:id="rId4"/>
              </a:rPr>
              <a:t>11.20(2)</a:t>
            </a:r>
            <a:r>
              <a:rPr lang="en-US" dirty="0">
                <a:solidFill>
                  <a:srgbClr val="FFFFFF"/>
                </a:solidFill>
                <a:effectLst/>
                <a:ea typeface="Open Sans" panose="020B0606030504020204" pitchFamily="34" charset="0"/>
                <a:cs typeface="Open Sans" panose="020B0606030504020204" pitchFamily="34" charset="0"/>
              </a:rPr>
              <a:t> &amp; </a:t>
            </a:r>
            <a:r>
              <a:rPr lang="en-US" u="sng" dirty="0">
                <a:solidFill>
                  <a:srgbClr val="FFFFFF"/>
                </a:solidFill>
                <a:effectLst/>
                <a:ea typeface="Open Sans" panose="020B0606030504020204" pitchFamily="34" charset="0"/>
                <a:cs typeface="Open Sans" panose="020B0606030504020204" pitchFamily="34" charset="0"/>
                <a:hlinkClick r:id="rId5"/>
              </a:rPr>
              <a:t>RPD 14-2</a:t>
            </a:r>
            <a:r>
              <a:rPr lang="en-US" dirty="0">
                <a:solidFill>
                  <a:srgbClr val="FFFFFF"/>
                </a:solidFill>
                <a:effectLst/>
                <a:ea typeface="Open Sans" panose="020B0606030504020204" pitchFamily="34" charset="0"/>
                <a:cs typeface="Open Sans" panose="020B0606030504020204" pitchFamily="34" charset="0"/>
              </a:rPr>
              <a:t>, Appendix C, Hearing Examiner or Hearing Committee, 2.</a:t>
            </a:r>
          </a:p>
          <a:p>
            <a:r>
              <a:rPr lang="en-US" i="1" dirty="0">
                <a:solidFill>
                  <a:srgbClr val="FFFFFF"/>
                </a:solidFill>
                <a:ea typeface="Open Sans" panose="020B0606030504020204" pitchFamily="34" charset="0"/>
                <a:cs typeface="Open Sans" panose="020B0606030504020204" pitchFamily="34" charset="0"/>
              </a:rPr>
              <a:t>See </a:t>
            </a:r>
            <a:r>
              <a:rPr lang="en-US" dirty="0">
                <a:hlinkClick r:id="rId6"/>
              </a:rPr>
              <a:t>34 CFR 106.45(b)(7)</a:t>
            </a:r>
            <a:r>
              <a:rPr lang="en-US" dirty="0"/>
              <a:t> (Aug. 14, 2020).</a:t>
            </a:r>
            <a:endParaRPr lang="en-US" i="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3740733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Hearing Decision –</a:t>
            </a:r>
            <a:br>
              <a:rPr lang="en-US" dirty="0"/>
            </a:br>
            <a:r>
              <a:rPr lang="en-US" dirty="0"/>
              <a:t>contents</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198</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1600" i="1" kern="100" dirty="0">
                <a:solidFill>
                  <a:srgbClr val="FFFFFF"/>
                </a:solidFill>
                <a:effectLst/>
                <a:ea typeface="Open Sans" panose="020B0606030504020204" pitchFamily="34" charset="0"/>
                <a:cs typeface="Open Sans" panose="020B0606030504020204" pitchFamily="34" charset="0"/>
              </a:rPr>
              <a:t>[Employees]</a:t>
            </a:r>
          </a:p>
          <a:p>
            <a:pPr>
              <a:lnSpc>
                <a:spcPct val="107000"/>
              </a:lnSpc>
              <a:spcBef>
                <a:spcPts val="0"/>
              </a:spcBef>
            </a:pPr>
            <a:r>
              <a:rPr lang="en-US" sz="2000" dirty="0"/>
              <a:t>The written findings of fact and [recommendations or decision] shall include all of the following:</a:t>
            </a: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endParaRPr lang="en-US" sz="2000" dirty="0"/>
          </a:p>
          <a:p>
            <a:pPr marL="457200" lvl="1">
              <a:lnSpc>
                <a:spcPct val="107000"/>
              </a:lnSpc>
              <a:spcBef>
                <a:spcPts val="0"/>
              </a:spcBef>
            </a:pPr>
            <a:r>
              <a:rPr lang="en-US" sz="16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UWS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2"/>
              </a:rPr>
              <a:t>4.19(1)(g)</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3"/>
              </a:rPr>
              <a:t>11.21(1)(g)</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4"/>
              </a:rPr>
              <a:t>(2)</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5"/>
              </a:rPr>
              <a:t>RPD 14-2</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Appendix C, Adequate Due Process, 1.g.</a:t>
            </a:r>
            <a:endParaRPr lang="en-US" sz="1600" kern="100" dirty="0">
              <a:effectLst/>
              <a:ea typeface="Open Sans" panose="020B0606030504020204" pitchFamily="34" charset="0"/>
              <a:cs typeface="Open Sans" panose="020B0606030504020204" pitchFamily="34" charset="0"/>
            </a:endParaRPr>
          </a:p>
          <a:p>
            <a:endParaRPr lang="en-US" sz="20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2000" i="1" kern="100" dirty="0">
                <a:solidFill>
                  <a:srgbClr val="FFFFFF"/>
                </a:solidFill>
                <a:effectLst/>
                <a:ea typeface="Open Sans" panose="020B0606030504020204" pitchFamily="34" charset="0"/>
                <a:cs typeface="Open Sans" panose="020B0606030504020204" pitchFamily="34" charset="0"/>
              </a:rPr>
              <a:t>[Students]</a:t>
            </a:r>
          </a:p>
          <a:p>
            <a:pPr marL="457200">
              <a:lnSpc>
                <a:spcPct val="107000"/>
              </a:lnSpc>
              <a:spcBef>
                <a:spcPts val="0"/>
              </a:spcBef>
            </a:pPr>
            <a:r>
              <a:rPr lang="en-US" dirty="0"/>
              <a:t>The written report shall include all of the following:</a:t>
            </a:r>
          </a:p>
          <a:p>
            <a:pPr lvl="1"/>
            <a:r>
              <a:rPr lang="en-US" sz="2000" kern="100" dirty="0">
                <a:solidFill>
                  <a:srgbClr val="FFFFFF"/>
                </a:solidFill>
                <a:effectLst/>
                <a:ea typeface="Open Sans" panose="020B0606030504020204" pitchFamily="34" charset="0"/>
                <a:cs typeface="Open Sans" panose="020B0606030504020204" pitchFamily="34" charset="0"/>
              </a:rPr>
              <a:t>§ </a:t>
            </a:r>
            <a:r>
              <a:rPr lang="en-US" sz="20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UWS </a:t>
            </a:r>
            <a:r>
              <a:rPr lang="en-US" sz="20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17.153(8)</a:t>
            </a:r>
            <a:r>
              <a:rPr lang="en-US" sz="20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2000" dirty="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DEE96E6B-64C5-F96F-669B-776ADAAB2F35}"/>
              </a:ext>
            </a:extLst>
          </p:cNvPr>
          <p:cNvSpPr txBox="1"/>
          <p:nvPr/>
        </p:nvSpPr>
        <p:spPr>
          <a:xfrm>
            <a:off x="3539905" y="5330947"/>
            <a:ext cx="5658416" cy="374270"/>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7"/>
              </a:rPr>
              <a:t>34 CFR 106.45(b)(7)(ii)</a:t>
            </a:r>
            <a:r>
              <a:rPr lang="en-US" sz="1800" kern="10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5016280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Hearing Decision –</a:t>
            </a:r>
            <a:br>
              <a:rPr lang="en-US" dirty="0"/>
            </a:br>
            <a:r>
              <a:rPr lang="en-US" dirty="0"/>
              <a:t>Facts and recommendations</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199</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1600" i="1" kern="100" dirty="0">
                <a:solidFill>
                  <a:srgbClr val="FFFFFF"/>
                </a:solidFill>
                <a:effectLst/>
                <a:ea typeface="Open Sans" panose="020B0606030504020204" pitchFamily="34" charset="0"/>
                <a:cs typeface="Open Sans" panose="020B0606030504020204" pitchFamily="34" charset="0"/>
              </a:rPr>
              <a:t>[Employees]</a:t>
            </a:r>
          </a:p>
          <a:p>
            <a:pPr>
              <a:lnSpc>
                <a:spcPct val="107000"/>
              </a:lnSpc>
              <a:spcBef>
                <a:spcPts val="0"/>
              </a:spcBef>
            </a:pPr>
            <a:r>
              <a:rPr lang="en-US" sz="20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 fair hearing … shall include … Written findings of fact and [recommendations or decision] based on the hearing record.</a:t>
            </a: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endParaRPr lang="en-US" sz="2000" dirty="0"/>
          </a:p>
          <a:p>
            <a:pPr marL="457200" lvl="1">
              <a:lnSpc>
                <a:spcPct val="107000"/>
              </a:lnSpc>
              <a:spcBef>
                <a:spcPts val="0"/>
              </a:spcBef>
            </a:pPr>
            <a:r>
              <a:rPr lang="en-US" sz="16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UWS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2"/>
              </a:rPr>
              <a:t>4.19(1)(g)</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3"/>
              </a:rPr>
              <a:t>(2)</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4"/>
              </a:rPr>
              <a:t>11.21(1)(g)</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5"/>
              </a:rPr>
              <a:t>(2)</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RPD 14-2</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Appendix C, Adequate Due Process, 1.g. &amp; 2.</a:t>
            </a:r>
            <a:endParaRPr lang="en-US" sz="1600" kern="100" dirty="0">
              <a:effectLst/>
              <a:ea typeface="Open Sans" panose="020B0606030504020204" pitchFamily="34" charset="0"/>
              <a:cs typeface="Open Sans" panose="020B0606030504020204" pitchFamily="34" charset="0"/>
            </a:endParaRPr>
          </a:p>
          <a:p>
            <a:endParaRPr lang="en-US" sz="20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200" i="1" kern="100" dirty="0">
                <a:solidFill>
                  <a:srgbClr val="FFFFFF"/>
                </a:solidFill>
                <a:effectLst/>
                <a:ea typeface="Open Sans" panose="020B0606030504020204" pitchFamily="34" charset="0"/>
                <a:cs typeface="Open Sans" panose="020B0606030504020204" pitchFamily="34" charset="0"/>
              </a:rPr>
              <a:t>[Students]</a:t>
            </a:r>
          </a:p>
          <a:p>
            <a:pPr marL="457200">
              <a:lnSpc>
                <a:spcPct val="107000"/>
              </a:lnSpc>
              <a:spcBef>
                <a:spcPts val="0"/>
              </a:spcBef>
            </a:pPr>
            <a:r>
              <a:rPr lang="en-US" sz="1600" dirty="0"/>
              <a:t>The hearing examiner or committee shall prepare written findings of fact and a written statement of its decision based upon the record of the hearing, …</a:t>
            </a:r>
          </a:p>
          <a:p>
            <a:pPr marL="914400" lvl="1">
              <a:lnSpc>
                <a:spcPct val="107000"/>
              </a:lnSpc>
              <a:spcBef>
                <a:spcPts val="0"/>
              </a:spcBef>
            </a:pPr>
            <a:r>
              <a:rPr lang="en-US" sz="1200" kern="100" dirty="0">
                <a:solidFill>
                  <a:srgbClr val="FFFFFF"/>
                </a:solidFill>
                <a:effectLst/>
                <a:ea typeface="Open Sans" panose="020B0606030504020204" pitchFamily="34" charset="0"/>
                <a:cs typeface="Open Sans" panose="020B0606030504020204" pitchFamily="34" charset="0"/>
              </a:rPr>
              <a:t>§ </a:t>
            </a:r>
            <a:r>
              <a:rPr lang="en-US" sz="12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UWS </a:t>
            </a:r>
            <a:r>
              <a:rPr lang="en-US" sz="12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7"/>
              </a:rPr>
              <a:t>17.153(8)</a:t>
            </a:r>
            <a:r>
              <a:rPr lang="en-US" sz="12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200" dirty="0">
              <a:ea typeface="Open Sans" panose="020B0606030504020204" pitchFamily="34" charset="0"/>
              <a:cs typeface="Open Sans" panose="020B0606030504020204" pitchFamily="34" charset="0"/>
            </a:endParaRPr>
          </a:p>
          <a:p>
            <a:pPr marL="457200">
              <a:lnSpc>
                <a:spcPct val="107000"/>
              </a:lnSpc>
              <a:spcBef>
                <a:spcPts val="0"/>
              </a:spcBef>
            </a:pPr>
            <a:r>
              <a:rPr lang="en-US" sz="1600" dirty="0"/>
              <a:t>The written report shall include … [f]</a:t>
            </a:r>
            <a:r>
              <a:rPr lang="en-US" sz="1600" dirty="0" err="1"/>
              <a:t>indings</a:t>
            </a:r>
            <a:r>
              <a:rPr lang="en-US" sz="1600" dirty="0"/>
              <a:t> of fact supporting the determination.</a:t>
            </a:r>
          </a:p>
          <a:p>
            <a:pPr lvl="1"/>
            <a:r>
              <a:rPr lang="en-US" sz="1200" kern="100" dirty="0">
                <a:solidFill>
                  <a:srgbClr val="FFFFFF"/>
                </a:solidFill>
                <a:effectLst/>
                <a:ea typeface="Open Sans" panose="020B0606030504020204" pitchFamily="34" charset="0"/>
                <a:cs typeface="Open Sans" panose="020B0606030504020204" pitchFamily="34" charset="0"/>
              </a:rPr>
              <a:t>§ </a:t>
            </a:r>
            <a:r>
              <a:rPr lang="en-US" sz="12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UWS </a:t>
            </a:r>
            <a:r>
              <a:rPr lang="en-US" sz="12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8"/>
              </a:rPr>
              <a:t>17.153(8)(c)</a:t>
            </a:r>
            <a:r>
              <a:rPr lang="en-US" sz="12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200" dirty="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DEE96E6B-64C5-F96F-669B-776ADAAB2F35}"/>
              </a:ext>
            </a:extLst>
          </p:cNvPr>
          <p:cNvSpPr txBox="1"/>
          <p:nvPr/>
        </p:nvSpPr>
        <p:spPr>
          <a:xfrm>
            <a:off x="3539905" y="5330947"/>
            <a:ext cx="5658416" cy="374270"/>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9"/>
              </a:rPr>
              <a:t>34 CFR 106.45(b)(7)(ii)(C)</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2080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6ADB-32AE-5467-D32D-E441325C76D3}"/>
              </a:ext>
            </a:extLst>
          </p:cNvPr>
          <p:cNvSpPr>
            <a:spLocks noGrp="1"/>
          </p:cNvSpPr>
          <p:nvPr>
            <p:ph type="ctrTitle"/>
          </p:nvPr>
        </p:nvSpPr>
        <p:spPr/>
        <p:txBody>
          <a:bodyPr/>
          <a:lstStyle/>
          <a:p>
            <a:r>
              <a:rPr lang="en-US" b="1" dirty="0">
                <a:latin typeface="Open Sans"/>
                <a:ea typeface="Open Sans"/>
                <a:cs typeface="Open Sans"/>
              </a:rPr>
              <a:t>AGENDA</a:t>
            </a:r>
            <a:endParaRPr lang="en-US" b="1" dirty="0"/>
          </a:p>
        </p:txBody>
      </p:sp>
      <p:sp>
        <p:nvSpPr>
          <p:cNvPr id="4" name="Slide Number Placeholder 3">
            <a:extLst>
              <a:ext uri="{FF2B5EF4-FFF2-40B4-BE49-F238E27FC236}">
                <a16:creationId xmlns:a16="http://schemas.microsoft.com/office/drawing/2014/main" id="{333E4A88-18C5-5F43-35CA-2198CE620196}"/>
              </a:ext>
            </a:extLst>
          </p:cNvPr>
          <p:cNvSpPr>
            <a:spLocks noGrp="1"/>
          </p:cNvSpPr>
          <p:nvPr>
            <p:ph type="sldNum" sz="quarter" idx="12"/>
          </p:nvPr>
        </p:nvSpPr>
        <p:spPr/>
        <p:txBody>
          <a:bodyPr/>
          <a:lstStyle/>
          <a:p>
            <a:fld id="{A49DFD55-3C28-40EF-9E31-A92D2E4017FF}" type="slidenum">
              <a:rPr lang="en-US" smtClean="0"/>
              <a:pPr/>
              <a:t>2</a:t>
            </a:fld>
            <a:endParaRPr lang="en-US"/>
          </a:p>
        </p:txBody>
      </p:sp>
      <p:sp>
        <p:nvSpPr>
          <p:cNvPr id="5" name="Text Placeholder 4">
            <a:extLst>
              <a:ext uri="{FF2B5EF4-FFF2-40B4-BE49-F238E27FC236}">
                <a16:creationId xmlns:a16="http://schemas.microsoft.com/office/drawing/2014/main" id="{BC90ECA5-BC66-F644-4C08-E108A99D2924}"/>
              </a:ext>
            </a:extLst>
          </p:cNvPr>
          <p:cNvSpPr>
            <a:spLocks noGrp="1"/>
          </p:cNvSpPr>
          <p:nvPr>
            <p:ph type="body" sz="quarter" idx="13"/>
          </p:nvPr>
        </p:nvSpPr>
        <p:spPr>
          <a:xfrm>
            <a:off x="2363788" y="2214561"/>
            <a:ext cx="4114800" cy="3362373"/>
          </a:xfrm>
        </p:spPr>
        <p:txBody>
          <a:bodyPr vert="horz" lIns="91440" tIns="45720" rIns="91440" bIns="45720" rtlCol="0" anchor="t">
            <a:normAutofit/>
          </a:bodyPr>
          <a:lstStyle/>
          <a:p>
            <a:r>
              <a:rPr lang="en-US" dirty="0">
                <a:ea typeface="Open Sans" panose="020B0606030504020204" pitchFamily="34" charset="0"/>
                <a:cs typeface="Open Sans" panose="020B0606030504020204" pitchFamily="34" charset="0"/>
              </a:rPr>
              <a:t>Overview</a:t>
            </a:r>
          </a:p>
          <a:p>
            <a:r>
              <a:rPr lang="en-US" dirty="0">
                <a:latin typeface="Open Sans" panose="020B0606030504020204" pitchFamily="34" charset="0"/>
                <a:ea typeface="Open Sans" panose="020B0606030504020204" pitchFamily="34" charset="0"/>
                <a:cs typeface="Open Sans" panose="020B0606030504020204" pitchFamily="34" charset="0"/>
              </a:rPr>
              <a:t>Definitions</a:t>
            </a:r>
          </a:p>
          <a:p>
            <a:r>
              <a:rPr lang="en-US" dirty="0">
                <a:ea typeface="Open Sans" panose="020B0606030504020204" pitchFamily="34" charset="0"/>
                <a:cs typeface="Open Sans" panose="020B0606030504020204" pitchFamily="34" charset="0"/>
              </a:rPr>
              <a:t>Title IX Dismissal</a:t>
            </a:r>
          </a:p>
          <a:p>
            <a:r>
              <a:rPr lang="en-US" dirty="0">
                <a:ea typeface="Open Sans" panose="020B0606030504020204" pitchFamily="34" charset="0"/>
                <a:cs typeface="Open Sans" panose="020B0606030504020204" pitchFamily="34" charset="0"/>
              </a:rPr>
              <a:t>Investigation</a:t>
            </a:r>
          </a:p>
          <a:p>
            <a:r>
              <a:rPr lang="en-US">
                <a:latin typeface="Open Sans" panose="020B0606030504020204" pitchFamily="34" charset="0"/>
                <a:ea typeface="Open Sans" panose="020B0606030504020204" pitchFamily="34" charset="0"/>
                <a:cs typeface="Open Sans" panose="020B0606030504020204" pitchFamily="34" charset="0"/>
              </a:rPr>
              <a:t>Settlement</a:t>
            </a:r>
          </a:p>
        </p:txBody>
      </p:sp>
      <p:sp>
        <p:nvSpPr>
          <p:cNvPr id="3" name="Text Placeholder 2">
            <a:extLst>
              <a:ext uri="{FF2B5EF4-FFF2-40B4-BE49-F238E27FC236}">
                <a16:creationId xmlns:a16="http://schemas.microsoft.com/office/drawing/2014/main" id="{58BEC2CE-DBB6-1C49-2089-3B3D90EC8799}"/>
              </a:ext>
            </a:extLst>
          </p:cNvPr>
          <p:cNvSpPr>
            <a:spLocks noGrp="1"/>
          </p:cNvSpPr>
          <p:nvPr>
            <p:ph type="body" sz="quarter" idx="14"/>
          </p:nvPr>
        </p:nvSpPr>
        <p:spPr>
          <a:xfrm>
            <a:off x="6941086" y="2214562"/>
            <a:ext cx="4114800" cy="3362372"/>
          </a:xfrm>
        </p:spPr>
        <p:txBody>
          <a:bodyPr>
            <a:normAutofit/>
          </a:bodyPr>
          <a:lstStyle/>
          <a:p>
            <a:r>
              <a:rPr lang="en-US" dirty="0">
                <a:ea typeface="Open Sans" panose="020B0606030504020204" pitchFamily="34" charset="0"/>
                <a:cs typeface="Open Sans" panose="020B0606030504020204" pitchFamily="34" charset="0"/>
              </a:rPr>
              <a:t>Hearing</a:t>
            </a:r>
          </a:p>
          <a:p>
            <a:r>
              <a:rPr lang="en-US" dirty="0">
                <a:ea typeface="Open Sans" panose="020B0606030504020204" pitchFamily="34" charset="0"/>
                <a:cs typeface="Open Sans" panose="020B0606030504020204" pitchFamily="34" charset="0"/>
              </a:rPr>
              <a:t>Chancellor or Chancellor’s Designee Appeal</a:t>
            </a:r>
          </a:p>
          <a:p>
            <a:r>
              <a:rPr lang="en-US" dirty="0">
                <a:ea typeface="Open Sans" panose="020B0606030504020204" pitchFamily="34" charset="0"/>
                <a:cs typeface="Open Sans" panose="020B0606030504020204" pitchFamily="34" charset="0"/>
              </a:rPr>
              <a:t>Board Appeal</a:t>
            </a:r>
          </a:p>
          <a:p>
            <a:endParaRPr lang="en-US" dirty="0"/>
          </a:p>
        </p:txBody>
      </p:sp>
    </p:spTree>
    <p:extLst>
      <p:ext uri="{BB962C8B-B14F-4D97-AF65-F5344CB8AC3E}">
        <p14:creationId xmlns:p14="http://schemas.microsoft.com/office/powerpoint/2010/main" val="199710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87C4-068A-84F7-B14A-BAA611E621A5}"/>
              </a:ext>
            </a:extLst>
          </p:cNvPr>
          <p:cNvSpPr>
            <a:spLocks noGrp="1"/>
          </p:cNvSpPr>
          <p:nvPr>
            <p:ph type="ctrTitle"/>
          </p:nvPr>
        </p:nvSpPr>
        <p:spPr/>
        <p:txBody>
          <a:bodyPr/>
          <a:lstStyle/>
          <a:p>
            <a:r>
              <a:rPr lang="en-US" dirty="0"/>
              <a:t>Consultation</a:t>
            </a:r>
          </a:p>
        </p:txBody>
      </p:sp>
      <p:sp>
        <p:nvSpPr>
          <p:cNvPr id="3" name="Footer Placeholder 2">
            <a:extLst>
              <a:ext uri="{FF2B5EF4-FFF2-40B4-BE49-F238E27FC236}">
                <a16:creationId xmlns:a16="http://schemas.microsoft.com/office/drawing/2014/main" id="{8D480167-90F4-0429-6A8D-F087BFD55931}"/>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7E565812-E314-768B-0244-222E2611A13A}"/>
              </a:ext>
            </a:extLst>
          </p:cNvPr>
          <p:cNvSpPr>
            <a:spLocks noGrp="1"/>
          </p:cNvSpPr>
          <p:nvPr>
            <p:ph type="sldNum" sz="quarter" idx="12"/>
          </p:nvPr>
        </p:nvSpPr>
        <p:spPr/>
        <p:txBody>
          <a:bodyPr/>
          <a:lstStyle/>
          <a:p>
            <a:fld id="{A49DFD55-3C28-40EF-9E31-A92D2E4017FF}" type="slidenum">
              <a:rPr lang="en-US" smtClean="0"/>
              <a:pPr/>
              <a:t>20</a:t>
            </a:fld>
            <a:endParaRPr lang="en-US"/>
          </a:p>
        </p:txBody>
      </p:sp>
      <p:sp>
        <p:nvSpPr>
          <p:cNvPr id="5" name="Text Placeholder 4">
            <a:extLst>
              <a:ext uri="{FF2B5EF4-FFF2-40B4-BE49-F238E27FC236}">
                <a16:creationId xmlns:a16="http://schemas.microsoft.com/office/drawing/2014/main" id="{5ED9F62D-FF93-02DE-6693-EE4501BDB361}"/>
              </a:ext>
            </a:extLst>
          </p:cNvPr>
          <p:cNvSpPr>
            <a:spLocks noGrp="1"/>
          </p:cNvSpPr>
          <p:nvPr>
            <p:ph type="body" sz="quarter" idx="13"/>
          </p:nvPr>
        </p:nvSpPr>
        <p:spPr/>
        <p:txBody>
          <a:bodyPr/>
          <a:lstStyle/>
          <a:p>
            <a:pPr lvl="1"/>
            <a:r>
              <a:rPr lang="en-US" i="1" dirty="0">
                <a:ea typeface="Open Sans" panose="020B0606030504020204" pitchFamily="34" charset="0"/>
                <a:cs typeface="Open Sans" panose="020B0606030504020204" pitchFamily="34" charset="0"/>
              </a:rPr>
              <a:t>[Employees]</a:t>
            </a:r>
          </a:p>
          <a:p>
            <a:r>
              <a:rPr lang="en-US" dirty="0">
                <a:ea typeface="Open Sans" panose="020B0606030504020204" pitchFamily="34" charset="0"/>
                <a:cs typeface="Open Sans" panose="020B0606030504020204" pitchFamily="34" charset="0"/>
              </a:rPr>
              <a:t>“Consult” or “consulting” means thoroughly reviewing and discussing the relevant facts and discretionary issues.</a:t>
            </a:r>
          </a:p>
          <a:p>
            <a:pPr lvl="1"/>
            <a:r>
              <a:rPr lang="en-US" kern="100" dirty="0">
                <a:solidFill>
                  <a:srgbClr val="FFFFFF"/>
                </a:solidFill>
                <a:effectLst/>
                <a:ea typeface="Open Sans" panose="020B0606030504020204" pitchFamily="34" charset="0"/>
                <a:cs typeface="Open Sans" panose="020B0606030504020204" pitchFamily="34" charset="0"/>
              </a:rPr>
              <a:t>§§ UWS </a:t>
            </a:r>
            <a:r>
              <a:rPr lang="en-US" u="sng" kern="100" dirty="0">
                <a:solidFill>
                  <a:srgbClr val="FFFFFF"/>
                </a:solidFill>
                <a:effectLst/>
                <a:ea typeface="Open Sans" panose="020B0606030504020204" pitchFamily="34" charset="0"/>
                <a:cs typeface="Open Sans" panose="020B0606030504020204" pitchFamily="34" charset="0"/>
                <a:hlinkClick r:id="rId2"/>
              </a:rPr>
              <a:t>4.015(4)</a:t>
            </a:r>
            <a:r>
              <a:rPr lang="en-US" kern="100" dirty="0">
                <a:solidFill>
                  <a:srgbClr val="FFFFFF"/>
                </a:solidFill>
                <a:effectLst/>
                <a:ea typeface="Open Sans" panose="020B0606030504020204" pitchFamily="34" charset="0"/>
                <a:cs typeface="Open Sans" panose="020B0606030504020204" pitchFamily="34" charset="0"/>
              </a:rPr>
              <a:t>, </a:t>
            </a:r>
            <a:r>
              <a:rPr lang="en-US" u="sng" kern="100" dirty="0">
                <a:solidFill>
                  <a:srgbClr val="FFFFFF"/>
                </a:solidFill>
                <a:effectLst/>
                <a:ea typeface="Open Sans" panose="020B0606030504020204" pitchFamily="34" charset="0"/>
                <a:cs typeface="Open Sans" panose="020B0606030504020204" pitchFamily="34" charset="0"/>
                <a:hlinkClick r:id="rId3"/>
              </a:rPr>
              <a:t>11.015(4)</a:t>
            </a:r>
            <a:r>
              <a:rPr lang="en-US"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ea typeface="Open Sans" panose="020B0606030504020204" pitchFamily="34" charset="0"/>
                <a:cs typeface="Open Sans" panose="020B0606030504020204" pitchFamily="34" charset="0"/>
                <a:hlinkClick r:id="rId4"/>
              </a:rPr>
              <a:t>RPD 14-2</a:t>
            </a:r>
            <a:r>
              <a:rPr lang="en-US" kern="100" dirty="0">
                <a:solidFill>
                  <a:srgbClr val="FFFFFF"/>
                </a:solidFill>
                <a:effectLst/>
                <a:ea typeface="Open Sans" panose="020B0606030504020204" pitchFamily="34" charset="0"/>
                <a:cs typeface="Open Sans" panose="020B0606030504020204" pitchFamily="34" charset="0"/>
              </a:rPr>
              <a:t>, Appendix C, Definitions.</a:t>
            </a:r>
            <a:endParaRPr lang="en-US" kern="100" dirty="0">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8045995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0EAA-53D6-A5D0-DCBD-D020340FEB6B}"/>
              </a:ext>
            </a:extLst>
          </p:cNvPr>
          <p:cNvSpPr>
            <a:spLocks noGrp="1"/>
          </p:cNvSpPr>
          <p:nvPr>
            <p:ph type="ctrTitle"/>
          </p:nvPr>
        </p:nvSpPr>
        <p:spPr/>
        <p:txBody>
          <a:bodyPr/>
          <a:lstStyle/>
          <a:p>
            <a:r>
              <a:rPr lang="en-US" dirty="0"/>
              <a:t>Hearing Decision –</a:t>
            </a:r>
            <a:br>
              <a:rPr lang="en-US" dirty="0"/>
            </a:br>
            <a:r>
              <a:rPr lang="en-US" dirty="0"/>
              <a:t>Allegations</a:t>
            </a:r>
          </a:p>
        </p:txBody>
      </p:sp>
      <p:sp>
        <p:nvSpPr>
          <p:cNvPr id="3" name="Footer Placeholder 2">
            <a:extLst>
              <a:ext uri="{FF2B5EF4-FFF2-40B4-BE49-F238E27FC236}">
                <a16:creationId xmlns:a16="http://schemas.microsoft.com/office/drawing/2014/main" id="{2EB46E77-A0E9-D311-9F0E-57739EEFA5E4}"/>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F4603E4-7A66-FEAD-C9AB-0AD03DC49726}"/>
              </a:ext>
            </a:extLst>
          </p:cNvPr>
          <p:cNvSpPr>
            <a:spLocks noGrp="1"/>
          </p:cNvSpPr>
          <p:nvPr>
            <p:ph type="sldNum" sz="quarter" idx="12"/>
          </p:nvPr>
        </p:nvSpPr>
        <p:spPr/>
        <p:txBody>
          <a:bodyPr/>
          <a:lstStyle/>
          <a:p>
            <a:fld id="{A49DFD55-3C28-40EF-9E31-A92D2E4017FF}" type="slidenum">
              <a:rPr lang="en-US" smtClean="0"/>
              <a:pPr/>
              <a:t>200</a:t>
            </a:fld>
            <a:endParaRPr lang="en-US"/>
          </a:p>
        </p:txBody>
      </p:sp>
      <p:sp>
        <p:nvSpPr>
          <p:cNvPr id="5" name="Text Placeholder 4">
            <a:extLst>
              <a:ext uri="{FF2B5EF4-FFF2-40B4-BE49-F238E27FC236}">
                <a16:creationId xmlns:a16="http://schemas.microsoft.com/office/drawing/2014/main" id="{F50DF962-B021-1E29-24B9-D9F226DBC2C5}"/>
              </a:ext>
            </a:extLst>
          </p:cNvPr>
          <p:cNvSpPr>
            <a:spLocks noGrp="1"/>
          </p:cNvSpPr>
          <p:nvPr>
            <p:ph type="body" sz="quarter" idx="13"/>
          </p:nvPr>
        </p:nvSpPr>
        <p:spPr/>
        <p:txBody>
          <a:bodyPr>
            <a:normAutofit fontScale="92500" lnSpcReduction="10000"/>
          </a:bodyPr>
          <a:lstStyle/>
          <a:p>
            <a:r>
              <a:rPr lang="en-US" dirty="0"/>
              <a:t>The written [</a:t>
            </a:r>
            <a:r>
              <a:rPr lang="en-US" sz="2800" dirty="0"/>
              <a:t>findings of fact and recommendations, decision, or report</a:t>
            </a:r>
            <a:r>
              <a:rPr lang="en-US" dirty="0"/>
              <a:t>] shall include … </a:t>
            </a:r>
            <a:r>
              <a:rPr lang="en-US" dirty="0">
                <a:ea typeface="Open Sans" panose="020B0606030504020204" pitchFamily="34" charset="0"/>
                <a:cs typeface="Open Sans" panose="020B0606030504020204" pitchFamily="34" charset="0"/>
              </a:rPr>
              <a:t>i</a:t>
            </a:r>
            <a:r>
              <a:rPr lang="en-US" sz="28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dentification of the allegations potentially constituting [Title IX/sexual misconduct].</a:t>
            </a:r>
          </a:p>
          <a:p>
            <a:pPr lvl="1"/>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UWS </a:t>
            </a:r>
            <a:r>
              <a:rPr lang="en-US"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2"/>
              </a:rPr>
              <a:t>4.19(1)(g)1.</a:t>
            </a:r>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3"/>
              </a:rPr>
              <a:t>11.21(1)(g)1.</a:t>
            </a:r>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4"/>
              </a:rPr>
              <a:t>17.153(8)(a)</a:t>
            </a:r>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5"/>
              </a:rPr>
              <a:t>RPD 14-2</a:t>
            </a:r>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Appendix C, Adequate Due Process, 1.g.1.</a:t>
            </a:r>
          </a:p>
          <a:p>
            <a:r>
              <a:rPr lang="en-US" sz="2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 </a:t>
            </a:r>
            <a:r>
              <a:rPr lang="en-US"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106.45(b)(7)(ii)(A)</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endParaRPr lang="en-US" sz="2800" kern="100" dirty="0">
              <a:effectLst/>
              <a:latin typeface="Open Sans" panose="020B0606030504020204" pitchFamily="34" charset="0"/>
              <a:ea typeface="Open Sans" panose="020B0606030504020204" pitchFamily="34" charset="0"/>
              <a:cs typeface="Open Sans" panose="020B0606030504020204" pitchFamily="34" charset="0"/>
            </a:endParaRPr>
          </a:p>
          <a:p>
            <a:endParaRPr lang="en-US" sz="2800"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32221791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85EFF-4D9F-329E-7C81-BCFEC13F5F7E}"/>
              </a:ext>
            </a:extLst>
          </p:cNvPr>
          <p:cNvSpPr>
            <a:spLocks noGrp="1"/>
          </p:cNvSpPr>
          <p:nvPr>
            <p:ph type="ctrTitle"/>
          </p:nvPr>
        </p:nvSpPr>
        <p:spPr/>
        <p:txBody>
          <a:bodyPr/>
          <a:lstStyle/>
          <a:p>
            <a:r>
              <a:rPr lang="en-US" dirty="0"/>
              <a:t>Hearing decision – </a:t>
            </a:r>
            <a:br>
              <a:rPr lang="en-US" dirty="0"/>
            </a:br>
            <a:r>
              <a:rPr lang="en-US" dirty="0"/>
              <a:t>Process</a:t>
            </a:r>
          </a:p>
        </p:txBody>
      </p:sp>
      <p:sp>
        <p:nvSpPr>
          <p:cNvPr id="3" name="Footer Placeholder 2">
            <a:extLst>
              <a:ext uri="{FF2B5EF4-FFF2-40B4-BE49-F238E27FC236}">
                <a16:creationId xmlns:a16="http://schemas.microsoft.com/office/drawing/2014/main" id="{04946DB6-C649-47C0-71A1-6A9FEA1934E2}"/>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12B5B810-084C-AE2C-8BC6-D79298F8CC3F}"/>
              </a:ext>
            </a:extLst>
          </p:cNvPr>
          <p:cNvSpPr>
            <a:spLocks noGrp="1"/>
          </p:cNvSpPr>
          <p:nvPr>
            <p:ph type="sldNum" sz="quarter" idx="12"/>
          </p:nvPr>
        </p:nvSpPr>
        <p:spPr/>
        <p:txBody>
          <a:bodyPr/>
          <a:lstStyle/>
          <a:p>
            <a:fld id="{A49DFD55-3C28-40EF-9E31-A92D2E4017FF}" type="slidenum">
              <a:rPr lang="en-US" smtClean="0"/>
              <a:pPr/>
              <a:t>201</a:t>
            </a:fld>
            <a:endParaRPr lang="en-US"/>
          </a:p>
        </p:txBody>
      </p:sp>
      <p:sp>
        <p:nvSpPr>
          <p:cNvPr id="5" name="Text Placeholder 4">
            <a:extLst>
              <a:ext uri="{FF2B5EF4-FFF2-40B4-BE49-F238E27FC236}">
                <a16:creationId xmlns:a16="http://schemas.microsoft.com/office/drawing/2014/main" id="{80D7057A-FDC3-F574-B2EC-FF63990885F9}"/>
              </a:ext>
            </a:extLst>
          </p:cNvPr>
          <p:cNvSpPr>
            <a:spLocks noGrp="1"/>
          </p:cNvSpPr>
          <p:nvPr>
            <p:ph type="body" sz="quarter" idx="13"/>
          </p:nvPr>
        </p:nvSpPr>
        <p:spPr/>
        <p:txBody>
          <a:bodyPr>
            <a:normAutofit fontScale="77500" lnSpcReduction="20000"/>
          </a:bodyPr>
          <a:lstStyle/>
          <a:p>
            <a:pPr lvl="1"/>
            <a:r>
              <a:rPr lang="en-US" sz="2100" dirty="0"/>
              <a:t>The written [findings of fact and recommendations, decision, or report] shall include … </a:t>
            </a:r>
          </a:p>
          <a:p>
            <a:r>
              <a:rPr lang="en-US" sz="2400" dirty="0"/>
              <a:t>A description of the procedural steps taken </a:t>
            </a:r>
          </a:p>
          <a:p>
            <a:pPr lvl="1"/>
            <a:r>
              <a:rPr lang="en-US" sz="2000" dirty="0"/>
              <a:t>from the receipt of the formal Title IX complaint </a:t>
            </a:r>
          </a:p>
          <a:p>
            <a:pPr lvl="1"/>
            <a:r>
              <a:rPr lang="en-US" sz="2000" dirty="0"/>
              <a:t>through the [determination/hearing committee’s or hearing examiner’s completion of written findings and recommendations], </a:t>
            </a:r>
          </a:p>
          <a:p>
            <a:r>
              <a:rPr lang="en-US" sz="24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including...</a:t>
            </a:r>
          </a:p>
          <a:p>
            <a:r>
              <a:rPr lang="en-US" sz="24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UWS </a:t>
            </a:r>
            <a:r>
              <a:rPr lang="en-US" sz="24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2"/>
              </a:rPr>
              <a:t>4.19(1)(g)2.</a:t>
            </a:r>
            <a:r>
              <a:rPr lang="en-US" sz="24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3"/>
              </a:rPr>
              <a:t>11.21(1)(g)2.</a:t>
            </a:r>
            <a:r>
              <a:rPr lang="en-US" sz="24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24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4"/>
              </a:rPr>
              <a:t>17.153(8)(a)</a:t>
            </a:r>
            <a:r>
              <a:rPr lang="en-US" sz="24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24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5"/>
              </a:rPr>
              <a:t>RPD 14-2</a:t>
            </a:r>
            <a:r>
              <a:rPr lang="en-US" sz="24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Appendix C, Adequate Due Process, 1.g.2.</a:t>
            </a:r>
            <a:endParaRPr lang="en-US" sz="2400" dirty="0"/>
          </a:p>
          <a:p>
            <a:r>
              <a:rPr lang="en-US" sz="24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 </a:t>
            </a:r>
            <a:r>
              <a:rPr lang="en-US" sz="2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106.45(b)(7)(ii)(B)</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endParaRPr lang="en-US" sz="2400" kern="1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400" dirty="0"/>
          </a:p>
        </p:txBody>
      </p:sp>
    </p:spTree>
    <p:extLst>
      <p:ext uri="{BB962C8B-B14F-4D97-AF65-F5344CB8AC3E}">
        <p14:creationId xmlns:p14="http://schemas.microsoft.com/office/powerpoint/2010/main" val="392628157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85EFF-4D9F-329E-7C81-BCFEC13F5F7E}"/>
              </a:ext>
            </a:extLst>
          </p:cNvPr>
          <p:cNvSpPr>
            <a:spLocks noGrp="1"/>
          </p:cNvSpPr>
          <p:nvPr>
            <p:ph type="ctrTitle"/>
          </p:nvPr>
        </p:nvSpPr>
        <p:spPr/>
        <p:txBody>
          <a:bodyPr/>
          <a:lstStyle/>
          <a:p>
            <a:r>
              <a:rPr lang="en-US" dirty="0"/>
              <a:t>Hearing decision – </a:t>
            </a:r>
            <a:br>
              <a:rPr lang="en-US" dirty="0"/>
            </a:br>
            <a:r>
              <a:rPr lang="en-US" dirty="0"/>
              <a:t>Process</a:t>
            </a:r>
          </a:p>
        </p:txBody>
      </p:sp>
      <p:sp>
        <p:nvSpPr>
          <p:cNvPr id="3" name="Footer Placeholder 2">
            <a:extLst>
              <a:ext uri="{FF2B5EF4-FFF2-40B4-BE49-F238E27FC236}">
                <a16:creationId xmlns:a16="http://schemas.microsoft.com/office/drawing/2014/main" id="{04946DB6-C649-47C0-71A1-6A9FEA1934E2}"/>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12B5B810-084C-AE2C-8BC6-D79298F8CC3F}"/>
              </a:ext>
            </a:extLst>
          </p:cNvPr>
          <p:cNvSpPr>
            <a:spLocks noGrp="1"/>
          </p:cNvSpPr>
          <p:nvPr>
            <p:ph type="sldNum" sz="quarter" idx="12"/>
          </p:nvPr>
        </p:nvSpPr>
        <p:spPr/>
        <p:txBody>
          <a:bodyPr/>
          <a:lstStyle/>
          <a:p>
            <a:fld id="{A49DFD55-3C28-40EF-9E31-A92D2E4017FF}" type="slidenum">
              <a:rPr lang="en-US" smtClean="0"/>
              <a:pPr/>
              <a:t>202</a:t>
            </a:fld>
            <a:endParaRPr lang="en-US"/>
          </a:p>
        </p:txBody>
      </p:sp>
      <p:sp>
        <p:nvSpPr>
          <p:cNvPr id="5" name="Text Placeholder 4">
            <a:extLst>
              <a:ext uri="{FF2B5EF4-FFF2-40B4-BE49-F238E27FC236}">
                <a16:creationId xmlns:a16="http://schemas.microsoft.com/office/drawing/2014/main" id="{80D7057A-FDC3-F574-B2EC-FF63990885F9}"/>
              </a:ext>
            </a:extLst>
          </p:cNvPr>
          <p:cNvSpPr>
            <a:spLocks noGrp="1"/>
          </p:cNvSpPr>
          <p:nvPr>
            <p:ph type="body" sz="quarter" idx="13"/>
          </p:nvPr>
        </p:nvSpPr>
        <p:spPr/>
        <p:txBody>
          <a:bodyPr>
            <a:normAutofit fontScale="92500" lnSpcReduction="10000"/>
          </a:bodyPr>
          <a:lstStyle/>
          <a:p>
            <a:r>
              <a:rPr lang="en-US" sz="1600" dirty="0"/>
              <a:t>The written [findings of fact and recommendations, decision, or report] shall include … </a:t>
            </a:r>
          </a:p>
          <a:p>
            <a:pPr lvl="1"/>
            <a:r>
              <a:rPr lang="en-US" sz="1400" dirty="0"/>
              <a:t>any notifications to the [faculty member, academic staff member, employee, complainant, and/or respondent], </a:t>
            </a:r>
          </a:p>
          <a:p>
            <a:pPr lvl="1"/>
            <a:r>
              <a:rPr lang="en-US" sz="1400" dirty="0"/>
              <a:t>interviews with the [faculty member, academic staff member, employee, complainant, respondent and/or] witnesses, </a:t>
            </a:r>
          </a:p>
          <a:p>
            <a:pPr lvl="1"/>
            <a:r>
              <a:rPr lang="en-US" sz="1400" dirty="0"/>
              <a:t>site visits, </a:t>
            </a:r>
          </a:p>
          <a:p>
            <a:pPr lvl="1"/>
            <a:r>
              <a:rPr lang="en-US" sz="1400" dirty="0"/>
              <a:t>methods used to gather evidence, </a:t>
            </a:r>
            <a:r>
              <a:rPr lang="en-US" sz="1400" b="1" i="1" dirty="0"/>
              <a:t>and</a:t>
            </a:r>
            <a:r>
              <a:rPr lang="en-US" sz="1400" dirty="0"/>
              <a:t> </a:t>
            </a:r>
          </a:p>
          <a:p>
            <a:pPr lvl="1"/>
            <a:r>
              <a:rPr lang="en-US" sz="1400" dirty="0"/>
              <a:t>hearings held.</a:t>
            </a:r>
          </a:p>
          <a:p>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UWS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2"/>
              </a:rPr>
              <a:t>4.19(1)(g)2.</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3"/>
              </a:rPr>
              <a:t>11.21(1)(g)2.</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4"/>
              </a:rPr>
              <a:t>17.153(8)(b)</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5"/>
              </a:rPr>
              <a:t>RPD 14-2</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Appendix C, Adequate Due Process, 1.g.2.</a:t>
            </a:r>
            <a:endParaRPr lang="en-US" sz="1600" dirty="0"/>
          </a:p>
          <a:p>
            <a:r>
              <a:rPr lang="en-US" sz="16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106.45(b)(7)(ii)(B)</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endParaRPr lang="en-US" sz="1600" kern="1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600" dirty="0"/>
          </a:p>
        </p:txBody>
      </p:sp>
    </p:spTree>
    <p:extLst>
      <p:ext uri="{BB962C8B-B14F-4D97-AF65-F5344CB8AC3E}">
        <p14:creationId xmlns:p14="http://schemas.microsoft.com/office/powerpoint/2010/main" val="395596952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85EFF-4D9F-329E-7C81-BCFEC13F5F7E}"/>
              </a:ext>
            </a:extLst>
          </p:cNvPr>
          <p:cNvSpPr>
            <a:spLocks noGrp="1"/>
          </p:cNvSpPr>
          <p:nvPr>
            <p:ph type="ctrTitle"/>
          </p:nvPr>
        </p:nvSpPr>
        <p:spPr/>
        <p:txBody>
          <a:bodyPr/>
          <a:lstStyle/>
          <a:p>
            <a:r>
              <a:rPr lang="en-US" dirty="0"/>
              <a:t>Hearing decision – </a:t>
            </a:r>
            <a:br>
              <a:rPr lang="en-US" dirty="0"/>
            </a:br>
            <a:r>
              <a:rPr lang="en-US" dirty="0"/>
              <a:t>conclusions</a:t>
            </a:r>
          </a:p>
        </p:txBody>
      </p:sp>
      <p:sp>
        <p:nvSpPr>
          <p:cNvPr id="3" name="Footer Placeholder 2">
            <a:extLst>
              <a:ext uri="{FF2B5EF4-FFF2-40B4-BE49-F238E27FC236}">
                <a16:creationId xmlns:a16="http://schemas.microsoft.com/office/drawing/2014/main" id="{04946DB6-C649-47C0-71A1-6A9FEA1934E2}"/>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12B5B810-084C-AE2C-8BC6-D79298F8CC3F}"/>
              </a:ext>
            </a:extLst>
          </p:cNvPr>
          <p:cNvSpPr>
            <a:spLocks noGrp="1"/>
          </p:cNvSpPr>
          <p:nvPr>
            <p:ph type="sldNum" sz="quarter" idx="12"/>
          </p:nvPr>
        </p:nvSpPr>
        <p:spPr/>
        <p:txBody>
          <a:bodyPr/>
          <a:lstStyle/>
          <a:p>
            <a:fld id="{A49DFD55-3C28-40EF-9E31-A92D2E4017FF}" type="slidenum">
              <a:rPr lang="en-US" smtClean="0"/>
              <a:pPr/>
              <a:t>203</a:t>
            </a:fld>
            <a:endParaRPr lang="en-US"/>
          </a:p>
        </p:txBody>
      </p:sp>
      <p:sp>
        <p:nvSpPr>
          <p:cNvPr id="5" name="Text Placeholder 4">
            <a:extLst>
              <a:ext uri="{FF2B5EF4-FFF2-40B4-BE49-F238E27FC236}">
                <a16:creationId xmlns:a16="http://schemas.microsoft.com/office/drawing/2014/main" id="{80D7057A-FDC3-F574-B2EC-FF63990885F9}"/>
              </a:ext>
            </a:extLst>
          </p:cNvPr>
          <p:cNvSpPr>
            <a:spLocks noGrp="1"/>
          </p:cNvSpPr>
          <p:nvPr>
            <p:ph type="body" sz="quarter" idx="13"/>
          </p:nvPr>
        </p:nvSpPr>
        <p:spPr/>
        <p:txBody>
          <a:bodyPr>
            <a:normAutofit fontScale="92500" lnSpcReduction="20000"/>
          </a:bodyPr>
          <a:lstStyle/>
          <a:p>
            <a:pPr lvl="1"/>
            <a:r>
              <a:rPr lang="en-US" dirty="0"/>
              <a:t>The written [findings of fact and recommendations, decision, or report] shall include … </a:t>
            </a:r>
          </a:p>
          <a:p>
            <a:r>
              <a:rPr lang="en-US" i="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Conclusions regarding the application of [the university’s conduct rules and policies/this chapter] to the facts [including th</a:t>
            </a:r>
            <a:r>
              <a:rPr lang="en-US" kern="100" dirty="0">
                <a:solidFill>
                  <a:srgbClr val="FFFFFF"/>
                </a:solidFill>
                <a:ea typeface="Aptos" panose="020B0004020202020204" pitchFamily="34" charset="0"/>
                <a:cs typeface="Times New Roman" panose="02020603050405020304" pitchFamily="18" charset="0"/>
              </a:rPr>
              <a:t>e following]</a:t>
            </a:r>
            <a:endParaRPr lang="en-US" i="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UWS </a:t>
            </a:r>
            <a:r>
              <a:rPr lang="en-US"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2"/>
              </a:rPr>
              <a:t>4.19(1)(g)3.</a:t>
            </a:r>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3"/>
              </a:rPr>
              <a:t>11.21(1)(g)3.</a:t>
            </a:r>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4"/>
              </a:rPr>
              <a:t>17.153(8)(c)</a:t>
            </a:r>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5"/>
              </a:rPr>
              <a:t>RPD 14-2</a:t>
            </a:r>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Appendix C, Adequate Due Process, 1.g.3.</a:t>
            </a:r>
            <a:endParaRPr lang="en-US" dirty="0"/>
          </a:p>
          <a:p>
            <a:r>
              <a:rPr lang="en-US"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 </a:t>
            </a:r>
            <a:r>
              <a:rPr lang="en-US"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106.45(b)(7)(ii)(D)</a:t>
            </a:r>
            <a:r>
              <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endParaRPr lang="en-US" kern="1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p>
        </p:txBody>
      </p:sp>
    </p:spTree>
    <p:extLst>
      <p:ext uri="{BB962C8B-B14F-4D97-AF65-F5344CB8AC3E}">
        <p14:creationId xmlns:p14="http://schemas.microsoft.com/office/powerpoint/2010/main" val="38718825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Hearing Decision –</a:t>
            </a:r>
            <a:br>
              <a:rPr lang="en-US" dirty="0"/>
            </a:br>
            <a:r>
              <a:rPr lang="en-US" dirty="0"/>
              <a:t>Reasoning</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204</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1400" i="1" kern="100" dirty="0">
                <a:solidFill>
                  <a:srgbClr val="FFFFFF"/>
                </a:solidFill>
                <a:effectLst/>
                <a:ea typeface="Open Sans" panose="020B0606030504020204" pitchFamily="34" charset="0"/>
                <a:cs typeface="Open Sans" panose="020B0606030504020204" pitchFamily="34" charset="0"/>
              </a:rPr>
              <a:t>[Faculty &amp; Students]</a:t>
            </a:r>
          </a:p>
          <a:p>
            <a:pPr marL="457200" lvl="1">
              <a:lnSpc>
                <a:spcPct val="107000"/>
              </a:lnSpc>
              <a:spcBef>
                <a:spcPts val="0"/>
              </a:spcBef>
            </a:pPr>
            <a:r>
              <a:rPr lang="en-US" sz="1400" dirty="0"/>
              <a:t>The [written findings of fact and recommendations or report] shall include …</a:t>
            </a:r>
          </a:p>
          <a:p>
            <a:pPr>
              <a:lnSpc>
                <a:spcPct val="107000"/>
              </a:lnSpc>
              <a:spcBef>
                <a:spcPts val="0"/>
              </a:spcBef>
            </a:pPr>
            <a:r>
              <a:rPr lang="en-US" sz="1800" dirty="0"/>
              <a:t>a statement of, and rationale for, the result as to each allegation, including a recommendations regarding responsibility [under this subchapter, including any Title IX misconduct], …</a:t>
            </a:r>
          </a:p>
          <a:p>
            <a:pPr marL="457200" lvl="1">
              <a:lnSpc>
                <a:spcPct val="107000"/>
              </a:lnSpc>
              <a:spcBef>
                <a:spcPts val="0"/>
              </a:spcBef>
            </a:pPr>
            <a:r>
              <a:rPr lang="en-US" sz="1400" dirty="0">
                <a:solidFill>
                  <a:srgbClr val="FFFFFF"/>
                </a:solidFill>
                <a:effectLst/>
                <a:ea typeface="Open Sans" panose="020B0606030504020204" pitchFamily="34" charset="0"/>
                <a:cs typeface="Open Sans" panose="020B0606030504020204" pitchFamily="34" charset="0"/>
              </a:rPr>
              <a:t>§§ </a:t>
            </a:r>
            <a:r>
              <a:rPr lang="en-US" sz="14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UWS </a:t>
            </a:r>
            <a:r>
              <a:rPr lang="en-US" sz="14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2"/>
              </a:rPr>
              <a:t>4.19(1)(g)3.</a:t>
            </a:r>
            <a:r>
              <a:rPr lang="en-US" sz="14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14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3"/>
              </a:rPr>
              <a:t>17.153(8)(e)</a:t>
            </a:r>
            <a:r>
              <a:rPr lang="en-US" sz="14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400" kern="100" dirty="0">
              <a:effectLst/>
              <a:ea typeface="Open Sans" panose="020B0606030504020204" pitchFamily="34" charset="0"/>
              <a:cs typeface="Open Sans" panose="020B0606030504020204" pitchFamily="34" charset="0"/>
            </a:endParaRPr>
          </a:p>
          <a:p>
            <a:endParaRPr lang="en-US" sz="18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400" i="1" kern="100" dirty="0">
                <a:solidFill>
                  <a:srgbClr val="FFFFFF"/>
                </a:solidFill>
                <a:effectLst/>
                <a:ea typeface="Open Sans" panose="020B0606030504020204" pitchFamily="34" charset="0"/>
                <a:cs typeface="Open Sans" panose="020B0606030504020204" pitchFamily="34" charset="0"/>
              </a:rPr>
              <a:t>[Academic Staff and Other Employees]</a:t>
            </a:r>
          </a:p>
          <a:p>
            <a:pPr lvl="1"/>
            <a:r>
              <a:rPr lang="en-US" sz="1400" dirty="0"/>
              <a:t>The written findings of fact and decision shall include …</a:t>
            </a:r>
          </a:p>
          <a:p>
            <a:pPr marL="457200">
              <a:lnSpc>
                <a:spcPct val="107000"/>
              </a:lnSpc>
              <a:spcBef>
                <a:spcPts val="0"/>
              </a:spcBef>
            </a:pPr>
            <a:r>
              <a:rPr lang="en-US" sz="1800" dirty="0"/>
              <a:t>a determination regarding responsibility for each allegation and the rationale behind each decision, …</a:t>
            </a:r>
          </a:p>
          <a:p>
            <a:pPr lvl="1"/>
            <a:r>
              <a:rPr lang="en-US" sz="14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UWS </a:t>
            </a:r>
            <a:r>
              <a:rPr lang="en-US" sz="14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4"/>
              </a:rPr>
              <a:t>11.21(1)(g)3.</a:t>
            </a:r>
            <a:r>
              <a:rPr lang="en-US" sz="14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14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5"/>
              </a:rPr>
              <a:t>RPD 14-2</a:t>
            </a:r>
            <a:r>
              <a:rPr lang="en-US" sz="14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Appendix C, Adequate Due Process, 1.g.3.</a:t>
            </a:r>
            <a:endParaRPr lang="en-US" sz="1400" dirty="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DEE96E6B-64C5-F96F-669B-776ADAAB2F35}"/>
              </a:ext>
            </a:extLst>
          </p:cNvPr>
          <p:cNvSpPr txBox="1"/>
          <p:nvPr/>
        </p:nvSpPr>
        <p:spPr>
          <a:xfrm>
            <a:off x="3539905" y="5330947"/>
            <a:ext cx="5658416" cy="374270"/>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106.45(b)(7)(ii)(E)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375152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Hearing Decision –</a:t>
            </a:r>
            <a:br>
              <a:rPr lang="en-US" dirty="0"/>
            </a:br>
            <a:r>
              <a:rPr lang="en-US" dirty="0"/>
              <a:t>sanctions</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205</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1600" i="1" kern="100" dirty="0">
                <a:solidFill>
                  <a:srgbClr val="FFFFFF"/>
                </a:solidFill>
                <a:effectLst/>
                <a:ea typeface="Open Sans" panose="020B0606030504020204" pitchFamily="34" charset="0"/>
                <a:cs typeface="Open Sans" panose="020B0606030504020204" pitchFamily="34" charset="0"/>
              </a:rPr>
              <a:t>[Employees]</a:t>
            </a:r>
          </a:p>
          <a:p>
            <a:pPr marL="457200" lvl="1">
              <a:lnSpc>
                <a:spcPct val="107000"/>
              </a:lnSpc>
              <a:spcBef>
                <a:spcPts val="0"/>
              </a:spcBef>
            </a:pPr>
            <a:r>
              <a:rPr lang="en-US" sz="1600" dirty="0"/>
              <a:t>The [written findings of fact and recommendations or decision] shall include …</a:t>
            </a:r>
          </a:p>
          <a:p>
            <a:pPr>
              <a:lnSpc>
                <a:spcPct val="107000"/>
              </a:lnSpc>
              <a:spcBef>
                <a:spcPts val="0"/>
              </a:spcBef>
            </a:pP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any disciplinary sanction recommended to be imposed, ...</a:t>
            </a:r>
            <a:endParaRPr lang="en-US" sz="2000" dirty="0"/>
          </a:p>
          <a:p>
            <a:pPr marL="457200" lvl="1">
              <a:lnSpc>
                <a:spcPct val="107000"/>
              </a:lnSpc>
              <a:spcBef>
                <a:spcPts val="0"/>
              </a:spcBef>
            </a:pPr>
            <a:r>
              <a:rPr lang="en-US" sz="16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UWS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2"/>
              </a:rPr>
              <a:t>4.19(1)(g)3.</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3"/>
              </a:rPr>
              <a:t>11.21(1)(g)3.</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sz="16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4"/>
              </a:rPr>
              <a:t>RPD 14-2</a:t>
            </a:r>
            <a:r>
              <a:rPr lang="en-US" sz="16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Appendix C, Adequate Due Process, 1.g.3.</a:t>
            </a:r>
            <a:endParaRPr lang="en-US" sz="1600" kern="100" dirty="0">
              <a:effectLst/>
              <a:ea typeface="Open Sans" panose="020B0606030504020204" pitchFamily="34" charset="0"/>
              <a:cs typeface="Open Sans" panose="020B0606030504020204" pitchFamily="34" charset="0"/>
            </a:endParaRPr>
          </a:p>
          <a:p>
            <a:endParaRPr lang="en-US" sz="20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800" i="1" kern="100" dirty="0">
                <a:solidFill>
                  <a:srgbClr val="FFFFFF"/>
                </a:solidFill>
                <a:effectLst/>
                <a:ea typeface="Open Sans" panose="020B0606030504020204" pitchFamily="34" charset="0"/>
                <a:cs typeface="Open Sans" panose="020B0606030504020204" pitchFamily="34" charset="0"/>
              </a:rPr>
              <a:t>[Students]</a:t>
            </a:r>
          </a:p>
          <a:p>
            <a:pPr lvl="1"/>
            <a:r>
              <a:rPr lang="en-US" sz="1800" dirty="0"/>
              <a:t>The written report shall include …</a:t>
            </a:r>
          </a:p>
          <a:p>
            <a:pPr marL="457200">
              <a:lnSpc>
                <a:spcPct val="107000"/>
              </a:lnSpc>
              <a:spcBef>
                <a:spcPts val="0"/>
              </a:spcBef>
            </a:pP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any disciplinary sanctions the university imposes on the respondent, …</a:t>
            </a:r>
            <a:endParaRPr lang="en-US" sz="2400" dirty="0"/>
          </a:p>
          <a:p>
            <a:pPr lvl="1"/>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UWS </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5"/>
              </a:rPr>
              <a:t>17.153(8)(e)</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dirty="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DEE96E6B-64C5-F96F-669B-776ADAAB2F35}"/>
              </a:ext>
            </a:extLst>
          </p:cNvPr>
          <p:cNvSpPr txBox="1"/>
          <p:nvPr/>
        </p:nvSpPr>
        <p:spPr>
          <a:xfrm>
            <a:off x="3539905" y="5330947"/>
            <a:ext cx="5658416" cy="374270"/>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106.45(b)(7)(ii)(E)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1396885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90A3B-B002-A33F-2FBE-2F1529C6319D}"/>
              </a:ext>
            </a:extLst>
          </p:cNvPr>
          <p:cNvSpPr>
            <a:spLocks noGrp="1"/>
          </p:cNvSpPr>
          <p:nvPr>
            <p:ph type="ctrTitle"/>
          </p:nvPr>
        </p:nvSpPr>
        <p:spPr/>
        <p:txBody>
          <a:bodyPr/>
          <a:lstStyle/>
          <a:p>
            <a:r>
              <a:rPr lang="en-US" dirty="0"/>
              <a:t>Hearing Decision –</a:t>
            </a:r>
            <a:br>
              <a:rPr lang="en-US" dirty="0"/>
            </a:br>
            <a:r>
              <a:rPr lang="en-US" dirty="0"/>
              <a:t>Sanctions</a:t>
            </a:r>
          </a:p>
        </p:txBody>
      </p:sp>
      <p:sp>
        <p:nvSpPr>
          <p:cNvPr id="3" name="Footer Placeholder 2">
            <a:extLst>
              <a:ext uri="{FF2B5EF4-FFF2-40B4-BE49-F238E27FC236}">
                <a16:creationId xmlns:a16="http://schemas.microsoft.com/office/drawing/2014/main" id="{09D09F84-B6A6-DE17-39DB-D4C45745C540}"/>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B894494-025C-70AA-805F-CD83980EC738}"/>
              </a:ext>
            </a:extLst>
          </p:cNvPr>
          <p:cNvSpPr>
            <a:spLocks noGrp="1"/>
          </p:cNvSpPr>
          <p:nvPr>
            <p:ph type="sldNum" sz="quarter" idx="12"/>
          </p:nvPr>
        </p:nvSpPr>
        <p:spPr/>
        <p:txBody>
          <a:bodyPr/>
          <a:lstStyle/>
          <a:p>
            <a:fld id="{A49DFD55-3C28-40EF-9E31-A92D2E4017FF}" type="slidenum">
              <a:rPr lang="en-US" smtClean="0"/>
              <a:pPr/>
              <a:t>206</a:t>
            </a:fld>
            <a:endParaRPr lang="en-US"/>
          </a:p>
        </p:txBody>
      </p:sp>
      <p:sp>
        <p:nvSpPr>
          <p:cNvPr id="5" name="Text Placeholder 4">
            <a:extLst>
              <a:ext uri="{FF2B5EF4-FFF2-40B4-BE49-F238E27FC236}">
                <a16:creationId xmlns:a16="http://schemas.microsoft.com/office/drawing/2014/main" id="{F32CF07A-9465-C313-7C5A-53FF71A0E97A}"/>
              </a:ext>
            </a:extLst>
          </p:cNvPr>
          <p:cNvSpPr>
            <a:spLocks noGrp="1"/>
          </p:cNvSpPr>
          <p:nvPr>
            <p:ph type="body" sz="quarter" idx="13"/>
          </p:nvPr>
        </p:nvSpPr>
        <p:spPr/>
        <p:txBody>
          <a:bodyPr>
            <a:normAutofit fontScale="92500" lnSpcReduction="10000"/>
          </a:bodyPr>
          <a:lstStyle/>
          <a:p>
            <a:pPr lvl="1"/>
            <a:r>
              <a:rPr lang="en-US" i="1" dirty="0"/>
              <a:t>[Students]</a:t>
            </a:r>
          </a:p>
          <a:p>
            <a:pPr lvl="1"/>
            <a:r>
              <a:rPr lang="en-US" dirty="0"/>
              <a:t>The written report shall include … </a:t>
            </a:r>
          </a:p>
          <a:p>
            <a:r>
              <a:rPr lang="en-US" kern="100" dirty="0">
                <a:solidFill>
                  <a:srgbClr val="FFFFFF"/>
                </a:solidFill>
                <a:effectLst/>
                <a:ea typeface="Open Sans" panose="020B0606030504020204" pitchFamily="34" charset="0"/>
                <a:cs typeface="Open Sans" panose="020B0606030504020204" pitchFamily="34" charset="0"/>
              </a:rPr>
              <a:t>One or more of the disciplinary sanctions listed in s. </a:t>
            </a:r>
            <a:r>
              <a:rPr lang="en-US" u="sng" kern="100" dirty="0">
                <a:solidFill>
                  <a:srgbClr val="FFFFFF"/>
                </a:solidFill>
                <a:effectLst/>
                <a:ea typeface="Open Sans" panose="020B0606030504020204" pitchFamily="34" charset="0"/>
                <a:cs typeface="Open Sans" panose="020B0606030504020204" pitchFamily="34" charset="0"/>
                <a:hlinkClick r:id="rId2"/>
              </a:rPr>
              <a:t>UWS 17.085 (1)</a:t>
            </a:r>
            <a:r>
              <a:rPr lang="en-US" kern="100" dirty="0">
                <a:solidFill>
                  <a:srgbClr val="FFFFFF"/>
                </a:solidFill>
                <a:effectLst/>
                <a:ea typeface="Open Sans" panose="020B0606030504020204" pitchFamily="34" charset="0"/>
                <a:cs typeface="Open Sans" panose="020B0606030504020204" pitchFamily="34" charset="0"/>
              </a:rPr>
              <a:t>, if imposed by the hearing examiner or committee.</a:t>
            </a:r>
          </a:p>
          <a:p>
            <a:pPr lvl="1"/>
            <a:r>
              <a:rPr lang="en-US" kern="100" dirty="0">
                <a:effectLst/>
                <a:ea typeface="Open Sans" panose="020B0606030504020204" pitchFamily="34" charset="0"/>
                <a:cs typeface="Open Sans" panose="020B0606030504020204" pitchFamily="34" charset="0"/>
              </a:rPr>
              <a:t>§ UWS </a:t>
            </a:r>
            <a:r>
              <a:rPr lang="en-US" kern="100" dirty="0">
                <a:effectLst/>
                <a:ea typeface="Open Sans" panose="020B0606030504020204" pitchFamily="34" charset="0"/>
                <a:cs typeface="Open Sans" panose="020B0606030504020204" pitchFamily="34" charset="0"/>
                <a:hlinkClick r:id="rId3"/>
              </a:rPr>
              <a:t>17.153(8)(f)</a:t>
            </a:r>
            <a:r>
              <a:rPr lang="en-US" kern="100" dirty="0">
                <a:effectLst/>
                <a:ea typeface="Open Sans" panose="020B0606030504020204" pitchFamily="34" charset="0"/>
                <a:cs typeface="Open Sans" panose="020B0606030504020204" pitchFamily="34" charset="0"/>
              </a:rPr>
              <a:t>.</a:t>
            </a:r>
          </a:p>
          <a:p>
            <a:r>
              <a:rPr lang="en-US" sz="2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34 CFR 106.45(b)(7)(ii)(E)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2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kern="100" dirty="0">
              <a:solidFill>
                <a:srgbClr val="FFFFFF"/>
              </a:solidFill>
              <a:effectLst/>
              <a:ea typeface="Open Sans" panose="020B0606030504020204" pitchFamily="34" charset="0"/>
              <a:cs typeface="Open Sans" panose="020B0606030504020204" pitchFamily="34" charset="0"/>
            </a:endParaRPr>
          </a:p>
          <a:p>
            <a:endParaRPr lang="en-US" kern="100" dirty="0">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5201217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5078E5-71DD-EB70-F2B4-677E81A53231}"/>
              </a:ext>
            </a:extLst>
          </p:cNvPr>
          <p:cNvSpPr>
            <a:spLocks noGrp="1"/>
          </p:cNvSpPr>
          <p:nvPr>
            <p:ph type="ctrTitle"/>
          </p:nvPr>
        </p:nvSpPr>
        <p:spPr/>
        <p:txBody>
          <a:bodyPr/>
          <a:lstStyle/>
          <a:p>
            <a:r>
              <a:rPr lang="en-US" dirty="0"/>
              <a:t>Student sanctions under</a:t>
            </a:r>
            <a:br>
              <a:rPr lang="en-US" dirty="0"/>
            </a:br>
            <a:r>
              <a:rPr lang="en-US" kern="100" dirty="0">
                <a:solidFill>
                  <a:srgbClr val="FFFFFF"/>
                </a:solidFill>
                <a:effectLst/>
                <a:ea typeface="Open Sans" panose="020B0606030504020204" pitchFamily="34" charset="0"/>
                <a:cs typeface="Open Sans" panose="020B0606030504020204" pitchFamily="34" charset="0"/>
              </a:rPr>
              <a:t>§ UWS </a:t>
            </a:r>
            <a:r>
              <a:rPr lang="en-US" u="sng" kern="100" dirty="0">
                <a:solidFill>
                  <a:srgbClr val="FFFFFF"/>
                </a:solidFill>
                <a:effectLst/>
                <a:ea typeface="Open Sans" panose="020B0606030504020204" pitchFamily="34" charset="0"/>
                <a:cs typeface="Open Sans" panose="020B0606030504020204" pitchFamily="34" charset="0"/>
                <a:hlinkClick r:id="rId2"/>
              </a:rPr>
              <a:t>17.085 (1)</a:t>
            </a:r>
            <a:endParaRPr lang="en-US" dirty="0"/>
          </a:p>
        </p:txBody>
      </p:sp>
      <p:sp>
        <p:nvSpPr>
          <p:cNvPr id="3" name="Footer Placeholder 2">
            <a:extLst>
              <a:ext uri="{FF2B5EF4-FFF2-40B4-BE49-F238E27FC236}">
                <a16:creationId xmlns:a16="http://schemas.microsoft.com/office/drawing/2014/main" id="{1A5EFDA6-DE27-04EA-B15C-A0BF7360F9C3}"/>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95F8DD9-AA1A-2674-BE6F-7808BAFF8C15}"/>
              </a:ext>
            </a:extLst>
          </p:cNvPr>
          <p:cNvSpPr>
            <a:spLocks noGrp="1"/>
          </p:cNvSpPr>
          <p:nvPr>
            <p:ph type="sldNum" sz="quarter" idx="12"/>
          </p:nvPr>
        </p:nvSpPr>
        <p:spPr/>
        <p:txBody>
          <a:bodyPr/>
          <a:lstStyle/>
          <a:p>
            <a:fld id="{A49DFD55-3C28-40EF-9E31-A92D2E4017FF}" type="slidenum">
              <a:rPr lang="en-US" smtClean="0"/>
              <a:pPr/>
              <a:t>207</a:t>
            </a:fld>
            <a:endParaRPr lang="en-US"/>
          </a:p>
        </p:txBody>
      </p:sp>
      <p:sp>
        <p:nvSpPr>
          <p:cNvPr id="7" name="Text Placeholder 6">
            <a:extLst>
              <a:ext uri="{FF2B5EF4-FFF2-40B4-BE49-F238E27FC236}">
                <a16:creationId xmlns:a16="http://schemas.microsoft.com/office/drawing/2014/main" id="{AB8D7BEB-5105-D55C-0AC1-BF67C8FD36E0}"/>
              </a:ext>
            </a:extLst>
          </p:cNvPr>
          <p:cNvSpPr>
            <a:spLocks noGrp="1"/>
          </p:cNvSpPr>
          <p:nvPr>
            <p:ph type="body" sz="quarter" idx="13"/>
          </p:nvPr>
        </p:nvSpPr>
        <p:spPr>
          <a:xfrm>
            <a:off x="2363788" y="2214561"/>
            <a:ext cx="4114800" cy="2954967"/>
          </a:xfrm>
        </p:spPr>
        <p:txBody>
          <a:bodyPr>
            <a:normAutofit fontScale="85000" lnSpcReduction="10000"/>
          </a:bodyPr>
          <a:lstStyle/>
          <a:p>
            <a:pPr marL="514350" marR="0" indent="-514350">
              <a:spcBef>
                <a:spcPts val="216"/>
              </a:spcBef>
              <a:spcAft>
                <a:spcPts val="216"/>
              </a:spcAft>
              <a:buFont typeface="+mj-lt"/>
              <a:buAutoNum type="alphaLcParenR"/>
            </a:pPr>
            <a:r>
              <a:rPr lang="en-US" dirty="0"/>
              <a:t>A written reprimand.</a:t>
            </a:r>
          </a:p>
          <a:p>
            <a:pPr marL="514350" marR="0" indent="-514350">
              <a:spcBef>
                <a:spcPts val="216"/>
              </a:spcBef>
              <a:spcAft>
                <a:spcPts val="216"/>
              </a:spcAft>
              <a:buFont typeface="+mj-lt"/>
              <a:buAutoNum type="alphaLcParenR"/>
            </a:pPr>
            <a:r>
              <a:rPr lang="en-US" dirty="0"/>
              <a:t>Denial of specified university privileges.</a:t>
            </a:r>
          </a:p>
          <a:p>
            <a:pPr marL="514350" marR="0" indent="-514350">
              <a:spcBef>
                <a:spcPts val="216"/>
              </a:spcBef>
              <a:spcAft>
                <a:spcPts val="216"/>
              </a:spcAft>
              <a:buFont typeface="+mj-lt"/>
              <a:buAutoNum type="alphaLcParenR"/>
            </a:pPr>
            <a:r>
              <a:rPr lang="en-US" dirty="0"/>
              <a:t>Payment of restitution.</a:t>
            </a:r>
          </a:p>
          <a:p>
            <a:pPr marL="514350" marR="0" indent="-514350">
              <a:spcBef>
                <a:spcPts val="216"/>
              </a:spcBef>
              <a:spcAft>
                <a:spcPts val="216"/>
              </a:spcAft>
              <a:buFont typeface="+mj-lt"/>
              <a:buAutoNum type="alphaLcParenR"/>
            </a:pPr>
            <a:r>
              <a:rPr lang="en-US" dirty="0"/>
              <a:t>Educational or service sanctions, including community service.</a:t>
            </a:r>
          </a:p>
          <a:p>
            <a:pPr marL="514350" marR="0" indent="-514350">
              <a:spcBef>
                <a:spcPts val="216"/>
              </a:spcBef>
              <a:spcAft>
                <a:spcPts val="216"/>
              </a:spcAft>
              <a:buFont typeface="+mj-lt"/>
              <a:buAutoNum type="alphaLcParenR"/>
            </a:pPr>
            <a:r>
              <a:rPr lang="en-US" dirty="0"/>
              <a:t>Disciplinary probation.</a:t>
            </a:r>
          </a:p>
          <a:p>
            <a:endParaRPr lang="en-US" dirty="0"/>
          </a:p>
        </p:txBody>
      </p:sp>
      <p:sp>
        <p:nvSpPr>
          <p:cNvPr id="8" name="Text Placeholder 7">
            <a:extLst>
              <a:ext uri="{FF2B5EF4-FFF2-40B4-BE49-F238E27FC236}">
                <a16:creationId xmlns:a16="http://schemas.microsoft.com/office/drawing/2014/main" id="{C2C2F90E-01A0-0567-C40C-A0998B084345}"/>
              </a:ext>
            </a:extLst>
          </p:cNvPr>
          <p:cNvSpPr>
            <a:spLocks noGrp="1"/>
          </p:cNvSpPr>
          <p:nvPr>
            <p:ph type="body" sz="quarter" idx="14"/>
          </p:nvPr>
        </p:nvSpPr>
        <p:spPr>
          <a:xfrm>
            <a:off x="6941086" y="2214561"/>
            <a:ext cx="4114800" cy="3027395"/>
          </a:xfrm>
        </p:spPr>
        <p:txBody>
          <a:bodyPr>
            <a:normAutofit fontScale="77500" lnSpcReduction="20000"/>
          </a:bodyPr>
          <a:lstStyle/>
          <a:p>
            <a:pPr marL="514350" marR="0" indent="-514350">
              <a:spcBef>
                <a:spcPts val="216"/>
              </a:spcBef>
              <a:spcAft>
                <a:spcPts val="216"/>
              </a:spcAft>
              <a:buFont typeface="+mj-lt"/>
              <a:buAutoNum type="alphaLcParenR" startAt="6"/>
            </a:pPr>
            <a:r>
              <a:rPr lang="en-US" dirty="0"/>
              <a:t>Imposition of reasonable terms and conditions on continued student status.</a:t>
            </a:r>
          </a:p>
          <a:p>
            <a:pPr marL="514350" marR="0" indent="-514350">
              <a:spcBef>
                <a:spcPts val="216"/>
              </a:spcBef>
              <a:spcAft>
                <a:spcPts val="216"/>
              </a:spcAft>
              <a:buFont typeface="+mj-lt"/>
              <a:buAutoNum type="alphaLcParenR" startAt="6"/>
            </a:pPr>
            <a:r>
              <a:rPr lang="en-US" dirty="0"/>
              <a:t>Removal from a course in progress.</a:t>
            </a:r>
          </a:p>
          <a:p>
            <a:pPr marL="514350" marR="0" indent="-514350">
              <a:spcBef>
                <a:spcPts val="216"/>
              </a:spcBef>
              <a:spcAft>
                <a:spcPts val="216"/>
              </a:spcAft>
              <a:buFont typeface="+mj-lt"/>
              <a:buAutoNum type="alphaLcParenR" startAt="6"/>
            </a:pPr>
            <a:r>
              <a:rPr lang="en-US" dirty="0"/>
              <a:t>Enrollment restrictions on a course or program.</a:t>
            </a:r>
          </a:p>
          <a:p>
            <a:pPr marL="514350" marR="0" indent="-514350">
              <a:spcBef>
                <a:spcPts val="216"/>
              </a:spcBef>
              <a:spcAft>
                <a:spcPts val="216"/>
              </a:spcAft>
              <a:buFont typeface="+mj-lt"/>
              <a:buAutoNum type="alphaLcParenR" startAt="6"/>
            </a:pPr>
            <a:r>
              <a:rPr lang="en-US" dirty="0"/>
              <a:t>Suspension.</a:t>
            </a:r>
          </a:p>
          <a:p>
            <a:pPr marL="514350" marR="0" indent="-514350">
              <a:spcBef>
                <a:spcPts val="216"/>
              </a:spcBef>
              <a:spcAft>
                <a:spcPts val="216"/>
              </a:spcAft>
              <a:buFont typeface="+mj-lt"/>
              <a:buAutoNum type="alphaLcParenR" startAt="6"/>
            </a:pPr>
            <a:r>
              <a:rPr lang="en-US" dirty="0"/>
              <a:t>Expulsion.</a:t>
            </a:r>
          </a:p>
          <a:p>
            <a:pPr marL="514350" indent="-514350">
              <a:buFont typeface="+mj-lt"/>
              <a:buAutoNum type="alphaLcParenR" startAt="6"/>
            </a:pPr>
            <a:endParaRPr lang="en-US" dirty="0"/>
          </a:p>
        </p:txBody>
      </p:sp>
    </p:spTree>
    <p:extLst>
      <p:ext uri="{BB962C8B-B14F-4D97-AF65-F5344CB8AC3E}">
        <p14:creationId xmlns:p14="http://schemas.microsoft.com/office/powerpoint/2010/main" val="327961797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0C748A-B98A-4AD5-234D-12C282F75B09}"/>
              </a:ext>
            </a:extLst>
          </p:cNvPr>
          <p:cNvSpPr>
            <a:spLocks noGrp="1"/>
          </p:cNvSpPr>
          <p:nvPr>
            <p:ph type="ctrTitle"/>
          </p:nvPr>
        </p:nvSpPr>
        <p:spPr/>
        <p:txBody>
          <a:bodyPr/>
          <a:lstStyle/>
          <a:p>
            <a:r>
              <a:rPr lang="en-US" dirty="0"/>
              <a:t>Hearing Decision –</a:t>
            </a:r>
            <a:br>
              <a:rPr lang="en-US" dirty="0"/>
            </a:br>
            <a:r>
              <a:rPr lang="en-US" dirty="0"/>
              <a:t>remedies</a:t>
            </a:r>
          </a:p>
        </p:txBody>
      </p:sp>
      <p:sp>
        <p:nvSpPr>
          <p:cNvPr id="3" name="Footer Placeholder 2">
            <a:extLst>
              <a:ext uri="{FF2B5EF4-FFF2-40B4-BE49-F238E27FC236}">
                <a16:creationId xmlns:a16="http://schemas.microsoft.com/office/drawing/2014/main" id="{D9CC623E-A8F4-A98B-B4ED-4525D355EF0E}"/>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1031A6BF-985D-E1BB-5A6A-06A4FFA98ABE}"/>
              </a:ext>
            </a:extLst>
          </p:cNvPr>
          <p:cNvSpPr>
            <a:spLocks noGrp="1"/>
          </p:cNvSpPr>
          <p:nvPr>
            <p:ph type="sldNum" sz="quarter" idx="12"/>
          </p:nvPr>
        </p:nvSpPr>
        <p:spPr/>
        <p:txBody>
          <a:bodyPr/>
          <a:lstStyle/>
          <a:p>
            <a:fld id="{A49DFD55-3C28-40EF-9E31-A92D2E4017FF}" type="slidenum">
              <a:rPr lang="en-US" smtClean="0"/>
              <a:pPr/>
              <a:t>208</a:t>
            </a:fld>
            <a:endParaRPr lang="en-US"/>
          </a:p>
        </p:txBody>
      </p:sp>
      <p:sp>
        <p:nvSpPr>
          <p:cNvPr id="8" name="Text Placeholder 7">
            <a:extLst>
              <a:ext uri="{FF2B5EF4-FFF2-40B4-BE49-F238E27FC236}">
                <a16:creationId xmlns:a16="http://schemas.microsoft.com/office/drawing/2014/main" id="{6163A471-4407-7EAD-4C67-E91D67E60B12}"/>
              </a:ext>
            </a:extLst>
          </p:cNvPr>
          <p:cNvSpPr>
            <a:spLocks noGrp="1"/>
          </p:cNvSpPr>
          <p:nvPr>
            <p:ph type="body" sz="quarter" idx="13"/>
          </p:nvPr>
        </p:nvSpPr>
        <p:spPr/>
        <p:txBody>
          <a:bodyPr>
            <a:normAutofit fontScale="85000" lnSpcReduction="20000"/>
          </a:bodyPr>
          <a:lstStyle/>
          <a:p>
            <a:pPr lvl="1"/>
            <a:r>
              <a:rPr lang="en-US" dirty="0"/>
              <a:t>The written [findings of fact and recommendations, decision, or report] shall include … </a:t>
            </a:r>
          </a:p>
          <a:p>
            <a:r>
              <a:rPr lang="en-US" dirty="0"/>
              <a:t>[whether/any] remedies [designed/recommended] to restore or preserve equal access to the university’s education[al] program or activity [shall/will] [be provided [by the university] to the complainant]…</a:t>
            </a:r>
          </a:p>
          <a:p>
            <a:pPr lvl="1"/>
            <a:r>
              <a:rPr lang="en-US" dirty="0">
                <a:solidFill>
                  <a:srgbClr val="FFFFFF"/>
                </a:solidFill>
                <a:effectLst/>
                <a:ea typeface="Open Sans" panose="020B0606030504020204" pitchFamily="34" charset="0"/>
                <a:cs typeface="Open Sans" panose="020B0606030504020204" pitchFamily="34" charset="0"/>
              </a:rPr>
              <a:t>§§ </a:t>
            </a:r>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UWS </a:t>
            </a:r>
            <a:r>
              <a:rPr lang="en-US"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2"/>
              </a:rPr>
              <a:t>4.19(1)(g)3.</a:t>
            </a:r>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3"/>
              </a:rPr>
              <a:t>11.21(1)(g)3.</a:t>
            </a:r>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4"/>
              </a:rPr>
              <a:t>17.153(8)(e)</a:t>
            </a:r>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&amp; </a:t>
            </a:r>
            <a:r>
              <a:rPr lang="en-US"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5"/>
              </a:rPr>
              <a:t>RPD 14-2</a:t>
            </a:r>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Appendix C, Adequate Due Process, 1.g.3.</a:t>
            </a:r>
          </a:p>
          <a:p>
            <a:r>
              <a:rPr lang="en-US" sz="2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106.45(b)(7)(ii)(E)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2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dirty="0"/>
          </a:p>
        </p:txBody>
      </p:sp>
    </p:spTree>
    <p:extLst>
      <p:ext uri="{BB962C8B-B14F-4D97-AF65-F5344CB8AC3E}">
        <p14:creationId xmlns:p14="http://schemas.microsoft.com/office/powerpoint/2010/main" val="322965491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6ACE-0DCD-FECA-210E-EB357D3E5F1F}"/>
              </a:ext>
            </a:extLst>
          </p:cNvPr>
          <p:cNvSpPr>
            <a:spLocks noGrp="1"/>
          </p:cNvSpPr>
          <p:nvPr>
            <p:ph type="ctrTitle"/>
          </p:nvPr>
        </p:nvSpPr>
        <p:spPr/>
        <p:txBody>
          <a:bodyPr/>
          <a:lstStyle/>
          <a:p>
            <a:r>
              <a:rPr lang="en-US" dirty="0"/>
              <a:t>Hearing Decision –</a:t>
            </a:r>
            <a:br>
              <a:rPr lang="en-US" dirty="0"/>
            </a:br>
            <a:r>
              <a:rPr lang="en-US" dirty="0"/>
              <a:t>Appeal information</a:t>
            </a:r>
          </a:p>
        </p:txBody>
      </p:sp>
      <p:sp>
        <p:nvSpPr>
          <p:cNvPr id="3" name="Footer Placeholder 2">
            <a:extLst>
              <a:ext uri="{FF2B5EF4-FFF2-40B4-BE49-F238E27FC236}">
                <a16:creationId xmlns:a16="http://schemas.microsoft.com/office/drawing/2014/main" id="{D2A2BB4B-9033-7821-B35E-3C018D57B980}"/>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CEC0629-E11C-8929-1E43-73456764366E}"/>
              </a:ext>
            </a:extLst>
          </p:cNvPr>
          <p:cNvSpPr>
            <a:spLocks noGrp="1"/>
          </p:cNvSpPr>
          <p:nvPr>
            <p:ph type="sldNum" sz="quarter" idx="12"/>
          </p:nvPr>
        </p:nvSpPr>
        <p:spPr/>
        <p:txBody>
          <a:bodyPr/>
          <a:lstStyle/>
          <a:p>
            <a:fld id="{A49DFD55-3C28-40EF-9E31-A92D2E4017FF}" type="slidenum">
              <a:rPr lang="en-US" smtClean="0"/>
              <a:pPr/>
              <a:t>209</a:t>
            </a:fld>
            <a:endParaRPr lang="en-US"/>
          </a:p>
        </p:txBody>
      </p:sp>
      <p:sp>
        <p:nvSpPr>
          <p:cNvPr id="5" name="Text Placeholder 4">
            <a:extLst>
              <a:ext uri="{FF2B5EF4-FFF2-40B4-BE49-F238E27FC236}">
                <a16:creationId xmlns:a16="http://schemas.microsoft.com/office/drawing/2014/main" id="{433F75FD-3859-9821-C0FC-CCA69D942F60}"/>
              </a:ext>
            </a:extLst>
          </p:cNvPr>
          <p:cNvSpPr>
            <a:spLocks noGrp="1"/>
          </p:cNvSpPr>
          <p:nvPr>
            <p:ph type="body" sz="quarter" idx="13"/>
          </p:nvPr>
        </p:nvSpPr>
        <p:spPr/>
        <p:txBody>
          <a:bodyPr>
            <a:normAutofit fontScale="92500" lnSpcReduction="20000"/>
          </a:bodyPr>
          <a:lstStyle/>
          <a:p>
            <a:pPr lvl="1"/>
            <a:r>
              <a:rPr lang="en-US" dirty="0">
                <a:ea typeface="Open Sans" panose="020B0606030504020204" pitchFamily="34" charset="0"/>
                <a:cs typeface="Open Sans" panose="020B0606030504020204" pitchFamily="34" charset="0"/>
              </a:rPr>
              <a:t>The written [findings or facts and recommendations, decision, or report] shall include …</a:t>
            </a:r>
          </a:p>
          <a:p>
            <a:r>
              <a:rPr lang="en-US" dirty="0">
                <a:ea typeface="Open Sans" panose="020B0606030504020204" pitchFamily="34" charset="0"/>
                <a:cs typeface="Open Sans" panose="020B0606030504020204" pitchFamily="34" charset="0"/>
              </a:rPr>
              <a:t>[The university’s] procedures and permissible bases for complainant and [faculty member, academic staff member, employee, or respondent] to appeal.</a:t>
            </a:r>
          </a:p>
          <a:p>
            <a:pPr lvl="1"/>
            <a:r>
              <a:rPr lang="en-US" i="0" kern="100" dirty="0">
                <a:solidFill>
                  <a:srgbClr val="FFFFFF"/>
                </a:solidFill>
                <a:effectLst/>
                <a:ea typeface="Open Sans" panose="020B0606030504020204" pitchFamily="34" charset="0"/>
                <a:cs typeface="Open Sans" panose="020B0606030504020204" pitchFamily="34" charset="0"/>
              </a:rPr>
              <a:t>§§ UWS </a:t>
            </a:r>
            <a:r>
              <a:rPr lang="en-US" i="0" u="sng" kern="100" dirty="0">
                <a:solidFill>
                  <a:srgbClr val="FFFFFF"/>
                </a:solidFill>
                <a:effectLst/>
                <a:ea typeface="Open Sans" panose="020B0606030504020204" pitchFamily="34" charset="0"/>
                <a:cs typeface="Open Sans" panose="020B0606030504020204" pitchFamily="34" charset="0"/>
                <a:hlinkClick r:id="rId2"/>
              </a:rPr>
              <a:t>4.19(1)(g)4.</a:t>
            </a:r>
            <a:r>
              <a:rPr lang="en-US" i="0" kern="100" dirty="0">
                <a:solidFill>
                  <a:srgbClr val="FFFFFF"/>
                </a:solidFill>
                <a:effectLst/>
                <a:ea typeface="Open Sans" panose="020B0606030504020204" pitchFamily="34" charset="0"/>
                <a:cs typeface="Open Sans" panose="020B0606030504020204" pitchFamily="34" charset="0"/>
              </a:rPr>
              <a:t>, </a:t>
            </a:r>
            <a:r>
              <a:rPr lang="en-US" i="0" u="sng" kern="100" dirty="0">
                <a:solidFill>
                  <a:srgbClr val="FFFFFF"/>
                </a:solidFill>
                <a:effectLst/>
                <a:ea typeface="Open Sans" panose="020B0606030504020204" pitchFamily="34" charset="0"/>
                <a:cs typeface="Open Sans" panose="020B0606030504020204" pitchFamily="34" charset="0"/>
                <a:hlinkClick r:id="rId3"/>
              </a:rPr>
              <a:t>11.21(1)(g)3.</a:t>
            </a:r>
            <a:r>
              <a:rPr lang="en-US" i="0"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ea typeface="Open Sans" panose="020B0606030504020204" pitchFamily="34" charset="0"/>
                <a:cs typeface="Open Sans" panose="020B0606030504020204" pitchFamily="34" charset="0"/>
                <a:hlinkClick r:id="rId4"/>
              </a:rPr>
              <a:t>17.153(8)(g)</a:t>
            </a:r>
            <a:r>
              <a:rPr lang="en-US" kern="100" dirty="0">
                <a:solidFill>
                  <a:srgbClr val="FFFFFF"/>
                </a:solidFill>
                <a:effectLst/>
                <a:ea typeface="Open Sans" panose="020B0606030504020204" pitchFamily="34" charset="0"/>
                <a:cs typeface="Open Sans" panose="020B0606030504020204" pitchFamily="34" charset="0"/>
              </a:rPr>
              <a:t>, </a:t>
            </a:r>
            <a:r>
              <a:rPr lang="en-US" i="0" kern="100" dirty="0">
                <a:solidFill>
                  <a:srgbClr val="FFFFFF"/>
                </a:solidFill>
                <a:effectLst/>
                <a:ea typeface="Open Sans" panose="020B0606030504020204" pitchFamily="34" charset="0"/>
                <a:cs typeface="Open Sans" panose="020B0606030504020204" pitchFamily="34" charset="0"/>
              </a:rPr>
              <a:t>&amp; </a:t>
            </a:r>
            <a:r>
              <a:rPr lang="en-US" i="0" u="sng" kern="100" dirty="0">
                <a:solidFill>
                  <a:srgbClr val="FFFFFF"/>
                </a:solidFill>
                <a:effectLst/>
                <a:ea typeface="Open Sans" panose="020B0606030504020204" pitchFamily="34" charset="0"/>
                <a:cs typeface="Open Sans" panose="020B0606030504020204" pitchFamily="34" charset="0"/>
                <a:hlinkClick r:id="rId5"/>
              </a:rPr>
              <a:t>RPD 14-2</a:t>
            </a:r>
            <a:r>
              <a:rPr lang="en-US" i="0" kern="100" dirty="0">
                <a:solidFill>
                  <a:srgbClr val="FFFFFF"/>
                </a:solidFill>
                <a:effectLst/>
                <a:ea typeface="Open Sans" panose="020B0606030504020204" pitchFamily="34" charset="0"/>
                <a:cs typeface="Open Sans" panose="020B0606030504020204" pitchFamily="34" charset="0"/>
              </a:rPr>
              <a:t>, Appendix C, Adequate Due Process, 1.g.3. &amp; 2.</a:t>
            </a:r>
          </a:p>
          <a:p>
            <a:r>
              <a:rPr lang="en-US" i="1" kern="100" dirty="0">
                <a:solidFill>
                  <a:srgbClr val="FFFFFF"/>
                </a:solidFill>
                <a:effectLst/>
                <a:ea typeface="Open Sans" panose="020B0606030504020204" pitchFamily="34" charset="0"/>
                <a:cs typeface="Open Sans" panose="020B0606030504020204" pitchFamily="34" charset="0"/>
              </a:rPr>
              <a:t>See </a:t>
            </a:r>
            <a:r>
              <a:rPr lang="pt-BR" u="sng" kern="100" dirty="0">
                <a:solidFill>
                  <a:srgbClr val="FFFFFF"/>
                </a:solidFill>
                <a:effectLst/>
                <a:ea typeface="Open Sans" panose="020B0606030504020204" pitchFamily="34" charset="0"/>
                <a:cs typeface="Open Sans" panose="020B0606030504020204" pitchFamily="34" charset="0"/>
                <a:hlinkClick r:id="rId6"/>
              </a:rPr>
              <a:t>34 CFR 106.45(b)(7)(ii)(F)</a:t>
            </a:r>
            <a:r>
              <a:rPr lang="en-US" kern="100" dirty="0">
                <a:solidFill>
                  <a:srgbClr val="FFFFFF"/>
                </a:solidFill>
                <a:effectLst/>
                <a:ea typeface="Open Sans" panose="020B0606030504020204" pitchFamily="34" charset="0"/>
                <a:cs typeface="Open Sans" panose="020B0606030504020204" pitchFamily="34" charset="0"/>
              </a:rPr>
              <a:t> (Aug. 14, 2020).</a:t>
            </a:r>
            <a:endParaRPr lang="en-US" sz="2800" i="0" kern="100" dirty="0">
              <a:effectLst/>
              <a:ea typeface="Open Sans" panose="020B0606030504020204" pitchFamily="34" charset="0"/>
              <a:cs typeface="Open Sans" panose="020B0606030504020204" pitchFamily="34" charset="0"/>
            </a:endParaRPr>
          </a:p>
          <a:p>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07236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D1A1-B7AC-EC99-2497-B257A646C9DF}"/>
              </a:ext>
            </a:extLst>
          </p:cNvPr>
          <p:cNvSpPr>
            <a:spLocks noGrp="1"/>
          </p:cNvSpPr>
          <p:nvPr>
            <p:ph type="ctrTitle"/>
          </p:nvPr>
        </p:nvSpPr>
        <p:spPr/>
        <p:txBody>
          <a:bodyPr/>
          <a:lstStyle/>
          <a:p>
            <a:r>
              <a:rPr lang="en-US" dirty="0"/>
              <a:t>General Definitions</a:t>
            </a:r>
          </a:p>
        </p:txBody>
      </p:sp>
      <p:sp>
        <p:nvSpPr>
          <p:cNvPr id="3" name="Footer Placeholder 2">
            <a:extLst>
              <a:ext uri="{FF2B5EF4-FFF2-40B4-BE49-F238E27FC236}">
                <a16:creationId xmlns:a16="http://schemas.microsoft.com/office/drawing/2014/main" id="{1DC4B735-8BA4-2D02-E85A-9BFCAA311D3D}"/>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CCD6566-A652-C6C4-7601-1537439418A1}"/>
              </a:ext>
            </a:extLst>
          </p:cNvPr>
          <p:cNvSpPr>
            <a:spLocks noGrp="1"/>
          </p:cNvSpPr>
          <p:nvPr>
            <p:ph type="sldNum" sz="quarter" idx="12"/>
          </p:nvPr>
        </p:nvSpPr>
        <p:spPr/>
        <p:txBody>
          <a:bodyPr/>
          <a:lstStyle/>
          <a:p>
            <a:fld id="{A49DFD55-3C28-40EF-9E31-A92D2E4017FF}" type="slidenum">
              <a:rPr lang="en-US" smtClean="0"/>
              <a:pPr/>
              <a:t>21</a:t>
            </a:fld>
            <a:endParaRPr lang="en-US"/>
          </a:p>
        </p:txBody>
      </p:sp>
      <p:sp>
        <p:nvSpPr>
          <p:cNvPr id="5" name="Text Placeholder 4">
            <a:extLst>
              <a:ext uri="{FF2B5EF4-FFF2-40B4-BE49-F238E27FC236}">
                <a16:creationId xmlns:a16="http://schemas.microsoft.com/office/drawing/2014/main" id="{5BB635B5-90A9-D3A7-71EA-6FD805FA72C1}"/>
              </a:ext>
            </a:extLst>
          </p:cNvPr>
          <p:cNvSpPr>
            <a:spLocks noGrp="1"/>
          </p:cNvSpPr>
          <p:nvPr>
            <p:ph type="body" sz="quarter" idx="13"/>
          </p:nvPr>
        </p:nvSpPr>
        <p:spPr/>
        <p:txBody>
          <a:bodyPr/>
          <a:lstStyle/>
          <a:p>
            <a:r>
              <a:rPr lang="en-US" dirty="0"/>
              <a:t>“Consent”</a:t>
            </a:r>
          </a:p>
          <a:p>
            <a:r>
              <a:rPr lang="en-US" dirty="0"/>
              <a:t>“Incapacitation”</a:t>
            </a:r>
          </a:p>
        </p:txBody>
      </p:sp>
    </p:spTree>
    <p:extLst>
      <p:ext uri="{BB962C8B-B14F-4D97-AF65-F5344CB8AC3E}">
        <p14:creationId xmlns:p14="http://schemas.microsoft.com/office/powerpoint/2010/main" val="308050625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0C6E6-C427-2EE2-9D90-FB7AF7F13E42}"/>
              </a:ext>
            </a:extLst>
          </p:cNvPr>
          <p:cNvSpPr>
            <a:spLocks noGrp="1"/>
          </p:cNvSpPr>
          <p:nvPr>
            <p:ph type="ctrTitle"/>
          </p:nvPr>
        </p:nvSpPr>
        <p:spPr/>
        <p:txBody>
          <a:bodyPr/>
          <a:lstStyle/>
          <a:p>
            <a:r>
              <a:rPr lang="en-US" dirty="0"/>
              <a:t>Chancellor or designee appeal</a:t>
            </a:r>
          </a:p>
        </p:txBody>
      </p:sp>
      <p:sp>
        <p:nvSpPr>
          <p:cNvPr id="3" name="Footer Placeholder 2">
            <a:extLst>
              <a:ext uri="{FF2B5EF4-FFF2-40B4-BE49-F238E27FC236}">
                <a16:creationId xmlns:a16="http://schemas.microsoft.com/office/drawing/2014/main" id="{794EB5DC-7074-CDD8-C45C-70969F0D59FA}"/>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655B3516-964D-9C95-6198-7AAC7EB023D2}"/>
              </a:ext>
            </a:extLst>
          </p:cNvPr>
          <p:cNvSpPr>
            <a:spLocks noGrp="1"/>
          </p:cNvSpPr>
          <p:nvPr>
            <p:ph type="sldNum" sz="quarter" idx="12"/>
          </p:nvPr>
        </p:nvSpPr>
        <p:spPr/>
        <p:txBody>
          <a:bodyPr/>
          <a:lstStyle/>
          <a:p>
            <a:fld id="{A49DFD55-3C28-40EF-9E31-A92D2E4017FF}" type="slidenum">
              <a:rPr lang="en-US" smtClean="0"/>
              <a:pPr/>
              <a:t>210</a:t>
            </a:fld>
            <a:endParaRPr lang="en-US"/>
          </a:p>
        </p:txBody>
      </p:sp>
      <p:sp>
        <p:nvSpPr>
          <p:cNvPr id="5" name="Text Placeholder 4">
            <a:extLst>
              <a:ext uri="{FF2B5EF4-FFF2-40B4-BE49-F238E27FC236}">
                <a16:creationId xmlns:a16="http://schemas.microsoft.com/office/drawing/2014/main" id="{28549D32-31E2-08C0-116A-1AE505B92C0D}"/>
              </a:ext>
            </a:extLst>
          </p:cNvPr>
          <p:cNvSpPr>
            <a:spLocks noGrp="1"/>
          </p:cNvSpPr>
          <p:nvPr>
            <p:ph type="body" sz="quarter" idx="13"/>
          </p:nvPr>
        </p:nvSpPr>
        <p:spPr>
          <a:xfrm>
            <a:off x="2363788" y="2214561"/>
            <a:ext cx="4114800" cy="3045501"/>
          </a:xfrm>
        </p:spPr>
        <p:txBody>
          <a:bodyPr>
            <a:noAutofit/>
          </a:bodyPr>
          <a:lstStyle/>
          <a:p>
            <a:r>
              <a:rPr lang="en-US" dirty="0"/>
              <a:t>Timing &amp; Discretion</a:t>
            </a:r>
          </a:p>
          <a:p>
            <a:r>
              <a:rPr lang="en-US" dirty="0"/>
              <a:t>Appeal Bases</a:t>
            </a:r>
          </a:p>
          <a:p>
            <a:r>
              <a:rPr lang="en-US" dirty="0"/>
              <a:t>Submission of further information</a:t>
            </a:r>
          </a:p>
          <a:p>
            <a:r>
              <a:rPr lang="en-US" dirty="0"/>
              <a:t>Timing </a:t>
            </a:r>
          </a:p>
          <a:p>
            <a:r>
              <a:rPr lang="en-US" dirty="0"/>
              <a:t>Record</a:t>
            </a:r>
          </a:p>
          <a:p>
            <a:endParaRPr lang="en-US" dirty="0"/>
          </a:p>
          <a:p>
            <a:endParaRPr lang="en-US" dirty="0"/>
          </a:p>
          <a:p>
            <a:endParaRPr lang="en-US" dirty="0"/>
          </a:p>
        </p:txBody>
      </p:sp>
      <p:sp>
        <p:nvSpPr>
          <p:cNvPr id="6" name="Text Placeholder 5">
            <a:extLst>
              <a:ext uri="{FF2B5EF4-FFF2-40B4-BE49-F238E27FC236}">
                <a16:creationId xmlns:a16="http://schemas.microsoft.com/office/drawing/2014/main" id="{37855A2C-0318-4450-1AAF-36C1B255665C}"/>
              </a:ext>
            </a:extLst>
          </p:cNvPr>
          <p:cNvSpPr>
            <a:spLocks noGrp="1"/>
          </p:cNvSpPr>
          <p:nvPr>
            <p:ph type="body" sz="quarter" idx="14"/>
          </p:nvPr>
        </p:nvSpPr>
        <p:spPr>
          <a:xfrm>
            <a:off x="6941086" y="2214562"/>
            <a:ext cx="4114800" cy="3045500"/>
          </a:xfrm>
        </p:spPr>
        <p:txBody>
          <a:bodyPr>
            <a:normAutofit/>
          </a:bodyPr>
          <a:lstStyle/>
          <a:p>
            <a:r>
              <a:rPr lang="en-US" dirty="0"/>
              <a:t>Decision</a:t>
            </a:r>
          </a:p>
          <a:p>
            <a:pPr lvl="1"/>
            <a:r>
              <a:rPr lang="en-US" dirty="0"/>
              <a:t>Rationale</a:t>
            </a:r>
          </a:p>
          <a:p>
            <a:pPr lvl="1"/>
            <a:r>
              <a:rPr lang="en-US" dirty="0"/>
              <a:t>Result, including dismissal date</a:t>
            </a:r>
          </a:p>
          <a:p>
            <a:pPr lvl="1"/>
            <a:r>
              <a:rPr lang="en-US" dirty="0"/>
              <a:t>Simultaneous distribution</a:t>
            </a:r>
          </a:p>
        </p:txBody>
      </p:sp>
    </p:spTree>
    <p:extLst>
      <p:ext uri="{BB962C8B-B14F-4D97-AF65-F5344CB8AC3E}">
        <p14:creationId xmlns:p14="http://schemas.microsoft.com/office/powerpoint/2010/main" val="301445537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094E0-6B83-2F98-423A-E01FE41D95C9}"/>
              </a:ext>
            </a:extLst>
          </p:cNvPr>
          <p:cNvSpPr>
            <a:spLocks noGrp="1"/>
          </p:cNvSpPr>
          <p:nvPr>
            <p:ph type="ctrTitle"/>
          </p:nvPr>
        </p:nvSpPr>
        <p:spPr/>
        <p:txBody>
          <a:bodyPr/>
          <a:lstStyle/>
          <a:p>
            <a:r>
              <a:rPr lang="en-US" dirty="0"/>
              <a:t>Chancellor or Designee Review</a:t>
            </a:r>
          </a:p>
        </p:txBody>
      </p:sp>
      <p:sp>
        <p:nvSpPr>
          <p:cNvPr id="3" name="Footer Placeholder 2">
            <a:extLst>
              <a:ext uri="{FF2B5EF4-FFF2-40B4-BE49-F238E27FC236}">
                <a16:creationId xmlns:a16="http://schemas.microsoft.com/office/drawing/2014/main" id="{2DA74FB0-1280-E687-C90A-E2C0CBBD17B9}"/>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D09A8EE5-70C0-9CB8-BEE8-75A353474A74}"/>
              </a:ext>
            </a:extLst>
          </p:cNvPr>
          <p:cNvSpPr>
            <a:spLocks noGrp="1"/>
          </p:cNvSpPr>
          <p:nvPr>
            <p:ph type="sldNum" sz="quarter" idx="12"/>
          </p:nvPr>
        </p:nvSpPr>
        <p:spPr/>
        <p:txBody>
          <a:bodyPr/>
          <a:lstStyle/>
          <a:p>
            <a:fld id="{A49DFD55-3C28-40EF-9E31-A92D2E4017FF}" type="slidenum">
              <a:rPr lang="en-US" smtClean="0"/>
              <a:pPr/>
              <a:t>211</a:t>
            </a:fld>
            <a:endParaRPr lang="en-US"/>
          </a:p>
        </p:txBody>
      </p:sp>
      <p:sp>
        <p:nvSpPr>
          <p:cNvPr id="5" name="Text Placeholder 4">
            <a:extLst>
              <a:ext uri="{FF2B5EF4-FFF2-40B4-BE49-F238E27FC236}">
                <a16:creationId xmlns:a16="http://schemas.microsoft.com/office/drawing/2014/main" id="{70ABA68F-B3BA-4495-B073-340ED0BAB6CD}"/>
              </a:ext>
            </a:extLst>
          </p:cNvPr>
          <p:cNvSpPr>
            <a:spLocks noGrp="1"/>
          </p:cNvSpPr>
          <p:nvPr>
            <p:ph type="body" sz="quarter" idx="13"/>
          </p:nvPr>
        </p:nvSpPr>
        <p:spPr/>
        <p:txBody>
          <a:bodyPr>
            <a:normAutofit fontScale="92500" lnSpcReduction="10000"/>
          </a:bodyPr>
          <a:lstStyle/>
          <a:p>
            <a:r>
              <a:rPr lang="en-US" dirty="0"/>
              <a:t>Students – Appeal of right within 14 days to the Chancellor</a:t>
            </a:r>
          </a:p>
          <a:p>
            <a:r>
              <a:rPr lang="en-US" dirty="0"/>
              <a:t>Faculty &amp; Academic Staff – Automatic review by Chancellor</a:t>
            </a:r>
          </a:p>
          <a:p>
            <a:r>
              <a:rPr lang="en-US" dirty="0"/>
              <a:t>Other employees</a:t>
            </a:r>
          </a:p>
          <a:p>
            <a:pPr lvl="1"/>
            <a:r>
              <a:rPr lang="en-US" dirty="0"/>
              <a:t>Automatic review Chancellor’s designee</a:t>
            </a:r>
          </a:p>
          <a:p>
            <a:pPr lvl="1"/>
            <a:r>
              <a:rPr lang="en-US" dirty="0"/>
              <a:t>Appeal of right to the Chancellor within 20 days.</a:t>
            </a:r>
          </a:p>
        </p:txBody>
      </p:sp>
    </p:spTree>
    <p:extLst>
      <p:ext uri="{BB962C8B-B14F-4D97-AF65-F5344CB8AC3E}">
        <p14:creationId xmlns:p14="http://schemas.microsoft.com/office/powerpoint/2010/main" val="179713959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58298-FE15-E589-4EF1-B9B4382B2318}"/>
              </a:ext>
            </a:extLst>
          </p:cNvPr>
          <p:cNvSpPr>
            <a:spLocks noGrp="1"/>
          </p:cNvSpPr>
          <p:nvPr>
            <p:ph type="ctrTitle"/>
          </p:nvPr>
        </p:nvSpPr>
        <p:spPr>
          <a:xfrm>
            <a:off x="2397574" y="723155"/>
            <a:ext cx="8692249" cy="985042"/>
          </a:xfrm>
        </p:spPr>
        <p:txBody>
          <a:bodyPr/>
          <a:lstStyle/>
          <a:p>
            <a:r>
              <a:rPr lang="en-US" dirty="0"/>
              <a:t>Finality – </a:t>
            </a:r>
            <a:br>
              <a:rPr lang="en-US" dirty="0"/>
            </a:br>
            <a:r>
              <a:rPr lang="en-US" dirty="0"/>
              <a:t>Student</a:t>
            </a:r>
          </a:p>
        </p:txBody>
      </p:sp>
      <p:sp>
        <p:nvSpPr>
          <p:cNvPr id="3" name="Footer Placeholder 2">
            <a:extLst>
              <a:ext uri="{FF2B5EF4-FFF2-40B4-BE49-F238E27FC236}">
                <a16:creationId xmlns:a16="http://schemas.microsoft.com/office/drawing/2014/main" id="{9320A725-68B4-BC52-60DB-BCB3BE5DD0DE}"/>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31140B3-5DF0-3F7F-71F9-CCDDD28EA201}"/>
              </a:ext>
            </a:extLst>
          </p:cNvPr>
          <p:cNvSpPr>
            <a:spLocks noGrp="1"/>
          </p:cNvSpPr>
          <p:nvPr>
            <p:ph type="sldNum" sz="quarter" idx="12"/>
          </p:nvPr>
        </p:nvSpPr>
        <p:spPr/>
        <p:txBody>
          <a:bodyPr/>
          <a:lstStyle/>
          <a:p>
            <a:fld id="{A49DFD55-3C28-40EF-9E31-A92D2E4017FF}" type="slidenum">
              <a:rPr lang="en-US" smtClean="0"/>
              <a:pPr/>
              <a:t>212</a:t>
            </a:fld>
            <a:endParaRPr lang="en-US"/>
          </a:p>
        </p:txBody>
      </p:sp>
      <p:sp>
        <p:nvSpPr>
          <p:cNvPr id="5" name="Text Placeholder 4">
            <a:extLst>
              <a:ext uri="{FF2B5EF4-FFF2-40B4-BE49-F238E27FC236}">
                <a16:creationId xmlns:a16="http://schemas.microsoft.com/office/drawing/2014/main" id="{F18D46C3-52EB-F02E-588C-876EA1AC65A8}"/>
              </a:ext>
            </a:extLst>
          </p:cNvPr>
          <p:cNvSpPr>
            <a:spLocks noGrp="1"/>
          </p:cNvSpPr>
          <p:nvPr>
            <p:ph type="body" sz="quarter" idx="13"/>
          </p:nvPr>
        </p:nvSpPr>
        <p:spPr>
          <a:xfrm>
            <a:off x="2397574" y="2225675"/>
            <a:ext cx="8691562" cy="2630488"/>
          </a:xfrm>
        </p:spPr>
        <p:txBody>
          <a:bodyPr>
            <a:noAutofit/>
          </a:bodyPr>
          <a:lstStyle/>
          <a:p>
            <a:r>
              <a:rPr lang="en-US" sz="2400" dirty="0">
                <a:solidFill>
                  <a:srgbClr val="FFFFFF"/>
                </a:solidFill>
                <a:effectLst/>
                <a:ea typeface="Open Sans" panose="020B0606030504020204" pitchFamily="34" charset="0"/>
                <a:cs typeface="Open Sans" panose="020B0606030504020204" pitchFamily="34" charset="0"/>
              </a:rPr>
              <a:t>If no appeal is filed, the decision regarding responsibility becomes final once the last date to appeal passes.</a:t>
            </a:r>
          </a:p>
          <a:p>
            <a:pPr lvl="1"/>
            <a:r>
              <a:rPr lang="en-US" sz="1800" dirty="0">
                <a:solidFill>
                  <a:srgbClr val="FFFFFF"/>
                </a:solidFill>
                <a:effectLst/>
                <a:ea typeface="Open Sans" panose="020B0606030504020204" pitchFamily="34" charset="0"/>
                <a:cs typeface="Open Sans" panose="020B0606030504020204" pitchFamily="34" charset="0"/>
              </a:rPr>
              <a:t>§ UWS </a:t>
            </a:r>
            <a:r>
              <a:rPr lang="en-US" sz="1800" u="sng" dirty="0">
                <a:solidFill>
                  <a:srgbClr val="FFFFFF"/>
                </a:solidFill>
                <a:effectLst/>
                <a:ea typeface="Open Sans" panose="020B0606030504020204" pitchFamily="34" charset="0"/>
                <a:cs typeface="Open Sans" panose="020B0606030504020204" pitchFamily="34" charset="0"/>
                <a:hlinkClick r:id="rId2"/>
              </a:rPr>
              <a:t>17.153(9)</a:t>
            </a:r>
            <a:endParaRPr lang="en-US" sz="1800" u="sng" dirty="0">
              <a:solidFill>
                <a:srgbClr val="FFFFFF"/>
              </a:solidFill>
              <a:effectLst/>
              <a:ea typeface="Open Sans" panose="020B0606030504020204" pitchFamily="34" charset="0"/>
              <a:cs typeface="Open Sans" panose="020B0606030504020204" pitchFamily="34" charset="0"/>
            </a:endParaRPr>
          </a:p>
          <a:p>
            <a:pPr>
              <a:spcBef>
                <a:spcPts val="216"/>
              </a:spcBef>
              <a:spcAft>
                <a:spcPts val="216"/>
              </a:spcAft>
            </a:pPr>
            <a:r>
              <a:rPr lang="en-US" sz="2400" dirty="0">
                <a:ea typeface="Open Sans" panose="020B0606030504020204" pitchFamily="34" charset="0"/>
                <a:cs typeface="Open Sans" panose="020B0606030504020204" pitchFamily="34" charset="0"/>
              </a:rPr>
              <a:t>The respondent or complainant may appeal in writing to the chief administrative officer within </a:t>
            </a:r>
            <a:r>
              <a:rPr lang="en-US" sz="2400" b="1" i="1" dirty="0">
                <a:ea typeface="Open Sans" panose="020B0606030504020204" pitchFamily="34" charset="0"/>
                <a:cs typeface="Open Sans" panose="020B0606030504020204" pitchFamily="34" charset="0"/>
              </a:rPr>
              <a:t>14 days </a:t>
            </a:r>
            <a:r>
              <a:rPr lang="en-US" sz="2400" dirty="0">
                <a:ea typeface="Open Sans" panose="020B0606030504020204" pitchFamily="34" charset="0"/>
                <a:cs typeface="Open Sans" panose="020B0606030504020204" pitchFamily="34" charset="0"/>
              </a:rPr>
              <a:t>of the date of the written decision for a review, based on the record, of … [t]he written decision of the hearing examiner or committee.</a:t>
            </a:r>
          </a:p>
          <a:p>
            <a:pPr lvl="1">
              <a:spcBef>
                <a:spcPts val="216"/>
              </a:spcBef>
              <a:spcAft>
                <a:spcPts val="216"/>
              </a:spcAft>
            </a:pPr>
            <a:r>
              <a:rPr lang="en-US" kern="100" dirty="0">
                <a:solidFill>
                  <a:srgbClr val="FFFFFF"/>
                </a:solidFill>
                <a:effectLst/>
                <a:ea typeface="Open Sans" panose="020B0606030504020204" pitchFamily="34" charset="0"/>
                <a:cs typeface="Open Sans" panose="020B0606030504020204" pitchFamily="34" charset="0"/>
              </a:rPr>
              <a:t>§ UWS</a:t>
            </a:r>
            <a:r>
              <a:rPr lang="en-US" kern="100" dirty="0">
                <a:solidFill>
                  <a:srgbClr val="FFFFFF"/>
                </a:solidFill>
                <a:effectLst/>
                <a:ea typeface="Open Sans" panose="020B0606030504020204" pitchFamily="34" charset="0"/>
                <a:cs typeface="Open Sans" panose="020B0606030504020204" pitchFamily="34" charset="0"/>
                <a:hlinkClick r:id="rId3"/>
              </a:rPr>
              <a:t>.154(1)(a)</a:t>
            </a:r>
            <a:r>
              <a:rPr lang="en-US" kern="100" dirty="0">
                <a:solidFill>
                  <a:srgbClr val="FFFFFF"/>
                </a:solidFill>
                <a:effectLst/>
                <a:ea typeface="Open Sans" panose="020B0606030504020204" pitchFamily="34" charset="0"/>
                <a:cs typeface="Open Sans" panose="020B0606030504020204" pitchFamily="34" charset="0"/>
              </a:rPr>
              <a:t>.</a:t>
            </a:r>
            <a:endParaRPr lang="en-US" dirty="0">
              <a:ea typeface="Open Sans" panose="020B0606030504020204" pitchFamily="34" charset="0"/>
              <a:cs typeface="Open Sans" panose="020B0606030504020204" pitchFamily="34" charset="0"/>
            </a:endParaRPr>
          </a:p>
          <a:p>
            <a:pPr>
              <a:spcBef>
                <a:spcPts val="216"/>
              </a:spcBef>
              <a:spcAft>
                <a:spcPts val="216"/>
              </a:spcAft>
            </a:pPr>
            <a:r>
              <a:rPr lang="en-US" sz="2400" i="1" dirty="0"/>
              <a:t>See </a:t>
            </a:r>
            <a:r>
              <a:rPr lang="en-US" sz="2400" dirty="0">
                <a:hlinkClick r:id="rId4"/>
              </a:rPr>
              <a:t>34 CFR 106.45(b)(7)(iii)</a:t>
            </a:r>
            <a:r>
              <a:rPr lang="en-US" sz="2400" dirty="0"/>
              <a:t> (Aug. 14, 2020).</a:t>
            </a:r>
            <a:endParaRPr lang="en-US" sz="2400" dirty="0">
              <a:ea typeface="Open Sans" panose="020B0606030504020204" pitchFamily="34" charset="0"/>
              <a:cs typeface="Open Sans" panose="020B0606030504020204" pitchFamily="34" charset="0"/>
            </a:endParaRPr>
          </a:p>
          <a:p>
            <a:endParaRPr lang="en-US" sz="24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9074601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954F0-325B-4017-2C7F-EF34E1EAEAB1}"/>
              </a:ext>
            </a:extLst>
          </p:cNvPr>
          <p:cNvSpPr>
            <a:spLocks noGrp="1"/>
          </p:cNvSpPr>
          <p:nvPr>
            <p:ph type="ctrTitle"/>
          </p:nvPr>
        </p:nvSpPr>
        <p:spPr/>
        <p:txBody>
          <a:bodyPr/>
          <a:lstStyle/>
          <a:p>
            <a:r>
              <a:rPr lang="en-US" dirty="0"/>
              <a:t>Finality –</a:t>
            </a:r>
            <a:br>
              <a:rPr lang="en-US" dirty="0"/>
            </a:br>
            <a:r>
              <a:rPr lang="en-US" dirty="0"/>
              <a:t>other employee</a:t>
            </a:r>
          </a:p>
        </p:txBody>
      </p:sp>
      <p:sp>
        <p:nvSpPr>
          <p:cNvPr id="3" name="Footer Placeholder 2">
            <a:extLst>
              <a:ext uri="{FF2B5EF4-FFF2-40B4-BE49-F238E27FC236}">
                <a16:creationId xmlns:a16="http://schemas.microsoft.com/office/drawing/2014/main" id="{D2151C9D-F90F-FA90-0EE8-67444E5514E4}"/>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81128FB-4EDE-31F9-F4A5-6D0B7B6CC7C2}"/>
              </a:ext>
            </a:extLst>
          </p:cNvPr>
          <p:cNvSpPr>
            <a:spLocks noGrp="1"/>
          </p:cNvSpPr>
          <p:nvPr>
            <p:ph type="sldNum" sz="quarter" idx="12"/>
          </p:nvPr>
        </p:nvSpPr>
        <p:spPr/>
        <p:txBody>
          <a:bodyPr/>
          <a:lstStyle/>
          <a:p>
            <a:fld id="{A49DFD55-3C28-40EF-9E31-A92D2E4017FF}" type="slidenum">
              <a:rPr lang="en-US" smtClean="0"/>
              <a:pPr/>
              <a:t>213</a:t>
            </a:fld>
            <a:endParaRPr lang="en-US"/>
          </a:p>
        </p:txBody>
      </p:sp>
      <p:sp>
        <p:nvSpPr>
          <p:cNvPr id="5" name="Text Placeholder 4">
            <a:extLst>
              <a:ext uri="{FF2B5EF4-FFF2-40B4-BE49-F238E27FC236}">
                <a16:creationId xmlns:a16="http://schemas.microsoft.com/office/drawing/2014/main" id="{5165ACAC-5892-B967-C43E-1DAEADE1DA38}"/>
              </a:ext>
            </a:extLst>
          </p:cNvPr>
          <p:cNvSpPr>
            <a:spLocks noGrp="1"/>
          </p:cNvSpPr>
          <p:nvPr>
            <p:ph type="body" sz="quarter" idx="13"/>
          </p:nvPr>
        </p:nvSpPr>
        <p:spPr/>
        <p:txBody>
          <a:bodyPr>
            <a:normAutofit/>
          </a:bodyPr>
          <a:lstStyle/>
          <a:p>
            <a:r>
              <a:rPr lang="en-US" dirty="0"/>
              <a:t>The employee or complainant may appeal the dismissal of a formal Title IX complaint or the chancellor designee’s decision by filing a written appeal with the chancellor </a:t>
            </a:r>
            <a:r>
              <a:rPr lang="en-US" b="1" i="1" dirty="0"/>
              <a:t>within 20 days</a:t>
            </a:r>
            <a:r>
              <a:rPr lang="en-US" dirty="0"/>
              <a:t> of receiving the decision.</a:t>
            </a:r>
          </a:p>
          <a:p>
            <a:pPr lvl="1"/>
            <a:r>
              <a:rPr lang="en-US" u="sng" dirty="0">
                <a:solidFill>
                  <a:srgbClr val="467886"/>
                </a:solidFill>
                <a:effectLst/>
                <a:ea typeface="Open Sans" panose="020B0606030504020204" pitchFamily="34" charset="0"/>
                <a:cs typeface="Open Sans" panose="020B0606030504020204" pitchFamily="34" charset="0"/>
                <a:hlinkClick r:id="rId2"/>
              </a:rPr>
              <a:t>RPD 14-2</a:t>
            </a:r>
            <a:r>
              <a:rPr lang="en-US" dirty="0">
                <a:effectLst/>
                <a:ea typeface="Open Sans" panose="020B0606030504020204" pitchFamily="34" charset="0"/>
                <a:cs typeface="Open Sans" panose="020B0606030504020204" pitchFamily="34" charset="0"/>
              </a:rPr>
              <a:t>, Appendix C, Appeal to Chancellor, 1.</a:t>
            </a:r>
            <a:endParaRPr lang="en-US" dirty="0">
              <a:ea typeface="Open Sans" panose="020B0606030504020204" pitchFamily="34" charset="0"/>
              <a:cs typeface="Open Sans" panose="020B0606030504020204" pitchFamily="34" charset="0"/>
            </a:endParaRPr>
          </a:p>
          <a:p>
            <a:pPr lvl="1"/>
            <a:endParaRPr lang="en-US" dirty="0"/>
          </a:p>
          <a:p>
            <a:endParaRPr lang="en-US" dirty="0"/>
          </a:p>
        </p:txBody>
      </p:sp>
    </p:spTree>
    <p:extLst>
      <p:ext uri="{BB962C8B-B14F-4D97-AF65-F5344CB8AC3E}">
        <p14:creationId xmlns:p14="http://schemas.microsoft.com/office/powerpoint/2010/main" val="215458441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703F-4C54-7840-01EA-E5175ABBBE94}"/>
              </a:ext>
            </a:extLst>
          </p:cNvPr>
          <p:cNvSpPr>
            <a:spLocks noGrp="1"/>
          </p:cNvSpPr>
          <p:nvPr>
            <p:ph type="ctrTitle"/>
          </p:nvPr>
        </p:nvSpPr>
        <p:spPr/>
        <p:txBody>
          <a:bodyPr/>
          <a:lstStyle/>
          <a:p>
            <a:r>
              <a:rPr lang="en-US" dirty="0"/>
              <a:t>Appeal Bases</a:t>
            </a:r>
          </a:p>
        </p:txBody>
      </p:sp>
      <p:sp>
        <p:nvSpPr>
          <p:cNvPr id="3" name="Footer Placeholder 2">
            <a:extLst>
              <a:ext uri="{FF2B5EF4-FFF2-40B4-BE49-F238E27FC236}">
                <a16:creationId xmlns:a16="http://schemas.microsoft.com/office/drawing/2014/main" id="{33AAB7A8-B3A5-7423-CAEF-3B0FBD94A82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A72C2041-1961-3125-E2D3-6713CB7C8056}"/>
              </a:ext>
            </a:extLst>
          </p:cNvPr>
          <p:cNvSpPr>
            <a:spLocks noGrp="1"/>
          </p:cNvSpPr>
          <p:nvPr>
            <p:ph type="sldNum" sz="quarter" idx="12"/>
          </p:nvPr>
        </p:nvSpPr>
        <p:spPr/>
        <p:txBody>
          <a:bodyPr/>
          <a:lstStyle/>
          <a:p>
            <a:fld id="{A49DFD55-3C28-40EF-9E31-A92D2E4017FF}" type="slidenum">
              <a:rPr lang="en-US" smtClean="0"/>
              <a:pPr/>
              <a:t>214</a:t>
            </a:fld>
            <a:endParaRPr lang="en-US"/>
          </a:p>
        </p:txBody>
      </p:sp>
      <p:sp>
        <p:nvSpPr>
          <p:cNvPr id="5" name="Text Placeholder 4">
            <a:extLst>
              <a:ext uri="{FF2B5EF4-FFF2-40B4-BE49-F238E27FC236}">
                <a16:creationId xmlns:a16="http://schemas.microsoft.com/office/drawing/2014/main" id="{91410EE7-478B-1730-078F-328C7D3B9F00}"/>
              </a:ext>
            </a:extLst>
          </p:cNvPr>
          <p:cNvSpPr>
            <a:spLocks noGrp="1"/>
          </p:cNvSpPr>
          <p:nvPr>
            <p:ph type="body" sz="quarter" idx="13"/>
          </p:nvPr>
        </p:nvSpPr>
        <p:spPr/>
        <p:txBody>
          <a:bodyPr>
            <a:normAutofit fontScale="92500" lnSpcReduction="20000"/>
          </a:bodyPr>
          <a:lstStyle/>
          <a:p>
            <a:r>
              <a:rPr lang="en-US" i="1" dirty="0"/>
              <a:t>Same basic standards for dismissal and merits decisions</a:t>
            </a:r>
          </a:p>
          <a:p>
            <a:r>
              <a:rPr lang="en-US" i="1" dirty="0"/>
              <a:t>[Students]</a:t>
            </a:r>
          </a:p>
          <a:p>
            <a:pPr lvl="1"/>
            <a:r>
              <a:rPr lang="en-US" dirty="0"/>
              <a:t>Decision not supported</a:t>
            </a:r>
          </a:p>
          <a:p>
            <a:pPr lvl="1"/>
            <a:r>
              <a:rPr lang="en-US" dirty="0"/>
              <a:t>Illegal basis for decision</a:t>
            </a:r>
          </a:p>
          <a:p>
            <a:r>
              <a:rPr lang="en-US" dirty="0"/>
              <a:t>Procedural irregularity</a:t>
            </a:r>
          </a:p>
          <a:p>
            <a:r>
              <a:rPr lang="en-US" dirty="0"/>
              <a:t>New evidence</a:t>
            </a:r>
          </a:p>
          <a:p>
            <a:r>
              <a:rPr lang="en-US" dirty="0"/>
              <a:t>Conflict of interest</a:t>
            </a:r>
          </a:p>
        </p:txBody>
      </p:sp>
    </p:spTree>
    <p:extLst>
      <p:ext uri="{BB962C8B-B14F-4D97-AF65-F5344CB8AC3E}">
        <p14:creationId xmlns:p14="http://schemas.microsoft.com/office/powerpoint/2010/main" val="336251638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4AF5-BBDE-906F-FE30-58C6857F499A}"/>
              </a:ext>
            </a:extLst>
          </p:cNvPr>
          <p:cNvSpPr>
            <a:spLocks noGrp="1"/>
          </p:cNvSpPr>
          <p:nvPr>
            <p:ph type="ctrTitle"/>
          </p:nvPr>
        </p:nvSpPr>
        <p:spPr/>
        <p:txBody>
          <a:bodyPr/>
          <a:lstStyle/>
          <a:p>
            <a:r>
              <a:rPr lang="en-US" dirty="0"/>
              <a:t>Chancellor Review –</a:t>
            </a:r>
            <a:br>
              <a:rPr lang="en-US" dirty="0"/>
            </a:br>
            <a:r>
              <a:rPr lang="en-US" dirty="0"/>
              <a:t>meeting with Parties</a:t>
            </a:r>
          </a:p>
        </p:txBody>
      </p:sp>
      <p:sp>
        <p:nvSpPr>
          <p:cNvPr id="3" name="Footer Placeholder 2">
            <a:extLst>
              <a:ext uri="{FF2B5EF4-FFF2-40B4-BE49-F238E27FC236}">
                <a16:creationId xmlns:a16="http://schemas.microsoft.com/office/drawing/2014/main" id="{4275B077-7961-304A-9E0D-979BB23953C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BC22915-5A40-4815-490A-613F2217DB5E}"/>
              </a:ext>
            </a:extLst>
          </p:cNvPr>
          <p:cNvSpPr>
            <a:spLocks noGrp="1"/>
          </p:cNvSpPr>
          <p:nvPr>
            <p:ph type="sldNum" sz="quarter" idx="12"/>
          </p:nvPr>
        </p:nvSpPr>
        <p:spPr/>
        <p:txBody>
          <a:bodyPr/>
          <a:lstStyle/>
          <a:p>
            <a:fld id="{A49DFD55-3C28-40EF-9E31-A92D2E4017FF}" type="slidenum">
              <a:rPr lang="en-US" smtClean="0"/>
              <a:pPr/>
              <a:t>215</a:t>
            </a:fld>
            <a:endParaRPr lang="en-US"/>
          </a:p>
        </p:txBody>
      </p:sp>
      <p:sp>
        <p:nvSpPr>
          <p:cNvPr id="5" name="Text Placeholder 4">
            <a:extLst>
              <a:ext uri="{FF2B5EF4-FFF2-40B4-BE49-F238E27FC236}">
                <a16:creationId xmlns:a16="http://schemas.microsoft.com/office/drawing/2014/main" id="{A2A99BD3-0A8A-E59F-2441-421FDB4F5300}"/>
              </a:ext>
            </a:extLst>
          </p:cNvPr>
          <p:cNvSpPr>
            <a:spLocks noGrp="1"/>
          </p:cNvSpPr>
          <p:nvPr>
            <p:ph type="body" sz="quarter" idx="13"/>
          </p:nvPr>
        </p:nvSpPr>
        <p:spPr/>
        <p:txBody>
          <a:bodyPr>
            <a:noAutofit/>
          </a:bodyPr>
          <a:lstStyle/>
          <a:p>
            <a:pPr lvl="1"/>
            <a:r>
              <a:rPr lang="en-US" sz="2000" i="1" dirty="0">
                <a:effectLst/>
                <a:ea typeface="Open Sans" panose="020B0606030504020204" pitchFamily="34" charset="0"/>
                <a:cs typeface="Open Sans" panose="020B0606030504020204" pitchFamily="34" charset="0"/>
              </a:rPr>
              <a:t>[Faculty]</a:t>
            </a:r>
          </a:p>
          <a:p>
            <a:r>
              <a:rPr lang="en-US" sz="2400" dirty="0">
                <a:effectLst/>
                <a:ea typeface="Open Sans" panose="020B0606030504020204" pitchFamily="34" charset="0"/>
                <a:cs typeface="Open Sans" panose="020B0606030504020204" pitchFamily="34" charset="0"/>
              </a:rPr>
              <a:t>Within 20 days after receipt of the record and findings and recommendations from the hearing committee or the hearing examiner the chancellor shall review those materials and afford the faculty member and the complainant an opportunity to discuss them. </a:t>
            </a:r>
          </a:p>
          <a:p>
            <a:pPr lvl="1"/>
            <a:r>
              <a:rPr lang="en-US" sz="2000" dirty="0">
                <a:effectLst/>
                <a:ea typeface="Open Sans" panose="020B0606030504020204" pitchFamily="34" charset="0"/>
                <a:cs typeface="Open Sans" panose="020B0606030504020204" pitchFamily="34" charset="0"/>
              </a:rPr>
              <a:t>§ UWS </a:t>
            </a:r>
            <a:r>
              <a:rPr lang="en-US" sz="2000" u="sng" dirty="0">
                <a:solidFill>
                  <a:srgbClr val="467886"/>
                </a:solidFill>
                <a:effectLst/>
                <a:ea typeface="Open Sans" panose="020B0606030504020204" pitchFamily="34" charset="0"/>
                <a:cs typeface="Open Sans" panose="020B0606030504020204" pitchFamily="34" charset="0"/>
                <a:hlinkClick r:id="rId2"/>
              </a:rPr>
              <a:t>4.22(1)</a:t>
            </a:r>
            <a:r>
              <a:rPr lang="en-US" sz="2000" dirty="0">
                <a:effectLst/>
                <a:ea typeface="Open Sans" panose="020B0606030504020204" pitchFamily="34" charset="0"/>
                <a:cs typeface="Open Sans" panose="020B0606030504020204" pitchFamily="34" charset="0"/>
              </a:rPr>
              <a:t>.</a:t>
            </a:r>
            <a:endParaRPr lang="en-US" sz="2000" dirty="0">
              <a:ea typeface="Open Sans" panose="020B0606030504020204" pitchFamily="34" charset="0"/>
              <a:cs typeface="Open Sans" panose="020B0606030504020204" pitchFamily="34" charset="0"/>
            </a:endParaRPr>
          </a:p>
          <a:p>
            <a:r>
              <a:rPr lang="en-US" sz="24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2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3"/>
              </a:rPr>
              <a:t>34 CFR 106.45(b)(8)(iii)(A)</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24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&amp; </a:t>
            </a:r>
            <a:r>
              <a:rPr lang="en-US" sz="24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hlinkClick r:id="rId4"/>
              </a:rPr>
              <a:t>(D)</a:t>
            </a:r>
            <a:r>
              <a:rPr lang="en-US" sz="24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 </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(Aug. 14, 2020). </a:t>
            </a:r>
          </a:p>
        </p:txBody>
      </p:sp>
    </p:spTree>
    <p:extLst>
      <p:ext uri="{BB962C8B-B14F-4D97-AF65-F5344CB8AC3E}">
        <p14:creationId xmlns:p14="http://schemas.microsoft.com/office/powerpoint/2010/main" val="55333959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4AF5-BBDE-906F-FE30-58C6857F499A}"/>
              </a:ext>
            </a:extLst>
          </p:cNvPr>
          <p:cNvSpPr>
            <a:spLocks noGrp="1"/>
          </p:cNvSpPr>
          <p:nvPr>
            <p:ph type="ctrTitle"/>
          </p:nvPr>
        </p:nvSpPr>
        <p:spPr/>
        <p:txBody>
          <a:bodyPr/>
          <a:lstStyle/>
          <a:p>
            <a:r>
              <a:rPr lang="en-US" dirty="0"/>
              <a:t>Written exceptions –</a:t>
            </a:r>
            <a:br>
              <a:rPr lang="en-US" dirty="0"/>
            </a:br>
            <a:r>
              <a:rPr lang="en-US" dirty="0"/>
              <a:t>other employees</a:t>
            </a:r>
          </a:p>
        </p:txBody>
      </p:sp>
      <p:sp>
        <p:nvSpPr>
          <p:cNvPr id="3" name="Footer Placeholder 2">
            <a:extLst>
              <a:ext uri="{FF2B5EF4-FFF2-40B4-BE49-F238E27FC236}">
                <a16:creationId xmlns:a16="http://schemas.microsoft.com/office/drawing/2014/main" id="{4275B077-7961-304A-9E0D-979BB23953C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BC22915-5A40-4815-490A-613F2217DB5E}"/>
              </a:ext>
            </a:extLst>
          </p:cNvPr>
          <p:cNvSpPr>
            <a:spLocks noGrp="1"/>
          </p:cNvSpPr>
          <p:nvPr>
            <p:ph type="sldNum" sz="quarter" idx="12"/>
          </p:nvPr>
        </p:nvSpPr>
        <p:spPr/>
        <p:txBody>
          <a:bodyPr/>
          <a:lstStyle/>
          <a:p>
            <a:fld id="{A49DFD55-3C28-40EF-9E31-A92D2E4017FF}" type="slidenum">
              <a:rPr lang="en-US" smtClean="0"/>
              <a:pPr/>
              <a:t>216</a:t>
            </a:fld>
            <a:endParaRPr lang="en-US"/>
          </a:p>
        </p:txBody>
      </p:sp>
      <p:sp>
        <p:nvSpPr>
          <p:cNvPr id="5" name="Text Placeholder 4">
            <a:extLst>
              <a:ext uri="{FF2B5EF4-FFF2-40B4-BE49-F238E27FC236}">
                <a16:creationId xmlns:a16="http://schemas.microsoft.com/office/drawing/2014/main" id="{A2A99BD3-0A8A-E59F-2441-421FDB4F5300}"/>
              </a:ext>
            </a:extLst>
          </p:cNvPr>
          <p:cNvSpPr>
            <a:spLocks noGrp="1"/>
          </p:cNvSpPr>
          <p:nvPr>
            <p:ph type="body" sz="quarter" idx="13"/>
          </p:nvPr>
        </p:nvSpPr>
        <p:spPr/>
        <p:txBody>
          <a:bodyPr>
            <a:noAutofit/>
          </a:bodyPr>
          <a:lstStyle/>
          <a:p>
            <a:r>
              <a:rPr lang="en-US" sz="2800" dirty="0">
                <a:effectLst/>
                <a:ea typeface="Open Sans" panose="020B0606030504020204" pitchFamily="34" charset="0"/>
                <a:cs typeface="Open Sans" panose="020B0606030504020204" pitchFamily="34" charset="0"/>
              </a:rPr>
              <a:t>Within 10 days after receipt of the record and findings and recommendations from the hearing examiner or hearing committee, the complainant and the employee may submit written exceptions.</a:t>
            </a:r>
          </a:p>
          <a:p>
            <a:pPr lvl="1"/>
            <a:r>
              <a:rPr lang="en-US" u="sng" dirty="0">
                <a:solidFill>
                  <a:srgbClr val="467886"/>
                </a:solidFill>
                <a:effectLst/>
                <a:ea typeface="Open Sans" panose="020B0606030504020204" pitchFamily="34" charset="0"/>
                <a:cs typeface="Open Sans" panose="020B0606030504020204" pitchFamily="34" charset="0"/>
                <a:hlinkClick r:id="rId2"/>
              </a:rPr>
              <a:t>RPD 14-2</a:t>
            </a:r>
            <a:r>
              <a:rPr lang="en-US" dirty="0">
                <a:effectLst/>
                <a:ea typeface="Open Sans" panose="020B0606030504020204" pitchFamily="34" charset="0"/>
                <a:cs typeface="Open Sans" panose="020B0606030504020204" pitchFamily="34" charset="0"/>
              </a:rPr>
              <a:t>, Appendix C, Chancellor’s Designee’s Decision, 1.</a:t>
            </a:r>
            <a:endParaRPr lang="en-US" dirty="0">
              <a:ea typeface="Open Sans" panose="020B0606030504020204" pitchFamily="34" charset="0"/>
              <a:cs typeface="Open Sans" panose="020B0606030504020204" pitchFamily="34" charset="0"/>
            </a:endParaRPr>
          </a:p>
          <a:p>
            <a:r>
              <a:rPr lang="en-US" sz="2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3"/>
              </a:rPr>
              <a:t>34 CFR 106.45(b)(8)(iii)(A)</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28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&amp; </a:t>
            </a:r>
            <a:r>
              <a:rPr lang="en-US" sz="28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hlinkClick r:id="rId4"/>
              </a:rPr>
              <a:t>(D)</a:t>
            </a:r>
            <a:r>
              <a:rPr lang="en-US" sz="28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 </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(Aug. 14, 2020). </a:t>
            </a:r>
          </a:p>
          <a:p>
            <a:endParaRPr lang="en-US" u="sng" dirty="0">
              <a:solidFill>
                <a:srgbClr val="467886"/>
              </a:solidFill>
              <a:effectLst/>
              <a:ea typeface="Open Sans" panose="020B0606030504020204" pitchFamily="34" charset="0"/>
              <a:cs typeface="Open Sans" panose="020B0606030504020204" pitchFamily="34" charset="0"/>
              <a:hlinkClick r:id="rId2"/>
            </a:endParaRPr>
          </a:p>
        </p:txBody>
      </p:sp>
    </p:spTree>
    <p:extLst>
      <p:ext uri="{BB962C8B-B14F-4D97-AF65-F5344CB8AC3E}">
        <p14:creationId xmlns:p14="http://schemas.microsoft.com/office/powerpoint/2010/main" val="390116785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A24A-625D-79F0-37C0-917A9A8DCF67}"/>
              </a:ext>
            </a:extLst>
          </p:cNvPr>
          <p:cNvSpPr>
            <a:spLocks noGrp="1"/>
          </p:cNvSpPr>
          <p:nvPr>
            <p:ph type="ctrTitle"/>
          </p:nvPr>
        </p:nvSpPr>
        <p:spPr/>
        <p:txBody>
          <a:bodyPr/>
          <a:lstStyle/>
          <a:p>
            <a:r>
              <a:rPr lang="en-US" dirty="0"/>
              <a:t>Written Statement –</a:t>
            </a:r>
            <a:br>
              <a:rPr lang="en-US" dirty="0"/>
            </a:br>
            <a:r>
              <a:rPr lang="en-US" dirty="0"/>
              <a:t>Students</a:t>
            </a:r>
          </a:p>
        </p:txBody>
      </p:sp>
      <p:sp>
        <p:nvSpPr>
          <p:cNvPr id="3" name="Footer Placeholder 2">
            <a:extLst>
              <a:ext uri="{FF2B5EF4-FFF2-40B4-BE49-F238E27FC236}">
                <a16:creationId xmlns:a16="http://schemas.microsoft.com/office/drawing/2014/main" id="{0971A7FB-BF30-3BEA-D2EC-5DC6C50B6605}"/>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6A57904E-F608-660A-75CD-1FD1847326A4}"/>
              </a:ext>
            </a:extLst>
          </p:cNvPr>
          <p:cNvSpPr>
            <a:spLocks noGrp="1"/>
          </p:cNvSpPr>
          <p:nvPr>
            <p:ph type="sldNum" sz="quarter" idx="12"/>
          </p:nvPr>
        </p:nvSpPr>
        <p:spPr/>
        <p:txBody>
          <a:bodyPr/>
          <a:lstStyle/>
          <a:p>
            <a:fld id="{A49DFD55-3C28-40EF-9E31-A92D2E4017FF}" type="slidenum">
              <a:rPr lang="en-US" smtClean="0"/>
              <a:pPr/>
              <a:t>217</a:t>
            </a:fld>
            <a:endParaRPr lang="en-US"/>
          </a:p>
        </p:txBody>
      </p:sp>
      <p:sp>
        <p:nvSpPr>
          <p:cNvPr id="5" name="Text Placeholder 4">
            <a:extLst>
              <a:ext uri="{FF2B5EF4-FFF2-40B4-BE49-F238E27FC236}">
                <a16:creationId xmlns:a16="http://schemas.microsoft.com/office/drawing/2014/main" id="{9CC0DE3A-65B0-C2B2-B4DF-16CB4EC64831}"/>
              </a:ext>
            </a:extLst>
          </p:cNvPr>
          <p:cNvSpPr>
            <a:spLocks noGrp="1"/>
          </p:cNvSpPr>
          <p:nvPr>
            <p:ph type="body" sz="quarter" idx="13"/>
          </p:nvPr>
        </p:nvSpPr>
        <p:spPr/>
        <p:txBody>
          <a:bodyPr>
            <a:normAutofit fontScale="92500" lnSpcReduction="10000"/>
          </a:bodyPr>
          <a:lstStyle/>
          <a:p>
            <a:r>
              <a:rPr lang="en-US" dirty="0"/>
              <a:t>When an appeal is filed, the chief administrative officer shall notify the other party in writing and give both the complainant and respondent a reasonable, equal opportunity to submit a written statement supporting or challenging the outcome.</a:t>
            </a:r>
          </a:p>
          <a:p>
            <a:pPr lvl="1"/>
            <a:r>
              <a:rPr lang="en-US" sz="2400" dirty="0">
                <a:effectLst/>
                <a:ea typeface="Open Sans" panose="020B0606030504020204" pitchFamily="34" charset="0"/>
                <a:cs typeface="Open Sans" panose="020B0606030504020204" pitchFamily="34" charset="0"/>
              </a:rPr>
              <a:t>§ UWS </a:t>
            </a:r>
            <a:r>
              <a:rPr lang="en-US" sz="2400" u="sng" dirty="0">
                <a:solidFill>
                  <a:srgbClr val="467886"/>
                </a:solidFill>
                <a:effectLst/>
                <a:ea typeface="Open Sans" panose="020B0606030504020204" pitchFamily="34" charset="0"/>
                <a:cs typeface="Open Sans" panose="020B0606030504020204" pitchFamily="34" charset="0"/>
                <a:hlinkClick r:id="rId2"/>
              </a:rPr>
              <a:t>17.154(4)</a:t>
            </a:r>
            <a:r>
              <a:rPr lang="en-US" sz="2400" dirty="0">
                <a:effectLst/>
                <a:ea typeface="Open Sans" panose="020B0606030504020204" pitchFamily="34" charset="0"/>
                <a:cs typeface="Open Sans" panose="020B0606030504020204" pitchFamily="34" charset="0"/>
              </a:rPr>
              <a:t>.</a:t>
            </a:r>
            <a:endParaRPr lang="en-US" sz="2400" dirty="0">
              <a:ea typeface="Open Sans" panose="020B0606030504020204" pitchFamily="34" charset="0"/>
              <a:cs typeface="Open Sans" panose="020B0606030504020204" pitchFamily="34" charset="0"/>
            </a:endParaRPr>
          </a:p>
          <a:p>
            <a:r>
              <a:rPr lang="en-US" sz="2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3"/>
              </a:rPr>
              <a:t>34 CFR 106.45(b)(8)(iii)(A)</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28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&amp; </a:t>
            </a:r>
            <a:r>
              <a:rPr lang="en-US" sz="28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hlinkClick r:id="rId4"/>
              </a:rPr>
              <a:t>(D)</a:t>
            </a:r>
            <a:r>
              <a:rPr lang="en-US" sz="28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 </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(Aug. 14, 2020).</a:t>
            </a:r>
            <a:endParaRPr lang="en-US" dirty="0"/>
          </a:p>
        </p:txBody>
      </p:sp>
    </p:spTree>
    <p:extLst>
      <p:ext uri="{BB962C8B-B14F-4D97-AF65-F5344CB8AC3E}">
        <p14:creationId xmlns:p14="http://schemas.microsoft.com/office/powerpoint/2010/main" val="133037785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AB82-7C8C-B635-C81D-2B3903486950}"/>
              </a:ext>
            </a:extLst>
          </p:cNvPr>
          <p:cNvSpPr>
            <a:spLocks noGrp="1"/>
          </p:cNvSpPr>
          <p:nvPr>
            <p:ph type="ctrTitle"/>
          </p:nvPr>
        </p:nvSpPr>
        <p:spPr/>
        <p:txBody>
          <a:bodyPr/>
          <a:lstStyle/>
          <a:p>
            <a:r>
              <a:rPr lang="en-US" dirty="0"/>
              <a:t>Appeal Decision –</a:t>
            </a:r>
            <a:br>
              <a:rPr lang="en-US" dirty="0"/>
            </a:br>
            <a:r>
              <a:rPr lang="en-US" dirty="0"/>
              <a:t>Timing for students</a:t>
            </a:r>
          </a:p>
        </p:txBody>
      </p:sp>
      <p:sp>
        <p:nvSpPr>
          <p:cNvPr id="3" name="Footer Placeholder 2">
            <a:extLst>
              <a:ext uri="{FF2B5EF4-FFF2-40B4-BE49-F238E27FC236}">
                <a16:creationId xmlns:a16="http://schemas.microsoft.com/office/drawing/2014/main" id="{9A1ABD8F-EDB4-3587-55F3-F49BDB75766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AABB9F8-CA2A-26C1-BA24-9C42E58EE74A}"/>
              </a:ext>
            </a:extLst>
          </p:cNvPr>
          <p:cNvSpPr>
            <a:spLocks noGrp="1"/>
          </p:cNvSpPr>
          <p:nvPr>
            <p:ph type="sldNum" sz="quarter" idx="12"/>
          </p:nvPr>
        </p:nvSpPr>
        <p:spPr/>
        <p:txBody>
          <a:bodyPr/>
          <a:lstStyle/>
          <a:p>
            <a:fld id="{A49DFD55-3C28-40EF-9E31-A92D2E4017FF}" type="slidenum">
              <a:rPr lang="en-US" smtClean="0"/>
              <a:pPr/>
              <a:t>218</a:t>
            </a:fld>
            <a:endParaRPr lang="en-US"/>
          </a:p>
        </p:txBody>
      </p:sp>
      <p:sp>
        <p:nvSpPr>
          <p:cNvPr id="5" name="Text Placeholder 4">
            <a:extLst>
              <a:ext uri="{FF2B5EF4-FFF2-40B4-BE49-F238E27FC236}">
                <a16:creationId xmlns:a16="http://schemas.microsoft.com/office/drawing/2014/main" id="{DA8F9FFF-EA91-6898-B553-60AEDAD91E6E}"/>
              </a:ext>
            </a:extLst>
          </p:cNvPr>
          <p:cNvSpPr>
            <a:spLocks noGrp="1"/>
          </p:cNvSpPr>
          <p:nvPr>
            <p:ph type="body" sz="quarter" idx="13"/>
          </p:nvPr>
        </p:nvSpPr>
        <p:spPr/>
        <p:txBody>
          <a:bodyPr>
            <a:normAutofit fontScale="92500" lnSpcReduction="20000"/>
          </a:bodyPr>
          <a:lstStyle/>
          <a:p>
            <a:r>
              <a:rPr lang="en-US" dirty="0"/>
              <a:t>The chief administrative officer has </a:t>
            </a:r>
            <a:r>
              <a:rPr lang="en-US" b="1" i="1" dirty="0"/>
              <a:t>30 days</a:t>
            </a:r>
            <a:r>
              <a:rPr lang="en-US" dirty="0"/>
              <a:t> from receipt of an appeal to respond in writing simultaneously to both the complainant and respondent and shall sustain the decision unless the chief administrative officer finds any of the [appeal factors].</a:t>
            </a:r>
          </a:p>
          <a:p>
            <a:pPr lvl="1"/>
            <a:r>
              <a:rPr lang="en-US" kern="100" dirty="0">
                <a:effectLst/>
                <a:ea typeface="Open Sans" panose="020B0606030504020204" pitchFamily="34" charset="0"/>
                <a:cs typeface="Open Sans" panose="020B0606030504020204" pitchFamily="34" charset="0"/>
              </a:rPr>
              <a:t>§ UWS </a:t>
            </a:r>
            <a:r>
              <a:rPr lang="en-US" kern="100" dirty="0">
                <a:effectLst/>
                <a:ea typeface="Open Sans" panose="020B0606030504020204" pitchFamily="34" charset="0"/>
                <a:cs typeface="Open Sans" panose="020B0606030504020204" pitchFamily="34" charset="0"/>
                <a:hlinkClick r:id="rId2"/>
              </a:rPr>
              <a:t>17.154(2)</a:t>
            </a:r>
            <a:r>
              <a:rPr lang="en-US" kern="100" dirty="0">
                <a:effectLst/>
                <a:ea typeface="Open Sans" panose="020B0606030504020204" pitchFamily="34" charset="0"/>
                <a:cs typeface="Open Sans" panose="020B0606030504020204" pitchFamily="34" charset="0"/>
              </a:rPr>
              <a:t>.</a:t>
            </a:r>
          </a:p>
          <a:p>
            <a:r>
              <a:rPr lang="en-US" sz="2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3"/>
              </a:rPr>
              <a:t>34 CFR 106.45(b)(8)(iii)(E)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28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&amp; </a:t>
            </a:r>
            <a:r>
              <a:rPr lang="en-US" sz="28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hlinkClick r:id="rId4"/>
              </a:rPr>
              <a:t>(F)</a:t>
            </a:r>
            <a:r>
              <a:rPr lang="en-US" sz="28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 </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(Aug. 14, 2020).</a:t>
            </a:r>
            <a:endParaRPr lang="en-US" sz="2800" dirty="0">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9386982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0003-DFC4-8007-E2A9-31990E817C9F}"/>
              </a:ext>
            </a:extLst>
          </p:cNvPr>
          <p:cNvSpPr>
            <a:spLocks noGrp="1"/>
          </p:cNvSpPr>
          <p:nvPr>
            <p:ph type="ctrTitle"/>
          </p:nvPr>
        </p:nvSpPr>
        <p:spPr/>
        <p:txBody>
          <a:bodyPr/>
          <a:lstStyle/>
          <a:p>
            <a:r>
              <a:rPr lang="en-US" dirty="0"/>
              <a:t>Automatic review –</a:t>
            </a:r>
            <a:br>
              <a:rPr lang="en-US" dirty="0"/>
            </a:br>
            <a:r>
              <a:rPr lang="en-US" dirty="0"/>
              <a:t>timing for faculty</a:t>
            </a:r>
          </a:p>
        </p:txBody>
      </p:sp>
      <p:sp>
        <p:nvSpPr>
          <p:cNvPr id="3" name="Footer Placeholder 2">
            <a:extLst>
              <a:ext uri="{FF2B5EF4-FFF2-40B4-BE49-F238E27FC236}">
                <a16:creationId xmlns:a16="http://schemas.microsoft.com/office/drawing/2014/main" id="{B64D34C9-E521-0485-108F-3696E62D8640}"/>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D63E8CE-2660-1B05-1FD9-AC6B9B010918}"/>
              </a:ext>
            </a:extLst>
          </p:cNvPr>
          <p:cNvSpPr>
            <a:spLocks noGrp="1"/>
          </p:cNvSpPr>
          <p:nvPr>
            <p:ph type="sldNum" sz="quarter" idx="12"/>
          </p:nvPr>
        </p:nvSpPr>
        <p:spPr/>
        <p:txBody>
          <a:bodyPr/>
          <a:lstStyle/>
          <a:p>
            <a:fld id="{A49DFD55-3C28-40EF-9E31-A92D2E4017FF}" type="slidenum">
              <a:rPr lang="en-US" smtClean="0"/>
              <a:pPr/>
              <a:t>219</a:t>
            </a:fld>
            <a:endParaRPr lang="en-US"/>
          </a:p>
        </p:txBody>
      </p:sp>
      <p:sp>
        <p:nvSpPr>
          <p:cNvPr id="5" name="Text Placeholder 4">
            <a:extLst>
              <a:ext uri="{FF2B5EF4-FFF2-40B4-BE49-F238E27FC236}">
                <a16:creationId xmlns:a16="http://schemas.microsoft.com/office/drawing/2014/main" id="{BC60F0E8-2B15-CF63-D053-37627D2D0B09}"/>
              </a:ext>
            </a:extLst>
          </p:cNvPr>
          <p:cNvSpPr>
            <a:spLocks noGrp="1"/>
          </p:cNvSpPr>
          <p:nvPr>
            <p:ph type="body" sz="quarter" idx="13"/>
          </p:nvPr>
        </p:nvSpPr>
        <p:spPr/>
        <p:txBody>
          <a:bodyPr>
            <a:noAutofit/>
          </a:bodyPr>
          <a:lstStyle/>
          <a:p>
            <a:r>
              <a:rPr lang="en-US" sz="2400" dirty="0">
                <a:effectLst/>
                <a:ea typeface="Open Sans" panose="020B0606030504020204" pitchFamily="34" charset="0"/>
                <a:cs typeface="Open Sans" panose="020B0606030504020204" pitchFamily="34" charset="0"/>
              </a:rPr>
              <a:t>The chancellor shall prepare a written decision within </a:t>
            </a:r>
            <a:r>
              <a:rPr lang="en-US" sz="2400" b="1" i="1" dirty="0">
                <a:effectLst/>
                <a:ea typeface="Open Sans" panose="020B0606030504020204" pitchFamily="34" charset="0"/>
                <a:cs typeface="Open Sans" panose="020B0606030504020204" pitchFamily="34" charset="0"/>
              </a:rPr>
              <a:t>20 days </a:t>
            </a:r>
            <a:r>
              <a:rPr lang="en-US" sz="2400" dirty="0">
                <a:effectLst/>
                <a:ea typeface="Open Sans" panose="020B0606030504020204" pitchFamily="34" charset="0"/>
                <a:cs typeface="Open Sans" panose="020B0606030504020204" pitchFamily="34" charset="0"/>
              </a:rPr>
              <a:t>after completing the meetings with the faculty member and the complainant, unless the chancellor’s proposed decision differs substantially from the recommendations of the hearing committee or hearing examiner.</a:t>
            </a:r>
          </a:p>
          <a:p>
            <a:pPr lvl="1"/>
            <a:r>
              <a:rPr lang="en-US" sz="2000" dirty="0">
                <a:effectLst/>
                <a:ea typeface="Open Sans" panose="020B0606030504020204" pitchFamily="34" charset="0"/>
                <a:cs typeface="Open Sans" panose="020B0606030504020204" pitchFamily="34" charset="0"/>
              </a:rPr>
              <a:t>§ UWS </a:t>
            </a:r>
            <a:r>
              <a:rPr lang="en-US" sz="2000" u="sng" dirty="0">
                <a:solidFill>
                  <a:srgbClr val="467886"/>
                </a:solidFill>
                <a:effectLst/>
                <a:ea typeface="Open Sans" panose="020B0606030504020204" pitchFamily="34" charset="0"/>
                <a:cs typeface="Open Sans" panose="020B0606030504020204" pitchFamily="34" charset="0"/>
                <a:hlinkClick r:id="rId2"/>
              </a:rPr>
              <a:t>4.22(1)</a:t>
            </a:r>
            <a:r>
              <a:rPr lang="en-US" sz="2000" dirty="0"/>
              <a:t>.</a:t>
            </a:r>
            <a:endParaRPr lang="en-US" sz="2000" dirty="0">
              <a:ea typeface="Open Sans" panose="020B0606030504020204" pitchFamily="34" charset="0"/>
              <a:cs typeface="Open Sans" panose="020B0606030504020204" pitchFamily="34" charset="0"/>
            </a:endParaRPr>
          </a:p>
          <a:p>
            <a:r>
              <a:rPr lang="en-US" sz="24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2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3"/>
              </a:rPr>
              <a:t>34 CFR 106.45(b)(8)(iii)(E)</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24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&amp; </a:t>
            </a:r>
            <a:r>
              <a:rPr lang="en-US" sz="24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hlinkClick r:id="rId4"/>
              </a:rPr>
              <a:t>(F)</a:t>
            </a:r>
            <a:r>
              <a:rPr lang="en-US" sz="24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 </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(Aug. 14, 2020).</a:t>
            </a:r>
            <a:endParaRPr lang="en-US" sz="2400" dirty="0">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9871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DDAE-F4D2-8D0C-FB7E-6B79AD088C8B}"/>
              </a:ext>
            </a:extLst>
          </p:cNvPr>
          <p:cNvSpPr>
            <a:spLocks noGrp="1"/>
          </p:cNvSpPr>
          <p:nvPr>
            <p:ph type="ctrTitle"/>
          </p:nvPr>
        </p:nvSpPr>
        <p:spPr/>
        <p:txBody>
          <a:bodyPr/>
          <a:lstStyle/>
          <a:p>
            <a:r>
              <a:rPr lang="en-US" dirty="0"/>
              <a:t>Consent</a:t>
            </a:r>
          </a:p>
        </p:txBody>
      </p:sp>
      <p:sp>
        <p:nvSpPr>
          <p:cNvPr id="3" name="Footer Placeholder 2">
            <a:extLst>
              <a:ext uri="{FF2B5EF4-FFF2-40B4-BE49-F238E27FC236}">
                <a16:creationId xmlns:a16="http://schemas.microsoft.com/office/drawing/2014/main" id="{1BF0BA73-BD02-0C7C-9805-A9543756B55D}"/>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5D23374-91AA-67B3-C417-9A74F1885D1E}"/>
              </a:ext>
            </a:extLst>
          </p:cNvPr>
          <p:cNvSpPr>
            <a:spLocks noGrp="1"/>
          </p:cNvSpPr>
          <p:nvPr>
            <p:ph type="sldNum" sz="quarter" idx="12"/>
          </p:nvPr>
        </p:nvSpPr>
        <p:spPr/>
        <p:txBody>
          <a:bodyPr/>
          <a:lstStyle/>
          <a:p>
            <a:fld id="{A49DFD55-3C28-40EF-9E31-A92D2E4017FF}" type="slidenum">
              <a:rPr lang="en-US" smtClean="0"/>
              <a:pPr/>
              <a:t>22</a:t>
            </a:fld>
            <a:endParaRPr lang="en-US"/>
          </a:p>
        </p:txBody>
      </p:sp>
      <p:sp>
        <p:nvSpPr>
          <p:cNvPr id="5" name="Text Placeholder 4">
            <a:extLst>
              <a:ext uri="{FF2B5EF4-FFF2-40B4-BE49-F238E27FC236}">
                <a16:creationId xmlns:a16="http://schemas.microsoft.com/office/drawing/2014/main" id="{A027CF62-EB7D-D382-E2DD-96209FB45003}"/>
              </a:ext>
            </a:extLst>
          </p:cNvPr>
          <p:cNvSpPr>
            <a:spLocks noGrp="1"/>
          </p:cNvSpPr>
          <p:nvPr>
            <p:ph type="body" sz="quarter" idx="13"/>
          </p:nvPr>
        </p:nvSpPr>
        <p:spPr/>
        <p:txBody>
          <a:bodyPr>
            <a:normAutofit fontScale="70000" lnSpcReduction="20000"/>
          </a:bodyPr>
          <a:lstStyle/>
          <a:p>
            <a:r>
              <a:rPr lang="en-US" dirty="0"/>
              <a:t>“Consent” means words or overt actions by a person who is competent to give informed consent, indicating a freely given agreement to engage in sexual activity or other activity referenced in the definitions of sexual assault [and sexual exploitation].  </a:t>
            </a:r>
          </a:p>
          <a:p>
            <a:r>
              <a:rPr lang="en-US" dirty="0"/>
              <a:t>A person is unable to give consent if the person is in a state of incapacitation because of drugs, alcohol, physical or intellectual disability, or unconsciousness.</a:t>
            </a:r>
          </a:p>
          <a:p>
            <a:r>
              <a:rPr lang="en-US" dirty="0"/>
              <a:t>§§ UWS </a:t>
            </a:r>
            <a:r>
              <a:rPr lang="en-US" dirty="0">
                <a:hlinkClick r:id="rId2"/>
              </a:rPr>
              <a:t>4.015(3)</a:t>
            </a:r>
            <a:r>
              <a:rPr lang="en-US" dirty="0"/>
              <a:t>, </a:t>
            </a:r>
            <a:r>
              <a:rPr lang="en-US" dirty="0">
                <a:hlinkClick r:id="rId3"/>
              </a:rPr>
              <a:t>11.015(3m)</a:t>
            </a:r>
            <a:r>
              <a:rPr lang="en-US" dirty="0"/>
              <a:t>, &amp; </a:t>
            </a:r>
            <a:r>
              <a:rPr lang="en-US" dirty="0">
                <a:hlinkClick r:id="rId4"/>
              </a:rPr>
              <a:t>17.02(2r)</a:t>
            </a:r>
            <a:r>
              <a:rPr lang="en-US" dirty="0"/>
              <a:t> &amp; </a:t>
            </a:r>
            <a:r>
              <a:rPr lang="en-US" dirty="0">
                <a:hlinkClick r:id="rId5"/>
              </a:rPr>
              <a:t>RPD 14-2</a:t>
            </a:r>
            <a:r>
              <a:rPr lang="en-US" dirty="0"/>
              <a:t>, Appendix C, Definitions, 2.</a:t>
            </a:r>
          </a:p>
        </p:txBody>
      </p:sp>
    </p:spTree>
    <p:extLst>
      <p:ext uri="{BB962C8B-B14F-4D97-AF65-F5344CB8AC3E}">
        <p14:creationId xmlns:p14="http://schemas.microsoft.com/office/powerpoint/2010/main" val="107064724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6ECF-61CE-A994-95FC-6B4DC774B1C0}"/>
              </a:ext>
            </a:extLst>
          </p:cNvPr>
          <p:cNvSpPr>
            <a:spLocks noGrp="1"/>
          </p:cNvSpPr>
          <p:nvPr>
            <p:ph type="ctrTitle"/>
          </p:nvPr>
        </p:nvSpPr>
        <p:spPr/>
        <p:txBody>
          <a:bodyPr/>
          <a:lstStyle/>
          <a:p>
            <a:r>
              <a:rPr lang="en-US" dirty="0"/>
              <a:t>Automatic review –</a:t>
            </a:r>
            <a:br>
              <a:rPr lang="en-US" dirty="0"/>
            </a:br>
            <a:r>
              <a:rPr lang="en-US" dirty="0"/>
              <a:t>timing for other employees</a:t>
            </a:r>
          </a:p>
        </p:txBody>
      </p:sp>
      <p:sp>
        <p:nvSpPr>
          <p:cNvPr id="3" name="Footer Placeholder 2">
            <a:extLst>
              <a:ext uri="{FF2B5EF4-FFF2-40B4-BE49-F238E27FC236}">
                <a16:creationId xmlns:a16="http://schemas.microsoft.com/office/drawing/2014/main" id="{41FFA4E1-8290-5C8F-F7F5-B7F408CF1ABE}"/>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7D30EB9-10FB-92B5-498C-EA95B2879512}"/>
              </a:ext>
            </a:extLst>
          </p:cNvPr>
          <p:cNvSpPr>
            <a:spLocks noGrp="1"/>
          </p:cNvSpPr>
          <p:nvPr>
            <p:ph type="sldNum" sz="quarter" idx="12"/>
          </p:nvPr>
        </p:nvSpPr>
        <p:spPr/>
        <p:txBody>
          <a:bodyPr/>
          <a:lstStyle/>
          <a:p>
            <a:fld id="{A49DFD55-3C28-40EF-9E31-A92D2E4017FF}" type="slidenum">
              <a:rPr lang="en-US" smtClean="0"/>
              <a:pPr/>
              <a:t>220</a:t>
            </a:fld>
            <a:endParaRPr lang="en-US"/>
          </a:p>
        </p:txBody>
      </p:sp>
      <p:sp>
        <p:nvSpPr>
          <p:cNvPr id="5" name="Text Placeholder 4">
            <a:extLst>
              <a:ext uri="{FF2B5EF4-FFF2-40B4-BE49-F238E27FC236}">
                <a16:creationId xmlns:a16="http://schemas.microsoft.com/office/drawing/2014/main" id="{CCC84DA3-0BB9-3CED-48BD-A1C2D8C577B1}"/>
              </a:ext>
            </a:extLst>
          </p:cNvPr>
          <p:cNvSpPr>
            <a:spLocks noGrp="1"/>
          </p:cNvSpPr>
          <p:nvPr>
            <p:ph type="body" sz="quarter" idx="13"/>
          </p:nvPr>
        </p:nvSpPr>
        <p:spPr/>
        <p:txBody>
          <a:bodyPr>
            <a:normAutofit lnSpcReduction="10000"/>
          </a:bodyPr>
          <a:lstStyle/>
          <a:p>
            <a:r>
              <a:rPr lang="en-US" dirty="0">
                <a:effectLst/>
                <a:ea typeface="Open Sans" panose="020B0606030504020204" pitchFamily="34" charset="0"/>
                <a:cs typeface="Open Sans" panose="020B0606030504020204" pitchFamily="34" charset="0"/>
              </a:rPr>
              <a:t>The chancellor’s designee shall prepare a written decision within </a:t>
            </a:r>
            <a:r>
              <a:rPr lang="en-US" b="1" i="1" dirty="0">
                <a:effectLst/>
                <a:ea typeface="Open Sans" panose="020B0606030504020204" pitchFamily="34" charset="0"/>
                <a:cs typeface="Open Sans" panose="020B0606030504020204" pitchFamily="34" charset="0"/>
              </a:rPr>
              <a:t>20 days </a:t>
            </a:r>
            <a:r>
              <a:rPr lang="en-US" dirty="0">
                <a:effectLst/>
                <a:ea typeface="Open Sans" panose="020B0606030504020204" pitchFamily="34" charset="0"/>
                <a:cs typeface="Open Sans" panose="020B0606030504020204" pitchFamily="34" charset="0"/>
              </a:rPr>
              <a:t>after the deadline of submission for the written exceptions by the complainant or the employee.</a:t>
            </a:r>
          </a:p>
          <a:p>
            <a:pPr lvl="1"/>
            <a:r>
              <a:rPr lang="en-US" u="sng" dirty="0">
                <a:solidFill>
                  <a:srgbClr val="467886"/>
                </a:solidFill>
                <a:effectLst/>
                <a:ea typeface="Open Sans" panose="020B0606030504020204" pitchFamily="34" charset="0"/>
                <a:cs typeface="Open Sans" panose="020B0606030504020204" pitchFamily="34" charset="0"/>
                <a:hlinkClick r:id="rId2"/>
              </a:rPr>
              <a:t>RPD 14-2</a:t>
            </a:r>
            <a:r>
              <a:rPr lang="en-US" dirty="0">
                <a:effectLst/>
                <a:ea typeface="Open Sans" panose="020B0606030504020204" pitchFamily="34" charset="0"/>
                <a:cs typeface="Open Sans" panose="020B0606030504020204" pitchFamily="34" charset="0"/>
              </a:rPr>
              <a:t>, Appendix C, Chancellor’s Designee’s Decision, 1.</a:t>
            </a:r>
            <a:endParaRPr lang="en-US" dirty="0">
              <a:ea typeface="Open Sans" panose="020B0606030504020204" pitchFamily="34" charset="0"/>
              <a:cs typeface="Open Sans" panose="020B0606030504020204" pitchFamily="34" charset="0"/>
            </a:endParaRPr>
          </a:p>
          <a:p>
            <a:r>
              <a:rPr lang="en-US" sz="2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3"/>
              </a:rPr>
              <a:t>34 CFR 106.45(b)(8)(iii)(E)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28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&amp; </a:t>
            </a:r>
            <a:r>
              <a:rPr lang="en-US" sz="28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hlinkClick r:id="rId4"/>
              </a:rPr>
              <a:t>(F)</a:t>
            </a:r>
            <a:r>
              <a:rPr lang="en-US" sz="28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 </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(Aug. 14, 2020).</a:t>
            </a:r>
            <a:endParaRPr lang="en-US" dirty="0">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8286720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86C70-257E-8F14-CDED-C4762A1E9899}"/>
              </a:ext>
            </a:extLst>
          </p:cNvPr>
          <p:cNvSpPr>
            <a:spLocks noGrp="1"/>
          </p:cNvSpPr>
          <p:nvPr>
            <p:ph type="ctrTitle"/>
          </p:nvPr>
        </p:nvSpPr>
        <p:spPr/>
        <p:txBody>
          <a:bodyPr/>
          <a:lstStyle/>
          <a:p>
            <a:r>
              <a:rPr lang="en-US" dirty="0"/>
              <a:t>Automatic review –</a:t>
            </a:r>
            <a:br>
              <a:rPr lang="en-US" dirty="0"/>
            </a:br>
            <a:r>
              <a:rPr lang="en-US" dirty="0"/>
              <a:t>record for other employees</a:t>
            </a:r>
          </a:p>
        </p:txBody>
      </p:sp>
      <p:sp>
        <p:nvSpPr>
          <p:cNvPr id="3" name="Footer Placeholder 2">
            <a:extLst>
              <a:ext uri="{FF2B5EF4-FFF2-40B4-BE49-F238E27FC236}">
                <a16:creationId xmlns:a16="http://schemas.microsoft.com/office/drawing/2014/main" id="{A8B6B27B-86FD-9FE5-5293-74109247976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A1A6A68C-719A-55FB-B3A2-AB843AB8028C}"/>
              </a:ext>
            </a:extLst>
          </p:cNvPr>
          <p:cNvSpPr>
            <a:spLocks noGrp="1"/>
          </p:cNvSpPr>
          <p:nvPr>
            <p:ph type="sldNum" sz="quarter" idx="12"/>
          </p:nvPr>
        </p:nvSpPr>
        <p:spPr/>
        <p:txBody>
          <a:bodyPr/>
          <a:lstStyle/>
          <a:p>
            <a:fld id="{A49DFD55-3C28-40EF-9E31-A92D2E4017FF}" type="slidenum">
              <a:rPr lang="en-US" smtClean="0"/>
              <a:pPr/>
              <a:t>221</a:t>
            </a:fld>
            <a:endParaRPr lang="en-US"/>
          </a:p>
        </p:txBody>
      </p:sp>
      <p:sp>
        <p:nvSpPr>
          <p:cNvPr id="5" name="Text Placeholder 4">
            <a:extLst>
              <a:ext uri="{FF2B5EF4-FFF2-40B4-BE49-F238E27FC236}">
                <a16:creationId xmlns:a16="http://schemas.microsoft.com/office/drawing/2014/main" id="{0176EE3C-3AEB-05D8-49FF-050289B1EFF9}"/>
              </a:ext>
            </a:extLst>
          </p:cNvPr>
          <p:cNvSpPr>
            <a:spLocks noGrp="1"/>
          </p:cNvSpPr>
          <p:nvPr>
            <p:ph type="body" sz="quarter" idx="13"/>
          </p:nvPr>
        </p:nvSpPr>
        <p:spPr/>
        <p:txBody>
          <a:bodyPr>
            <a:noAutofit/>
          </a:bodyPr>
          <a:lstStyle/>
          <a:p>
            <a:r>
              <a:rPr lang="en-US" dirty="0">
                <a:effectLst/>
                <a:ea typeface="Open Sans" panose="020B0606030504020204" pitchFamily="34" charset="0"/>
                <a:cs typeface="Open Sans" panose="020B0606030504020204" pitchFamily="34" charset="0"/>
              </a:rPr>
              <a:t>The chancellor’s designee shall review those materials and their decision shall be based on the record created before the hearing examiner or hearing committee without consideration of any new evidence submitted by the complainant or the employee.</a:t>
            </a:r>
          </a:p>
          <a:p>
            <a:pPr lvl="1"/>
            <a:r>
              <a:rPr lang="en-US" u="sng" dirty="0">
                <a:solidFill>
                  <a:srgbClr val="467886"/>
                </a:solidFill>
                <a:effectLst/>
                <a:ea typeface="Open Sans" panose="020B0606030504020204" pitchFamily="34" charset="0"/>
                <a:cs typeface="Open Sans" panose="020B0606030504020204" pitchFamily="34" charset="0"/>
                <a:hlinkClick r:id="rId2"/>
              </a:rPr>
              <a:t>RPD 14-2</a:t>
            </a:r>
            <a:r>
              <a:rPr lang="en-US" dirty="0">
                <a:effectLst/>
                <a:ea typeface="Open Sans" panose="020B0606030504020204" pitchFamily="34" charset="0"/>
                <a:cs typeface="Open Sans" panose="020B0606030504020204" pitchFamily="34" charset="0"/>
              </a:rPr>
              <a:t>, Appendix C, Chancellor’s Designee’s Decision, 1.</a:t>
            </a:r>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7358406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65FD-E981-4F8A-9ACA-A4D4918310EF}"/>
              </a:ext>
            </a:extLst>
          </p:cNvPr>
          <p:cNvSpPr>
            <a:spLocks noGrp="1"/>
          </p:cNvSpPr>
          <p:nvPr>
            <p:ph type="ctrTitle"/>
          </p:nvPr>
        </p:nvSpPr>
        <p:spPr/>
        <p:txBody>
          <a:bodyPr/>
          <a:lstStyle/>
          <a:p>
            <a:r>
              <a:rPr lang="en-US" dirty="0"/>
              <a:t>Chancellor’s record</a:t>
            </a:r>
          </a:p>
        </p:txBody>
      </p:sp>
      <p:sp>
        <p:nvSpPr>
          <p:cNvPr id="3" name="Footer Placeholder 2">
            <a:extLst>
              <a:ext uri="{FF2B5EF4-FFF2-40B4-BE49-F238E27FC236}">
                <a16:creationId xmlns:a16="http://schemas.microsoft.com/office/drawing/2014/main" id="{309D3138-02C2-7E4D-5E7D-A8F1DE59055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AEDA848B-0056-3584-1591-672899D604B0}"/>
              </a:ext>
            </a:extLst>
          </p:cNvPr>
          <p:cNvSpPr>
            <a:spLocks noGrp="1"/>
          </p:cNvSpPr>
          <p:nvPr>
            <p:ph type="sldNum" sz="quarter" idx="12"/>
          </p:nvPr>
        </p:nvSpPr>
        <p:spPr/>
        <p:txBody>
          <a:bodyPr/>
          <a:lstStyle/>
          <a:p>
            <a:fld id="{A49DFD55-3C28-40EF-9E31-A92D2E4017FF}" type="slidenum">
              <a:rPr lang="en-US" smtClean="0"/>
              <a:pPr/>
              <a:t>222</a:t>
            </a:fld>
            <a:endParaRPr lang="en-US"/>
          </a:p>
        </p:txBody>
      </p:sp>
      <p:sp>
        <p:nvSpPr>
          <p:cNvPr id="5" name="Text Placeholder 4">
            <a:extLst>
              <a:ext uri="{FF2B5EF4-FFF2-40B4-BE49-F238E27FC236}">
                <a16:creationId xmlns:a16="http://schemas.microsoft.com/office/drawing/2014/main" id="{4388E8EE-943E-E45D-5A25-7E53DC0AECA9}"/>
              </a:ext>
            </a:extLst>
          </p:cNvPr>
          <p:cNvSpPr>
            <a:spLocks noGrp="1"/>
          </p:cNvSpPr>
          <p:nvPr>
            <p:ph type="body" sz="quarter" idx="13"/>
          </p:nvPr>
        </p:nvSpPr>
        <p:spPr/>
        <p:txBody>
          <a:bodyPr>
            <a:normAutofit fontScale="92500" lnSpcReduction="10000"/>
          </a:bodyPr>
          <a:lstStyle/>
          <a:p>
            <a:pPr lvl="1"/>
            <a:r>
              <a:rPr lang="en-US" sz="1800" i="1" dirty="0">
                <a:effectLst/>
                <a:ea typeface="Open Sans" panose="020B0606030504020204" pitchFamily="34" charset="0"/>
                <a:cs typeface="Open Sans" panose="020B0606030504020204" pitchFamily="34" charset="0"/>
              </a:rPr>
              <a:t>[Automatic review for faculty and academic staff]</a:t>
            </a:r>
          </a:p>
          <a:p>
            <a:pPr lvl="1"/>
            <a:r>
              <a:rPr lang="en-US" sz="1800" i="1" dirty="0">
                <a:ea typeface="Open Sans" panose="020B0606030504020204" pitchFamily="34" charset="0"/>
                <a:cs typeface="Open Sans" panose="020B0606030504020204" pitchFamily="34" charset="0"/>
              </a:rPr>
              <a:t>[Appeal of right for other employees]</a:t>
            </a:r>
            <a:endParaRPr lang="en-US" sz="1800" i="1" dirty="0">
              <a:effectLst/>
              <a:ea typeface="Open Sans" panose="020B0606030504020204" pitchFamily="34" charset="0"/>
              <a:cs typeface="Open Sans" panose="020B0606030504020204" pitchFamily="34" charset="0"/>
            </a:endParaRPr>
          </a:p>
          <a:p>
            <a:r>
              <a:rPr lang="en-US" sz="2400" dirty="0">
                <a:effectLst/>
                <a:ea typeface="Open Sans" panose="020B0606030504020204" pitchFamily="34" charset="0"/>
                <a:cs typeface="Open Sans" panose="020B0606030504020204" pitchFamily="34" charset="0"/>
              </a:rPr>
              <a:t>The chancellor’s decision shall be based on the record created before the hearing committee or hearing examiner, and the chancellor shall include the chancellor’s rationale in the decision.</a:t>
            </a:r>
          </a:p>
          <a:p>
            <a:pPr lvl="1"/>
            <a:r>
              <a:rPr lang="en-US" sz="1800" dirty="0">
                <a:effectLst/>
                <a:ea typeface="Open Sans" panose="020B0606030504020204" pitchFamily="34" charset="0"/>
                <a:cs typeface="Open Sans" panose="020B0606030504020204" pitchFamily="34" charset="0"/>
              </a:rPr>
              <a:t>§§ UWS </a:t>
            </a:r>
            <a:r>
              <a:rPr lang="en-US" sz="1800" dirty="0">
                <a:effectLst/>
                <a:ea typeface="Open Sans" panose="020B0606030504020204" pitchFamily="34" charset="0"/>
                <a:cs typeface="Open Sans" panose="020B0606030504020204" pitchFamily="34" charset="0"/>
                <a:hlinkClick r:id="rId2"/>
              </a:rPr>
              <a:t>4.22(1)</a:t>
            </a:r>
            <a:r>
              <a:rPr lang="en-US" sz="1800" dirty="0">
                <a:effectLst/>
                <a:ea typeface="Open Sans" panose="020B0606030504020204" pitchFamily="34" charset="0"/>
                <a:cs typeface="Open Sans" panose="020B0606030504020204" pitchFamily="34" charset="0"/>
              </a:rPr>
              <a:t> &amp; </a:t>
            </a:r>
            <a:r>
              <a:rPr lang="en-US" sz="1800" u="sng" dirty="0">
                <a:solidFill>
                  <a:srgbClr val="467886"/>
                </a:solidFill>
                <a:effectLst/>
                <a:ea typeface="Open Sans" panose="020B0606030504020204" pitchFamily="34" charset="0"/>
                <a:cs typeface="Open Sans" panose="020B0606030504020204" pitchFamily="34" charset="0"/>
                <a:hlinkClick r:id="rId3"/>
              </a:rPr>
              <a:t>11.24(2)</a:t>
            </a:r>
            <a:r>
              <a:rPr lang="en-US" sz="1800" dirty="0">
                <a:effectLst/>
                <a:ea typeface="Open Sans" panose="020B0606030504020204" pitchFamily="34" charset="0"/>
                <a:cs typeface="Open Sans" panose="020B0606030504020204" pitchFamily="34" charset="0"/>
              </a:rPr>
              <a:t> &amp; </a:t>
            </a:r>
            <a:r>
              <a:rPr lang="en-US" sz="1800" u="sng" dirty="0">
                <a:solidFill>
                  <a:srgbClr val="467886"/>
                </a:solidFill>
                <a:effectLst/>
                <a:ea typeface="Open Sans" panose="020B0606030504020204" pitchFamily="34" charset="0"/>
                <a:cs typeface="Open Sans" panose="020B0606030504020204" pitchFamily="34" charset="0"/>
                <a:hlinkClick r:id="rId4"/>
              </a:rPr>
              <a:t>RPD 14-2</a:t>
            </a:r>
            <a:r>
              <a:rPr lang="en-US" sz="1800" dirty="0">
                <a:effectLst/>
                <a:ea typeface="Open Sans" panose="020B0606030504020204" pitchFamily="34" charset="0"/>
                <a:cs typeface="Open Sans" panose="020B0606030504020204" pitchFamily="34" charset="0"/>
              </a:rPr>
              <a:t>, Appendix C, Chancellor’s decision 1.</a:t>
            </a:r>
            <a:endParaRPr lang="en-US" sz="1800" dirty="0">
              <a:ea typeface="Open Sans" panose="020B0606030504020204" pitchFamily="34" charset="0"/>
              <a:cs typeface="Open Sans" panose="020B0606030504020204" pitchFamily="34" charset="0"/>
            </a:endParaRPr>
          </a:p>
          <a:p>
            <a:r>
              <a:rPr lang="en-US" sz="24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2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34 CFR 106.45(b)(8)(iii)(E)</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endParaRPr lang="en-US" sz="2400" dirty="0">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833832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DD6B-75EE-226E-3F7C-46473EEA6F1D}"/>
              </a:ext>
            </a:extLst>
          </p:cNvPr>
          <p:cNvSpPr>
            <a:spLocks noGrp="1"/>
          </p:cNvSpPr>
          <p:nvPr>
            <p:ph type="ctrTitle"/>
          </p:nvPr>
        </p:nvSpPr>
        <p:spPr/>
        <p:txBody>
          <a:bodyPr/>
          <a:lstStyle/>
          <a:p>
            <a:r>
              <a:rPr lang="en-US" dirty="0"/>
              <a:t>Chancellor’s Decision</a:t>
            </a:r>
          </a:p>
        </p:txBody>
      </p:sp>
      <p:sp>
        <p:nvSpPr>
          <p:cNvPr id="3" name="Footer Placeholder 2">
            <a:extLst>
              <a:ext uri="{FF2B5EF4-FFF2-40B4-BE49-F238E27FC236}">
                <a16:creationId xmlns:a16="http://schemas.microsoft.com/office/drawing/2014/main" id="{87E06047-8837-F564-6787-0B25570B72A9}"/>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E6CD838-CF9E-A33D-0539-6612F0E1257F}"/>
              </a:ext>
            </a:extLst>
          </p:cNvPr>
          <p:cNvSpPr>
            <a:spLocks noGrp="1"/>
          </p:cNvSpPr>
          <p:nvPr>
            <p:ph type="sldNum" sz="quarter" idx="12"/>
          </p:nvPr>
        </p:nvSpPr>
        <p:spPr/>
        <p:txBody>
          <a:bodyPr/>
          <a:lstStyle/>
          <a:p>
            <a:fld id="{A49DFD55-3C28-40EF-9E31-A92D2E4017FF}" type="slidenum">
              <a:rPr lang="en-US" smtClean="0"/>
              <a:pPr/>
              <a:t>223</a:t>
            </a:fld>
            <a:endParaRPr lang="en-US"/>
          </a:p>
        </p:txBody>
      </p:sp>
      <p:sp>
        <p:nvSpPr>
          <p:cNvPr id="5" name="Text Placeholder 4">
            <a:extLst>
              <a:ext uri="{FF2B5EF4-FFF2-40B4-BE49-F238E27FC236}">
                <a16:creationId xmlns:a16="http://schemas.microsoft.com/office/drawing/2014/main" id="{FBCD230E-850A-654E-3E9E-3AD109920DA4}"/>
              </a:ext>
            </a:extLst>
          </p:cNvPr>
          <p:cNvSpPr>
            <a:spLocks noGrp="1"/>
          </p:cNvSpPr>
          <p:nvPr>
            <p:ph type="body" sz="quarter" idx="13"/>
          </p:nvPr>
        </p:nvSpPr>
        <p:spPr/>
        <p:txBody>
          <a:bodyPr>
            <a:normAutofit fontScale="92500" lnSpcReduction="20000"/>
          </a:bodyPr>
          <a:lstStyle/>
          <a:p>
            <a:pPr lvl="1"/>
            <a:r>
              <a:rPr lang="en-US" i="1" dirty="0">
                <a:effectLst/>
                <a:ea typeface="Open Sans" panose="020B0606030504020204" pitchFamily="34" charset="0"/>
                <a:cs typeface="Open Sans" panose="020B0606030504020204" pitchFamily="34" charset="0"/>
              </a:rPr>
              <a:t>[Automatic review for academic staff]</a:t>
            </a:r>
          </a:p>
          <a:p>
            <a:pPr lvl="1"/>
            <a:r>
              <a:rPr lang="en-US" i="1" dirty="0">
                <a:ea typeface="Open Sans" panose="020B0606030504020204" pitchFamily="34" charset="0"/>
                <a:cs typeface="Open Sans" panose="020B0606030504020204" pitchFamily="34" charset="0"/>
              </a:rPr>
              <a:t>[Appeal of right for other employees]</a:t>
            </a:r>
            <a:endParaRPr lang="en-US" i="1" dirty="0">
              <a:effectLst/>
              <a:ea typeface="Open Sans" panose="020B0606030504020204" pitchFamily="34" charset="0"/>
              <a:cs typeface="Open Sans" panose="020B0606030504020204" pitchFamily="34" charset="0"/>
            </a:endParaRPr>
          </a:p>
          <a:p>
            <a:r>
              <a:rPr lang="en-US" dirty="0">
                <a:effectLst/>
                <a:ea typeface="Open Sans" panose="020B0606030504020204" pitchFamily="34" charset="0"/>
                <a:cs typeface="Open Sans" panose="020B0606030504020204" pitchFamily="34" charset="0"/>
              </a:rPr>
              <a:t>After reviewing the matter on record and considering any arguments submitted by the parties, the chancellor shall issue a decision.</a:t>
            </a:r>
          </a:p>
          <a:p>
            <a:pPr lvl="1"/>
            <a:r>
              <a:rPr lang="en-US" dirty="0">
                <a:effectLst/>
                <a:ea typeface="Open Sans" panose="020B0606030504020204" pitchFamily="34" charset="0"/>
                <a:cs typeface="Open Sans" panose="020B0606030504020204" pitchFamily="34" charset="0"/>
              </a:rPr>
              <a:t>§ UWS </a:t>
            </a:r>
            <a:r>
              <a:rPr lang="en-US" u="sng" dirty="0">
                <a:solidFill>
                  <a:srgbClr val="467886"/>
                </a:solidFill>
                <a:effectLst/>
                <a:ea typeface="Open Sans" panose="020B0606030504020204" pitchFamily="34" charset="0"/>
                <a:cs typeface="Open Sans" panose="020B0606030504020204" pitchFamily="34" charset="0"/>
                <a:hlinkClick r:id="rId2"/>
              </a:rPr>
              <a:t>11.24(1)</a:t>
            </a:r>
            <a:r>
              <a:rPr lang="en-US" dirty="0">
                <a:ea typeface="Open Sans" panose="020B0606030504020204" pitchFamily="34" charset="0"/>
                <a:cs typeface="Open Sans" panose="020B0606030504020204" pitchFamily="34" charset="0"/>
              </a:rPr>
              <a:t> &amp; </a:t>
            </a:r>
            <a:r>
              <a:rPr lang="en-US" u="sng" dirty="0">
                <a:solidFill>
                  <a:srgbClr val="467886"/>
                </a:solidFill>
                <a:effectLst/>
                <a:ea typeface="Open Sans" panose="020B0606030504020204" pitchFamily="34" charset="0"/>
                <a:cs typeface="Open Sans" panose="020B0606030504020204" pitchFamily="34" charset="0"/>
                <a:hlinkClick r:id="rId3"/>
              </a:rPr>
              <a:t>RPD 14-2</a:t>
            </a:r>
            <a:r>
              <a:rPr lang="en-US" dirty="0">
                <a:effectLst/>
                <a:ea typeface="Open Sans" panose="020B0606030504020204" pitchFamily="34" charset="0"/>
                <a:cs typeface="Open Sans" panose="020B0606030504020204" pitchFamily="34" charset="0"/>
              </a:rPr>
              <a:t>, Appendix C, Chancellor’s Designee’s Decision, 1.</a:t>
            </a:r>
            <a:endParaRPr lang="en-US" dirty="0">
              <a:ea typeface="Open Sans" panose="020B0606030504020204" pitchFamily="34" charset="0"/>
              <a:cs typeface="Open Sans" panose="020B0606030504020204" pitchFamily="34" charset="0"/>
            </a:endParaRPr>
          </a:p>
          <a:p>
            <a:r>
              <a:rPr lang="en-US" sz="2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34 CFR 106.45(b)(8)(iii)(D)</a:t>
            </a:r>
            <a:r>
              <a:rPr lang="en-US" sz="28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a:t>
            </a:r>
            <a:r>
              <a:rPr lang="en-US" sz="28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hlinkClick r:id="rId5"/>
              </a:rPr>
              <a:t>(F)</a:t>
            </a:r>
            <a:r>
              <a:rPr lang="en-US" sz="28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 </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(Aug. 14, 2020).</a:t>
            </a:r>
            <a:endParaRPr lang="en-US" dirty="0">
              <a:effectLst/>
              <a:ea typeface="Open Sans" panose="020B0606030504020204" pitchFamily="34" charset="0"/>
              <a:cs typeface="Open Sans" panose="020B0606030504020204" pitchFamily="34" charset="0"/>
            </a:endParaRPr>
          </a:p>
          <a:p>
            <a:pPr lvl="1"/>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3294838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E4B1A-DCF4-10DE-1EA2-58642D118E45}"/>
              </a:ext>
            </a:extLst>
          </p:cNvPr>
          <p:cNvSpPr>
            <a:spLocks noGrp="1"/>
          </p:cNvSpPr>
          <p:nvPr>
            <p:ph type="ctrTitle"/>
          </p:nvPr>
        </p:nvSpPr>
        <p:spPr/>
        <p:txBody>
          <a:bodyPr/>
          <a:lstStyle/>
          <a:p>
            <a:r>
              <a:rPr lang="en-US" dirty="0"/>
              <a:t>Adoption of decision –</a:t>
            </a:r>
            <a:br>
              <a:rPr lang="en-US" dirty="0"/>
            </a:br>
            <a:r>
              <a:rPr lang="en-US" dirty="0"/>
              <a:t>Employees</a:t>
            </a:r>
          </a:p>
        </p:txBody>
      </p:sp>
      <p:sp>
        <p:nvSpPr>
          <p:cNvPr id="3" name="Footer Placeholder 2">
            <a:extLst>
              <a:ext uri="{FF2B5EF4-FFF2-40B4-BE49-F238E27FC236}">
                <a16:creationId xmlns:a16="http://schemas.microsoft.com/office/drawing/2014/main" id="{DAEE9E86-220C-E879-70D8-E003FD601613}"/>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6E6AE95A-FFBF-C0F0-E10C-6219C97F3CEE}"/>
              </a:ext>
            </a:extLst>
          </p:cNvPr>
          <p:cNvSpPr>
            <a:spLocks noGrp="1"/>
          </p:cNvSpPr>
          <p:nvPr>
            <p:ph type="sldNum" sz="quarter" idx="12"/>
          </p:nvPr>
        </p:nvSpPr>
        <p:spPr/>
        <p:txBody>
          <a:bodyPr/>
          <a:lstStyle/>
          <a:p>
            <a:fld id="{A49DFD55-3C28-40EF-9E31-A92D2E4017FF}" type="slidenum">
              <a:rPr lang="en-US" smtClean="0"/>
              <a:pPr/>
              <a:t>224</a:t>
            </a:fld>
            <a:endParaRPr lang="en-US"/>
          </a:p>
        </p:txBody>
      </p:sp>
      <p:sp>
        <p:nvSpPr>
          <p:cNvPr id="5" name="Text Placeholder 4">
            <a:extLst>
              <a:ext uri="{FF2B5EF4-FFF2-40B4-BE49-F238E27FC236}">
                <a16:creationId xmlns:a16="http://schemas.microsoft.com/office/drawing/2014/main" id="{DC8F531A-C4C1-4D0B-41EF-62B6CB26AC49}"/>
              </a:ext>
            </a:extLst>
          </p:cNvPr>
          <p:cNvSpPr>
            <a:spLocks noGrp="1"/>
          </p:cNvSpPr>
          <p:nvPr>
            <p:ph type="body" sz="quarter" idx="13"/>
          </p:nvPr>
        </p:nvSpPr>
        <p:spPr/>
        <p:txBody>
          <a:bodyPr>
            <a:normAutofit fontScale="85000" lnSpcReduction="20000"/>
          </a:bodyPr>
          <a:lstStyle/>
          <a:p>
            <a:pPr lvl="1"/>
            <a:r>
              <a:rPr lang="en-US" i="1" dirty="0">
                <a:effectLst/>
                <a:ea typeface="Open Sans" panose="020B0606030504020204" pitchFamily="34" charset="0"/>
                <a:cs typeface="Open Sans" panose="020B0606030504020204" pitchFamily="34" charset="0"/>
              </a:rPr>
              <a:t>[Automatic review for all employees]</a:t>
            </a:r>
          </a:p>
          <a:p>
            <a:pPr lvl="1"/>
            <a:r>
              <a:rPr lang="en-US" i="1" dirty="0">
                <a:ea typeface="Open Sans" panose="020B0606030504020204" pitchFamily="34" charset="0"/>
                <a:cs typeface="Open Sans" panose="020B0606030504020204" pitchFamily="34" charset="0"/>
              </a:rPr>
              <a:t>[</a:t>
            </a:r>
            <a:r>
              <a:rPr lang="en-US" i="1" dirty="0">
                <a:effectLst/>
                <a:ea typeface="Open Sans" panose="020B0606030504020204" pitchFamily="34" charset="0"/>
                <a:cs typeface="Open Sans" panose="020B0606030504020204" pitchFamily="34" charset="0"/>
              </a:rPr>
              <a:t>Appeal of right for other employees]</a:t>
            </a:r>
          </a:p>
          <a:p>
            <a:r>
              <a:rPr lang="en-US" dirty="0">
                <a:effectLst/>
                <a:ea typeface="Open Sans" panose="020B0606030504020204" pitchFamily="34" charset="0"/>
                <a:cs typeface="Open Sans" panose="020B0606030504020204" pitchFamily="34" charset="0"/>
              </a:rPr>
              <a:t>The chancellor[’s designee] may adopt the hearing examiner’s or hearing committee’s findings and recommendations as the chancellor[’s designee’s] decision.</a:t>
            </a:r>
          </a:p>
          <a:p>
            <a:pPr lvl="1"/>
            <a:r>
              <a:rPr lang="en-US" dirty="0">
                <a:effectLst/>
                <a:ea typeface="Open Sans" panose="020B0606030504020204" pitchFamily="34" charset="0"/>
                <a:cs typeface="Open Sans" panose="020B0606030504020204" pitchFamily="34" charset="0"/>
              </a:rPr>
              <a:t>§§ UWS </a:t>
            </a:r>
            <a:r>
              <a:rPr lang="en-US" u="sng" dirty="0">
                <a:solidFill>
                  <a:srgbClr val="467886"/>
                </a:solidFill>
                <a:effectLst/>
                <a:ea typeface="Open Sans" panose="020B0606030504020204" pitchFamily="34" charset="0"/>
                <a:cs typeface="Open Sans" panose="020B0606030504020204" pitchFamily="34" charset="0"/>
                <a:hlinkClick r:id="rId2"/>
              </a:rPr>
              <a:t>4.22(2)</a:t>
            </a:r>
            <a:r>
              <a:rPr lang="en-US" dirty="0">
                <a:effectLst/>
                <a:ea typeface="Open Sans" panose="020B0606030504020204" pitchFamily="34" charset="0"/>
                <a:cs typeface="Open Sans" panose="020B0606030504020204" pitchFamily="34" charset="0"/>
              </a:rPr>
              <a:t> &amp; </a:t>
            </a:r>
            <a:r>
              <a:rPr lang="en-US" u="sng" dirty="0">
                <a:solidFill>
                  <a:srgbClr val="467886"/>
                </a:solidFill>
                <a:effectLst/>
                <a:ea typeface="Open Sans" panose="020B0606030504020204" pitchFamily="34" charset="0"/>
                <a:cs typeface="Open Sans" panose="020B0606030504020204" pitchFamily="34" charset="0"/>
                <a:hlinkClick r:id="rId3"/>
              </a:rPr>
              <a:t>11.24(1)</a:t>
            </a:r>
            <a:r>
              <a:rPr lang="en-US" dirty="0">
                <a:effectLst/>
                <a:ea typeface="Open Sans" panose="020B0606030504020204" pitchFamily="34" charset="0"/>
                <a:cs typeface="Open Sans" panose="020B0606030504020204" pitchFamily="34" charset="0"/>
              </a:rPr>
              <a:t> &amp; </a:t>
            </a:r>
            <a:r>
              <a:rPr lang="en-US" u="sng" dirty="0">
                <a:solidFill>
                  <a:srgbClr val="467886"/>
                </a:solidFill>
                <a:effectLst/>
                <a:ea typeface="Open Sans" panose="020B0606030504020204" pitchFamily="34" charset="0"/>
                <a:cs typeface="Open Sans" panose="020B0606030504020204" pitchFamily="34" charset="0"/>
                <a:hlinkClick r:id="rId4"/>
              </a:rPr>
              <a:t>RPD 14-2</a:t>
            </a:r>
            <a:r>
              <a:rPr lang="en-US" dirty="0">
                <a:effectLst/>
                <a:ea typeface="Open Sans" panose="020B0606030504020204" pitchFamily="34" charset="0"/>
                <a:cs typeface="Open Sans" panose="020B0606030504020204" pitchFamily="34" charset="0"/>
              </a:rPr>
              <a:t>, Appendix C, Chancellor’s Designee’s Decision, 2 &amp; Chancellor’s decision 1.</a:t>
            </a:r>
            <a:endParaRPr lang="en-US" dirty="0">
              <a:ea typeface="Open Sans" panose="020B0606030504020204" pitchFamily="34" charset="0"/>
              <a:cs typeface="Open Sans" panose="020B0606030504020204" pitchFamily="34" charset="0"/>
            </a:endParaRPr>
          </a:p>
          <a:p>
            <a:r>
              <a:rPr lang="en-US" sz="2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34 CFR 106.45(b)(8)(iii)(E)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endParaRPr lang="en-US" dirty="0">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5045737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D548-B96A-22D2-AB4F-AE0263398542}"/>
              </a:ext>
            </a:extLst>
          </p:cNvPr>
          <p:cNvSpPr>
            <a:spLocks noGrp="1"/>
          </p:cNvSpPr>
          <p:nvPr>
            <p:ph type="ctrTitle"/>
          </p:nvPr>
        </p:nvSpPr>
        <p:spPr/>
        <p:txBody>
          <a:bodyPr/>
          <a:lstStyle/>
          <a:p>
            <a:r>
              <a:rPr lang="en-US" dirty="0"/>
              <a:t>Explanation of differences</a:t>
            </a:r>
          </a:p>
        </p:txBody>
      </p:sp>
      <p:sp>
        <p:nvSpPr>
          <p:cNvPr id="3" name="Footer Placeholder 2">
            <a:extLst>
              <a:ext uri="{FF2B5EF4-FFF2-40B4-BE49-F238E27FC236}">
                <a16:creationId xmlns:a16="http://schemas.microsoft.com/office/drawing/2014/main" id="{2CFB65AF-6B6E-34BA-A457-DE47ACB3CB6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DBDB649-4A82-B1B7-4EEF-776F751D588F}"/>
              </a:ext>
            </a:extLst>
          </p:cNvPr>
          <p:cNvSpPr>
            <a:spLocks noGrp="1"/>
          </p:cNvSpPr>
          <p:nvPr>
            <p:ph type="sldNum" sz="quarter" idx="12"/>
          </p:nvPr>
        </p:nvSpPr>
        <p:spPr/>
        <p:txBody>
          <a:bodyPr/>
          <a:lstStyle/>
          <a:p>
            <a:fld id="{A49DFD55-3C28-40EF-9E31-A92D2E4017FF}" type="slidenum">
              <a:rPr lang="en-US" smtClean="0"/>
              <a:pPr/>
              <a:t>225</a:t>
            </a:fld>
            <a:endParaRPr lang="en-US"/>
          </a:p>
        </p:txBody>
      </p:sp>
      <p:sp>
        <p:nvSpPr>
          <p:cNvPr id="5" name="Text Placeholder 4">
            <a:extLst>
              <a:ext uri="{FF2B5EF4-FFF2-40B4-BE49-F238E27FC236}">
                <a16:creationId xmlns:a16="http://schemas.microsoft.com/office/drawing/2014/main" id="{8740B664-0C94-6931-EBEE-7024E60D92C9}"/>
              </a:ext>
            </a:extLst>
          </p:cNvPr>
          <p:cNvSpPr>
            <a:spLocks noGrp="1"/>
          </p:cNvSpPr>
          <p:nvPr>
            <p:ph type="body" sz="quarter" idx="13"/>
          </p:nvPr>
        </p:nvSpPr>
        <p:spPr/>
        <p:txBody>
          <a:bodyPr>
            <a:normAutofit fontScale="77500" lnSpcReduction="20000"/>
          </a:bodyPr>
          <a:lstStyle/>
          <a:p>
            <a:endParaRPr lang="en-US" dirty="0">
              <a:effectLst/>
              <a:ea typeface="Open Sans" panose="020B0606030504020204" pitchFamily="34" charset="0"/>
              <a:cs typeface="Open Sans" panose="020B0606030504020204" pitchFamily="34" charset="0"/>
            </a:endParaRPr>
          </a:p>
          <a:p>
            <a:pPr lvl="1"/>
            <a:r>
              <a:rPr lang="en-US" i="1" dirty="0">
                <a:effectLst/>
                <a:ea typeface="Open Sans" panose="020B0606030504020204" pitchFamily="34" charset="0"/>
                <a:cs typeface="Open Sans" panose="020B0606030504020204" pitchFamily="34" charset="0"/>
              </a:rPr>
              <a:t>[Automatic review for all employees]</a:t>
            </a:r>
          </a:p>
          <a:p>
            <a:pPr lvl="1"/>
            <a:r>
              <a:rPr lang="en-US" i="1" dirty="0">
                <a:ea typeface="Open Sans" panose="020B0606030504020204" pitchFamily="34" charset="0"/>
                <a:cs typeface="Open Sans" panose="020B0606030504020204" pitchFamily="34" charset="0"/>
              </a:rPr>
              <a:t>[</a:t>
            </a:r>
            <a:r>
              <a:rPr lang="en-US" i="1" dirty="0">
                <a:effectLst/>
                <a:ea typeface="Open Sans" panose="020B0606030504020204" pitchFamily="34" charset="0"/>
                <a:cs typeface="Open Sans" panose="020B0606030504020204" pitchFamily="34" charset="0"/>
              </a:rPr>
              <a:t>Appeal of right for other employees]</a:t>
            </a:r>
          </a:p>
          <a:p>
            <a:r>
              <a:rPr lang="en-US" dirty="0">
                <a:effectLst/>
                <a:ea typeface="Open Sans" panose="020B0606030504020204" pitchFamily="34" charset="0"/>
                <a:cs typeface="Open Sans" panose="020B0606030504020204" pitchFamily="34" charset="0"/>
              </a:rPr>
              <a:t>The chancellor[’s designee] shall explain in the decision any substantial differences from those findings and recommendations.</a:t>
            </a:r>
          </a:p>
          <a:p>
            <a:pPr lvl="1"/>
            <a:r>
              <a:rPr lang="en-US" dirty="0">
                <a:effectLst/>
                <a:ea typeface="Open Sans" panose="020B0606030504020204" pitchFamily="34" charset="0"/>
                <a:cs typeface="Open Sans" panose="020B0606030504020204" pitchFamily="34" charset="0"/>
              </a:rPr>
              <a:t>§§ UWS </a:t>
            </a:r>
            <a:r>
              <a:rPr lang="en-US" u="sng" dirty="0">
                <a:solidFill>
                  <a:srgbClr val="467886"/>
                </a:solidFill>
                <a:effectLst/>
                <a:ea typeface="Open Sans" panose="020B0606030504020204" pitchFamily="34" charset="0"/>
                <a:cs typeface="Open Sans" panose="020B0606030504020204" pitchFamily="34" charset="0"/>
                <a:hlinkClick r:id="rId2"/>
              </a:rPr>
              <a:t>4.22(2)</a:t>
            </a:r>
            <a:r>
              <a:rPr lang="en-US" dirty="0">
                <a:effectLst/>
                <a:ea typeface="Open Sans" panose="020B0606030504020204" pitchFamily="34" charset="0"/>
                <a:cs typeface="Open Sans" panose="020B0606030504020204" pitchFamily="34" charset="0"/>
              </a:rPr>
              <a:t> &amp; </a:t>
            </a:r>
            <a:r>
              <a:rPr lang="en-US" u="sng" dirty="0">
                <a:solidFill>
                  <a:srgbClr val="467886"/>
                </a:solidFill>
                <a:effectLst/>
                <a:ea typeface="Open Sans" panose="020B0606030504020204" pitchFamily="34" charset="0"/>
                <a:cs typeface="Open Sans" panose="020B0606030504020204" pitchFamily="34" charset="0"/>
                <a:hlinkClick r:id="rId3"/>
              </a:rPr>
              <a:t>11.24(1)</a:t>
            </a:r>
            <a:r>
              <a:rPr lang="en-US" dirty="0">
                <a:effectLst/>
                <a:ea typeface="Open Sans" panose="020B0606030504020204" pitchFamily="34" charset="0"/>
                <a:cs typeface="Open Sans" panose="020B0606030504020204" pitchFamily="34" charset="0"/>
              </a:rPr>
              <a:t> &amp; </a:t>
            </a:r>
            <a:r>
              <a:rPr lang="en-US" u="sng" dirty="0">
                <a:solidFill>
                  <a:srgbClr val="467886"/>
                </a:solidFill>
                <a:effectLst/>
                <a:ea typeface="Open Sans" panose="020B0606030504020204" pitchFamily="34" charset="0"/>
                <a:cs typeface="Open Sans" panose="020B0606030504020204" pitchFamily="34" charset="0"/>
                <a:hlinkClick r:id="rId4"/>
              </a:rPr>
              <a:t>RPD 14-2</a:t>
            </a:r>
            <a:r>
              <a:rPr lang="en-US" dirty="0">
                <a:effectLst/>
                <a:ea typeface="Open Sans" panose="020B0606030504020204" pitchFamily="34" charset="0"/>
                <a:cs typeface="Open Sans" panose="020B0606030504020204" pitchFamily="34" charset="0"/>
              </a:rPr>
              <a:t>, Appendix C, Chancellor’s Designee’s Decision, 2 &amp; Chancellor’s decision, 1.</a:t>
            </a:r>
            <a:endParaRPr lang="en-US" dirty="0">
              <a:ea typeface="Open Sans" panose="020B0606030504020204" pitchFamily="34" charset="0"/>
              <a:cs typeface="Open Sans" panose="020B0606030504020204" pitchFamily="34" charset="0"/>
            </a:endParaRPr>
          </a:p>
          <a:p>
            <a:r>
              <a:rPr lang="en-US" sz="2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34 CFR 106.45(b)(8)(iii)(E)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endParaRPr lang="en-US" dirty="0">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1606419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3E5E9-A82A-1A7E-4A4C-47BF21B222AA}"/>
              </a:ext>
            </a:extLst>
          </p:cNvPr>
          <p:cNvSpPr>
            <a:spLocks noGrp="1"/>
          </p:cNvSpPr>
          <p:nvPr>
            <p:ph type="ctrTitle"/>
          </p:nvPr>
        </p:nvSpPr>
        <p:spPr/>
        <p:txBody>
          <a:bodyPr/>
          <a:lstStyle/>
          <a:p>
            <a:r>
              <a:rPr lang="en-US" dirty="0"/>
              <a:t>Consultation with </a:t>
            </a:r>
            <a:br>
              <a:rPr lang="en-US" dirty="0"/>
            </a:br>
            <a:r>
              <a:rPr lang="en-US" dirty="0"/>
              <a:t>Hearing Committee or examiner</a:t>
            </a:r>
          </a:p>
        </p:txBody>
      </p:sp>
      <p:sp>
        <p:nvSpPr>
          <p:cNvPr id="3" name="Footer Placeholder 2">
            <a:extLst>
              <a:ext uri="{FF2B5EF4-FFF2-40B4-BE49-F238E27FC236}">
                <a16:creationId xmlns:a16="http://schemas.microsoft.com/office/drawing/2014/main" id="{4A4F932B-3A2B-5597-BED5-6E3837C0A99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ACC8018-E38D-7762-09C9-93CF82A93BED}"/>
              </a:ext>
            </a:extLst>
          </p:cNvPr>
          <p:cNvSpPr>
            <a:spLocks noGrp="1"/>
          </p:cNvSpPr>
          <p:nvPr>
            <p:ph type="sldNum" sz="quarter" idx="12"/>
          </p:nvPr>
        </p:nvSpPr>
        <p:spPr/>
        <p:txBody>
          <a:bodyPr/>
          <a:lstStyle/>
          <a:p>
            <a:fld id="{A49DFD55-3C28-40EF-9E31-A92D2E4017FF}" type="slidenum">
              <a:rPr lang="en-US" smtClean="0"/>
              <a:pPr/>
              <a:t>226</a:t>
            </a:fld>
            <a:endParaRPr lang="en-US"/>
          </a:p>
        </p:txBody>
      </p:sp>
      <p:sp>
        <p:nvSpPr>
          <p:cNvPr id="5" name="Text Placeholder 4">
            <a:extLst>
              <a:ext uri="{FF2B5EF4-FFF2-40B4-BE49-F238E27FC236}">
                <a16:creationId xmlns:a16="http://schemas.microsoft.com/office/drawing/2014/main" id="{E098012D-9D4B-92A6-1B0F-4654E40AF701}"/>
              </a:ext>
            </a:extLst>
          </p:cNvPr>
          <p:cNvSpPr>
            <a:spLocks noGrp="1"/>
          </p:cNvSpPr>
          <p:nvPr>
            <p:ph type="body" sz="quarter" idx="13"/>
          </p:nvPr>
        </p:nvSpPr>
        <p:spPr/>
        <p:txBody>
          <a:bodyPr>
            <a:noAutofit/>
          </a:bodyPr>
          <a:lstStyle/>
          <a:p>
            <a:pPr lvl="1"/>
            <a:r>
              <a:rPr lang="en-US" sz="2000" i="1" dirty="0">
                <a:effectLst/>
                <a:ea typeface="Open Sans" panose="020B0606030504020204" pitchFamily="34" charset="0"/>
                <a:cs typeface="Open Sans" panose="020B0606030504020204" pitchFamily="34" charset="0"/>
              </a:rPr>
              <a:t>[Automatic review for faculty and academic staff]</a:t>
            </a:r>
          </a:p>
          <a:p>
            <a:pPr lvl="1"/>
            <a:r>
              <a:rPr lang="en-US" sz="2000" i="1" dirty="0">
                <a:ea typeface="Open Sans" panose="020B0606030504020204" pitchFamily="34" charset="0"/>
                <a:cs typeface="Open Sans" panose="020B0606030504020204" pitchFamily="34" charset="0"/>
              </a:rPr>
              <a:t>[Appeal of right for other employees]</a:t>
            </a:r>
            <a:endParaRPr lang="en-US" sz="2000" i="1" dirty="0">
              <a:effectLst/>
              <a:ea typeface="Open Sans" panose="020B0606030504020204" pitchFamily="34" charset="0"/>
              <a:cs typeface="Open Sans" panose="020B0606030504020204" pitchFamily="34" charset="0"/>
            </a:endParaRPr>
          </a:p>
          <a:p>
            <a:r>
              <a:rPr lang="en-US" sz="2400" dirty="0">
                <a:effectLst/>
                <a:ea typeface="Open Sans" panose="020B0606030504020204" pitchFamily="34" charset="0"/>
                <a:cs typeface="Open Sans" panose="020B0606030504020204" pitchFamily="34" charset="0"/>
              </a:rPr>
              <a:t>If the chancellor’s proposed decision differs substantially from those recommendations, the chancellor shall promptly consult the hearing committee or the hearing examiner and provide the committee or the hearing examiner with a reasonable opportunity for a written response prior to making a decision.</a:t>
            </a:r>
          </a:p>
          <a:p>
            <a:pPr lvl="1"/>
            <a:r>
              <a:rPr lang="en-US" sz="2000" dirty="0">
                <a:effectLst/>
                <a:ea typeface="Open Sans" panose="020B0606030504020204" pitchFamily="34" charset="0"/>
                <a:cs typeface="Open Sans" panose="020B0606030504020204" pitchFamily="34" charset="0"/>
              </a:rPr>
              <a:t>§§ UWS </a:t>
            </a:r>
            <a:r>
              <a:rPr lang="en-US" sz="2000" u="sng" dirty="0">
                <a:solidFill>
                  <a:srgbClr val="467886"/>
                </a:solidFill>
                <a:effectLst/>
                <a:ea typeface="Open Sans" panose="020B0606030504020204" pitchFamily="34" charset="0"/>
                <a:cs typeface="Open Sans" panose="020B0606030504020204" pitchFamily="34" charset="0"/>
                <a:hlinkClick r:id="rId2"/>
              </a:rPr>
              <a:t>4.22(1)</a:t>
            </a:r>
            <a:r>
              <a:rPr lang="en-US" sz="2000" dirty="0">
                <a:effectLst/>
                <a:ea typeface="Open Sans" panose="020B0606030504020204" pitchFamily="34" charset="0"/>
                <a:cs typeface="Open Sans" panose="020B0606030504020204" pitchFamily="34" charset="0"/>
              </a:rPr>
              <a:t> &amp; </a:t>
            </a:r>
            <a:r>
              <a:rPr lang="en-US" sz="2000" dirty="0">
                <a:effectLst/>
                <a:ea typeface="Open Sans" panose="020B0606030504020204" pitchFamily="34" charset="0"/>
                <a:cs typeface="Open Sans" panose="020B0606030504020204" pitchFamily="34" charset="0"/>
                <a:hlinkClick r:id="rId3"/>
              </a:rPr>
              <a:t>11.24(1)</a:t>
            </a:r>
            <a:r>
              <a:rPr lang="en-US" sz="2000" dirty="0">
                <a:effectLst/>
                <a:ea typeface="Open Sans" panose="020B0606030504020204" pitchFamily="34" charset="0"/>
                <a:cs typeface="Open Sans" panose="020B0606030504020204" pitchFamily="34" charset="0"/>
              </a:rPr>
              <a:t> &amp; </a:t>
            </a:r>
            <a:r>
              <a:rPr lang="en-US" sz="2000" u="sng" dirty="0">
                <a:solidFill>
                  <a:srgbClr val="467886"/>
                </a:solidFill>
                <a:effectLst/>
                <a:ea typeface="Open Sans" panose="020B0606030504020204" pitchFamily="34" charset="0"/>
                <a:cs typeface="Open Sans" panose="020B0606030504020204" pitchFamily="34" charset="0"/>
                <a:hlinkClick r:id="rId4"/>
              </a:rPr>
              <a:t>RPD 14-2</a:t>
            </a:r>
            <a:r>
              <a:rPr lang="en-US" sz="2000" dirty="0">
                <a:effectLst/>
                <a:ea typeface="Open Sans" panose="020B0606030504020204" pitchFamily="34" charset="0"/>
                <a:cs typeface="Open Sans" panose="020B0606030504020204" pitchFamily="34" charset="0"/>
              </a:rPr>
              <a:t>, Appendix C, Chancellor’s decision 1.</a:t>
            </a:r>
            <a:endParaRPr lang="en-US" sz="20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8156975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822E4-BDD5-24DD-0321-21036C4442BE}"/>
              </a:ext>
            </a:extLst>
          </p:cNvPr>
          <p:cNvSpPr>
            <a:spLocks noGrp="1"/>
          </p:cNvSpPr>
          <p:nvPr>
            <p:ph type="ctrTitle"/>
          </p:nvPr>
        </p:nvSpPr>
        <p:spPr/>
        <p:txBody>
          <a:bodyPr/>
          <a:lstStyle/>
          <a:p>
            <a:r>
              <a:rPr lang="en-US" dirty="0"/>
              <a:t>Result – </a:t>
            </a:r>
            <a:br>
              <a:rPr lang="en-US" dirty="0"/>
            </a:br>
            <a:r>
              <a:rPr lang="en-US" dirty="0"/>
              <a:t>Employees</a:t>
            </a:r>
          </a:p>
        </p:txBody>
      </p:sp>
      <p:sp>
        <p:nvSpPr>
          <p:cNvPr id="3" name="Footer Placeholder 2">
            <a:extLst>
              <a:ext uri="{FF2B5EF4-FFF2-40B4-BE49-F238E27FC236}">
                <a16:creationId xmlns:a16="http://schemas.microsoft.com/office/drawing/2014/main" id="{455343DA-CC90-E299-B410-93D7459A2C8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7E71ACDA-BD53-689D-0399-A953BAE79451}"/>
              </a:ext>
            </a:extLst>
          </p:cNvPr>
          <p:cNvSpPr>
            <a:spLocks noGrp="1"/>
          </p:cNvSpPr>
          <p:nvPr>
            <p:ph type="sldNum" sz="quarter" idx="12"/>
          </p:nvPr>
        </p:nvSpPr>
        <p:spPr/>
        <p:txBody>
          <a:bodyPr/>
          <a:lstStyle/>
          <a:p>
            <a:fld id="{A49DFD55-3C28-40EF-9E31-A92D2E4017FF}" type="slidenum">
              <a:rPr lang="en-US" smtClean="0"/>
              <a:pPr/>
              <a:t>227</a:t>
            </a:fld>
            <a:endParaRPr lang="en-US"/>
          </a:p>
        </p:txBody>
      </p:sp>
      <p:sp>
        <p:nvSpPr>
          <p:cNvPr id="5" name="Text Placeholder 4">
            <a:extLst>
              <a:ext uri="{FF2B5EF4-FFF2-40B4-BE49-F238E27FC236}">
                <a16:creationId xmlns:a16="http://schemas.microsoft.com/office/drawing/2014/main" id="{51D910CA-FE04-21BD-74D5-80B4997AAF90}"/>
              </a:ext>
            </a:extLst>
          </p:cNvPr>
          <p:cNvSpPr>
            <a:spLocks noGrp="1"/>
          </p:cNvSpPr>
          <p:nvPr>
            <p:ph type="body" sz="quarter" idx="13"/>
          </p:nvPr>
        </p:nvSpPr>
        <p:spPr/>
        <p:txBody>
          <a:bodyPr>
            <a:normAutofit fontScale="77500" lnSpcReduction="20000"/>
          </a:bodyPr>
          <a:lstStyle/>
          <a:p>
            <a:pPr lvl="1"/>
            <a:r>
              <a:rPr lang="en-US" sz="2800" i="1" dirty="0">
                <a:effectLst/>
                <a:ea typeface="Open Sans" panose="020B0606030504020204" pitchFamily="34" charset="0"/>
                <a:cs typeface="Open Sans" panose="020B0606030504020204" pitchFamily="34" charset="0"/>
              </a:rPr>
              <a:t>[Automatic review for academic staff]</a:t>
            </a:r>
          </a:p>
          <a:p>
            <a:pPr lvl="1"/>
            <a:r>
              <a:rPr lang="en-US" sz="2800" i="1" dirty="0">
                <a:ea typeface="Open Sans" panose="020B0606030504020204" pitchFamily="34" charset="0"/>
                <a:cs typeface="Open Sans" panose="020B0606030504020204" pitchFamily="34" charset="0"/>
              </a:rPr>
              <a:t>[Appeal of right for other employees]</a:t>
            </a:r>
            <a:endParaRPr lang="en-US" sz="2800" i="1" dirty="0">
              <a:effectLst/>
              <a:ea typeface="Open Sans" panose="020B0606030504020204" pitchFamily="34" charset="0"/>
              <a:cs typeface="Open Sans" panose="020B0606030504020204" pitchFamily="34" charset="0"/>
            </a:endParaRPr>
          </a:p>
          <a:p>
            <a:r>
              <a:rPr lang="en-US" dirty="0"/>
              <a:t>In that decision, the chancellor may order dismissal of the [academic staff member or employee], may impose a lesser disciplinary action, or may find in favor of the [academic staff member or employee].</a:t>
            </a:r>
          </a:p>
          <a:p>
            <a:pPr lvl="1"/>
            <a:r>
              <a:rPr lang="en-US" dirty="0">
                <a:effectLst/>
                <a:ea typeface="Open Sans" panose="020B0606030504020204" pitchFamily="34" charset="0"/>
                <a:cs typeface="Open Sans" panose="020B0606030504020204" pitchFamily="34" charset="0"/>
              </a:rPr>
              <a:t>§§ UWS </a:t>
            </a:r>
            <a:r>
              <a:rPr lang="en-US" u="sng" dirty="0">
                <a:solidFill>
                  <a:srgbClr val="467886"/>
                </a:solidFill>
                <a:effectLst/>
                <a:ea typeface="Open Sans" panose="020B0606030504020204" pitchFamily="34" charset="0"/>
                <a:cs typeface="Open Sans" panose="020B0606030504020204" pitchFamily="34" charset="0"/>
                <a:hlinkClick r:id="rId2"/>
              </a:rPr>
              <a:t>4.22(1)</a:t>
            </a:r>
            <a:r>
              <a:rPr lang="en-US" dirty="0">
                <a:effectLst/>
                <a:ea typeface="Open Sans" panose="020B0606030504020204" pitchFamily="34" charset="0"/>
                <a:cs typeface="Open Sans" panose="020B0606030504020204" pitchFamily="34" charset="0"/>
              </a:rPr>
              <a:t> &amp; </a:t>
            </a:r>
            <a:r>
              <a:rPr lang="en-US" dirty="0">
                <a:effectLst/>
                <a:ea typeface="Open Sans" panose="020B0606030504020204" pitchFamily="34" charset="0"/>
                <a:cs typeface="Open Sans" panose="020B0606030504020204" pitchFamily="34" charset="0"/>
                <a:hlinkClick r:id="rId3"/>
              </a:rPr>
              <a:t>11.24(1)</a:t>
            </a:r>
            <a:r>
              <a:rPr lang="en-US" dirty="0">
                <a:effectLst/>
                <a:ea typeface="Open Sans" panose="020B0606030504020204" pitchFamily="34" charset="0"/>
                <a:cs typeface="Open Sans" panose="020B0606030504020204" pitchFamily="34" charset="0"/>
              </a:rPr>
              <a:t> &amp; </a:t>
            </a:r>
            <a:r>
              <a:rPr lang="en-US" u="sng" dirty="0">
                <a:solidFill>
                  <a:srgbClr val="467886"/>
                </a:solidFill>
                <a:effectLst/>
                <a:ea typeface="Open Sans" panose="020B0606030504020204" pitchFamily="34" charset="0"/>
                <a:cs typeface="Open Sans" panose="020B0606030504020204" pitchFamily="34" charset="0"/>
                <a:hlinkClick r:id="rId4"/>
              </a:rPr>
              <a:t>RPD 14-2</a:t>
            </a:r>
            <a:r>
              <a:rPr lang="en-US" dirty="0">
                <a:effectLst/>
                <a:ea typeface="Open Sans" panose="020B0606030504020204" pitchFamily="34" charset="0"/>
                <a:cs typeface="Open Sans" panose="020B0606030504020204" pitchFamily="34" charset="0"/>
              </a:rPr>
              <a:t>, Appendix C, Chancellor’s decision 1.</a:t>
            </a:r>
            <a:endParaRPr lang="en-US" dirty="0">
              <a:ea typeface="Open Sans" panose="020B0606030504020204" pitchFamily="34" charset="0"/>
              <a:cs typeface="Open Sans" panose="020B0606030504020204" pitchFamily="34" charset="0"/>
            </a:endParaRPr>
          </a:p>
          <a:p>
            <a:r>
              <a:rPr lang="en-US" sz="2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34 CFR 106.45(b)(8)(iii)(E)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endParaRPr lang="en-US" dirty="0"/>
          </a:p>
          <a:p>
            <a:endParaRPr lang="en-US" dirty="0"/>
          </a:p>
        </p:txBody>
      </p:sp>
    </p:spTree>
    <p:extLst>
      <p:ext uri="{BB962C8B-B14F-4D97-AF65-F5344CB8AC3E}">
        <p14:creationId xmlns:p14="http://schemas.microsoft.com/office/powerpoint/2010/main" val="26505869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46711-97FD-F4FB-93CA-6439892CDDD7}"/>
              </a:ext>
            </a:extLst>
          </p:cNvPr>
          <p:cNvSpPr>
            <a:spLocks noGrp="1"/>
          </p:cNvSpPr>
          <p:nvPr>
            <p:ph type="ctrTitle"/>
          </p:nvPr>
        </p:nvSpPr>
        <p:spPr/>
        <p:txBody>
          <a:bodyPr/>
          <a:lstStyle/>
          <a:p>
            <a:r>
              <a:rPr lang="en-US" dirty="0"/>
              <a:t>Result –</a:t>
            </a:r>
            <a:br>
              <a:rPr lang="en-US" dirty="0"/>
            </a:br>
            <a:r>
              <a:rPr lang="en-US" dirty="0"/>
              <a:t>Students</a:t>
            </a:r>
          </a:p>
        </p:txBody>
      </p:sp>
      <p:sp>
        <p:nvSpPr>
          <p:cNvPr id="3" name="Footer Placeholder 2">
            <a:extLst>
              <a:ext uri="{FF2B5EF4-FFF2-40B4-BE49-F238E27FC236}">
                <a16:creationId xmlns:a16="http://schemas.microsoft.com/office/drawing/2014/main" id="{DA1CF7B5-9ADB-465B-545B-D12C98281271}"/>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1FDEC1F7-9FFA-FF68-A96F-C9EBAAC9F0F9}"/>
              </a:ext>
            </a:extLst>
          </p:cNvPr>
          <p:cNvSpPr>
            <a:spLocks noGrp="1"/>
          </p:cNvSpPr>
          <p:nvPr>
            <p:ph type="sldNum" sz="quarter" idx="12"/>
          </p:nvPr>
        </p:nvSpPr>
        <p:spPr/>
        <p:txBody>
          <a:bodyPr/>
          <a:lstStyle/>
          <a:p>
            <a:fld id="{A49DFD55-3C28-40EF-9E31-A92D2E4017FF}" type="slidenum">
              <a:rPr lang="en-US" smtClean="0"/>
              <a:pPr/>
              <a:t>228</a:t>
            </a:fld>
            <a:endParaRPr lang="en-US"/>
          </a:p>
        </p:txBody>
      </p:sp>
      <p:sp>
        <p:nvSpPr>
          <p:cNvPr id="5" name="Text Placeholder 4">
            <a:extLst>
              <a:ext uri="{FF2B5EF4-FFF2-40B4-BE49-F238E27FC236}">
                <a16:creationId xmlns:a16="http://schemas.microsoft.com/office/drawing/2014/main" id="{C327943B-7F0E-2DD2-4FCA-BC12925D12A3}"/>
              </a:ext>
            </a:extLst>
          </p:cNvPr>
          <p:cNvSpPr>
            <a:spLocks noGrp="1"/>
          </p:cNvSpPr>
          <p:nvPr>
            <p:ph type="body" sz="quarter" idx="13"/>
          </p:nvPr>
        </p:nvSpPr>
        <p:spPr/>
        <p:txBody>
          <a:bodyPr>
            <a:normAutofit fontScale="85000" lnSpcReduction="10000"/>
          </a:bodyPr>
          <a:lstStyle/>
          <a:p>
            <a:r>
              <a:rPr lang="en-US" sz="2400" dirty="0"/>
              <a:t>The chief administrative officer … shall sustain the decision unless the chief administrative officer finds any of the [appeal factors].</a:t>
            </a:r>
          </a:p>
          <a:p>
            <a:pPr lvl="1"/>
            <a:r>
              <a:rPr lang="en-US" sz="1900" kern="100" dirty="0">
                <a:effectLst/>
                <a:ea typeface="Open Sans" panose="020B0606030504020204" pitchFamily="34" charset="0"/>
                <a:cs typeface="Open Sans" panose="020B0606030504020204" pitchFamily="34" charset="0"/>
              </a:rPr>
              <a:t>§ UWS </a:t>
            </a:r>
            <a:r>
              <a:rPr lang="en-US" sz="1900" kern="100" dirty="0">
                <a:effectLst/>
                <a:ea typeface="Open Sans" panose="020B0606030504020204" pitchFamily="34" charset="0"/>
                <a:cs typeface="Open Sans" panose="020B0606030504020204" pitchFamily="34" charset="0"/>
                <a:hlinkClick r:id="rId2"/>
              </a:rPr>
              <a:t>17.154(2)</a:t>
            </a:r>
            <a:r>
              <a:rPr lang="en-US" sz="1900" kern="100" dirty="0">
                <a:effectLst/>
                <a:ea typeface="Open Sans" panose="020B0606030504020204" pitchFamily="34" charset="0"/>
                <a:cs typeface="Open Sans" panose="020B0606030504020204" pitchFamily="34" charset="0"/>
              </a:rPr>
              <a:t>.</a:t>
            </a:r>
          </a:p>
          <a:p>
            <a:r>
              <a:rPr lang="en-US" sz="2400" dirty="0"/>
              <a:t>If the chief administrative officer makes a finding under sub. </a:t>
            </a:r>
            <a:r>
              <a:rPr lang="en-US" sz="2400" dirty="0">
                <a:hlinkClick r:id="rId3" tooltip="Admin. Code UWS 17.154(2)"/>
              </a:rPr>
              <a:t>(2)</a:t>
            </a:r>
            <a:r>
              <a:rPr lang="en-US" sz="2400" dirty="0"/>
              <a:t>, the chief administrative officer may return the matter for consideration, or may invoke an appropriate remedy of their own.</a:t>
            </a:r>
          </a:p>
          <a:p>
            <a:pPr lvl="1"/>
            <a:r>
              <a:rPr lang="en-US" sz="1600" kern="100" dirty="0">
                <a:effectLst/>
                <a:ea typeface="Open Sans" panose="020B0606030504020204" pitchFamily="34" charset="0"/>
                <a:cs typeface="Open Sans" panose="020B0606030504020204" pitchFamily="34" charset="0"/>
              </a:rPr>
              <a:t>§ </a:t>
            </a:r>
            <a:r>
              <a:rPr lang="en-US" sz="1900" kern="100" dirty="0">
                <a:effectLst/>
                <a:ea typeface="Open Sans" panose="020B0606030504020204" pitchFamily="34" charset="0"/>
                <a:cs typeface="Open Sans" panose="020B0606030504020204" pitchFamily="34" charset="0"/>
              </a:rPr>
              <a:t>UWS</a:t>
            </a:r>
            <a:r>
              <a:rPr lang="en-US" sz="1600" kern="100" dirty="0">
                <a:effectLst/>
                <a:ea typeface="Open Sans" panose="020B0606030504020204" pitchFamily="34" charset="0"/>
                <a:cs typeface="Open Sans" panose="020B0606030504020204" pitchFamily="34" charset="0"/>
              </a:rPr>
              <a:t> </a:t>
            </a:r>
            <a:r>
              <a:rPr lang="en-US" sz="1600" kern="100" dirty="0">
                <a:effectLst/>
                <a:ea typeface="Open Sans" panose="020B0606030504020204" pitchFamily="34" charset="0"/>
                <a:cs typeface="Open Sans" panose="020B0606030504020204" pitchFamily="34" charset="0"/>
                <a:hlinkClick r:id="rId4"/>
              </a:rPr>
              <a:t>17.154(3)</a:t>
            </a:r>
            <a:r>
              <a:rPr lang="en-US" sz="1600" kern="100" dirty="0">
                <a:effectLst/>
                <a:ea typeface="Open Sans" panose="020B0606030504020204" pitchFamily="34" charset="0"/>
                <a:cs typeface="Open Sans" panose="020B0606030504020204" pitchFamily="34" charset="0"/>
              </a:rPr>
              <a:t>.</a:t>
            </a:r>
          </a:p>
          <a:p>
            <a:r>
              <a:rPr lang="en-US" sz="24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2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34 CFR 106.45(b)(8)(iii)(E)</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endParaRPr lang="en-US" sz="2400" dirty="0">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4822524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8E8A-C988-D3B8-1B11-F459E84CC5D4}"/>
              </a:ext>
            </a:extLst>
          </p:cNvPr>
          <p:cNvSpPr>
            <a:spLocks noGrp="1"/>
          </p:cNvSpPr>
          <p:nvPr>
            <p:ph type="ctrTitle"/>
          </p:nvPr>
        </p:nvSpPr>
        <p:spPr/>
        <p:txBody>
          <a:bodyPr/>
          <a:lstStyle/>
          <a:p>
            <a:r>
              <a:rPr lang="en-US" dirty="0"/>
              <a:t>Dismissal Date</a:t>
            </a:r>
          </a:p>
        </p:txBody>
      </p:sp>
      <p:sp>
        <p:nvSpPr>
          <p:cNvPr id="3" name="Footer Placeholder 2">
            <a:extLst>
              <a:ext uri="{FF2B5EF4-FFF2-40B4-BE49-F238E27FC236}">
                <a16:creationId xmlns:a16="http://schemas.microsoft.com/office/drawing/2014/main" id="{4E97D295-AFB9-4B1D-2D9A-F8158EB9E10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64AB2F7-D7F0-8D9C-DADC-59D0DBB78C80}"/>
              </a:ext>
            </a:extLst>
          </p:cNvPr>
          <p:cNvSpPr>
            <a:spLocks noGrp="1"/>
          </p:cNvSpPr>
          <p:nvPr>
            <p:ph type="sldNum" sz="quarter" idx="12"/>
          </p:nvPr>
        </p:nvSpPr>
        <p:spPr/>
        <p:txBody>
          <a:bodyPr/>
          <a:lstStyle/>
          <a:p>
            <a:fld id="{A49DFD55-3C28-40EF-9E31-A92D2E4017FF}" type="slidenum">
              <a:rPr lang="en-US" smtClean="0"/>
              <a:pPr/>
              <a:t>229</a:t>
            </a:fld>
            <a:endParaRPr lang="en-US"/>
          </a:p>
        </p:txBody>
      </p:sp>
      <p:sp>
        <p:nvSpPr>
          <p:cNvPr id="5" name="Text Placeholder 4">
            <a:extLst>
              <a:ext uri="{FF2B5EF4-FFF2-40B4-BE49-F238E27FC236}">
                <a16:creationId xmlns:a16="http://schemas.microsoft.com/office/drawing/2014/main" id="{BCDDD902-85D0-9342-61F3-1D087455949E}"/>
              </a:ext>
            </a:extLst>
          </p:cNvPr>
          <p:cNvSpPr>
            <a:spLocks noGrp="1"/>
          </p:cNvSpPr>
          <p:nvPr>
            <p:ph type="body" sz="quarter" idx="13"/>
          </p:nvPr>
        </p:nvSpPr>
        <p:spPr/>
        <p:txBody>
          <a:bodyPr>
            <a:normAutofit fontScale="85000" lnSpcReduction="20000"/>
          </a:bodyPr>
          <a:lstStyle/>
          <a:p>
            <a:pPr lvl="1"/>
            <a:r>
              <a:rPr lang="en-US" sz="3200" i="1" dirty="0">
                <a:effectLst/>
                <a:ea typeface="Open Sans" panose="020B0606030504020204" pitchFamily="34" charset="0"/>
                <a:cs typeface="Open Sans" panose="020B0606030504020204" pitchFamily="34" charset="0"/>
              </a:rPr>
              <a:t>[Automatic review for academic staff]</a:t>
            </a:r>
          </a:p>
          <a:p>
            <a:pPr lvl="1"/>
            <a:r>
              <a:rPr lang="en-US" sz="3200" i="1" dirty="0">
                <a:ea typeface="Open Sans" panose="020B0606030504020204" pitchFamily="34" charset="0"/>
                <a:cs typeface="Open Sans" panose="020B0606030504020204" pitchFamily="34" charset="0"/>
              </a:rPr>
              <a:t>[Appeal of right for other employees]</a:t>
            </a:r>
            <a:endParaRPr lang="en-US" sz="3200" i="1" dirty="0">
              <a:effectLst/>
              <a:ea typeface="Open Sans" panose="020B0606030504020204" pitchFamily="34" charset="0"/>
              <a:cs typeface="Open Sans" panose="020B0606030504020204" pitchFamily="34" charset="0"/>
            </a:endParaRPr>
          </a:p>
          <a:p>
            <a:r>
              <a:rPr lang="en-US" sz="3200" dirty="0"/>
              <a:t>A decision by the chancellor ordering dismissal shall specify the effective date of the dismissal.</a:t>
            </a:r>
          </a:p>
          <a:p>
            <a:pPr lvl="1"/>
            <a:r>
              <a:rPr lang="en-US" sz="2800" dirty="0">
                <a:effectLst/>
                <a:ea typeface="Open Sans" panose="020B0606030504020204" pitchFamily="34" charset="0"/>
                <a:cs typeface="Open Sans" panose="020B0606030504020204" pitchFamily="34" charset="0"/>
              </a:rPr>
              <a:t>§§ UWS </a:t>
            </a:r>
            <a:r>
              <a:rPr lang="en-US" sz="2800" u="sng" dirty="0">
                <a:solidFill>
                  <a:srgbClr val="467886"/>
                </a:solidFill>
                <a:effectLst/>
                <a:ea typeface="Open Sans" panose="020B0606030504020204" pitchFamily="34" charset="0"/>
                <a:cs typeface="Open Sans" panose="020B0606030504020204" pitchFamily="34" charset="0"/>
                <a:hlinkClick r:id="rId2"/>
              </a:rPr>
              <a:t>11.24(2)</a:t>
            </a:r>
            <a:r>
              <a:rPr lang="en-US" sz="2800" dirty="0">
                <a:effectLst/>
                <a:ea typeface="Open Sans" panose="020B0606030504020204" pitchFamily="34" charset="0"/>
                <a:cs typeface="Open Sans" panose="020B0606030504020204" pitchFamily="34" charset="0"/>
              </a:rPr>
              <a:t> &amp; </a:t>
            </a:r>
            <a:r>
              <a:rPr lang="en-US" sz="2800" u="sng" dirty="0">
                <a:solidFill>
                  <a:srgbClr val="467886"/>
                </a:solidFill>
                <a:effectLst/>
                <a:ea typeface="Open Sans" panose="020B0606030504020204" pitchFamily="34" charset="0"/>
                <a:cs typeface="Open Sans" panose="020B0606030504020204" pitchFamily="34" charset="0"/>
                <a:hlinkClick r:id="rId3"/>
              </a:rPr>
              <a:t>RPD 14-2</a:t>
            </a:r>
            <a:r>
              <a:rPr lang="en-US" sz="2800" dirty="0">
                <a:effectLst/>
                <a:ea typeface="Open Sans" panose="020B0606030504020204" pitchFamily="34" charset="0"/>
                <a:cs typeface="Open Sans" panose="020B0606030504020204" pitchFamily="34" charset="0"/>
              </a:rPr>
              <a:t>, Appendix C, Chancellor’s decision 2.</a:t>
            </a:r>
            <a:endParaRPr lang="en-US" sz="2800" dirty="0">
              <a:ea typeface="Open Sans" panose="020B0606030504020204" pitchFamily="34" charset="0"/>
              <a:cs typeface="Open Sans" panose="020B0606030504020204" pitchFamily="34" charset="0"/>
            </a:endParaRPr>
          </a:p>
          <a:p>
            <a:r>
              <a:rPr lang="en-US" sz="32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32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32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34 CFR 106.45(b)(8)(iii)(E)</a:t>
            </a:r>
            <a:r>
              <a:rPr lang="en-US" sz="32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endParaRPr lang="en-US" sz="3200" dirty="0"/>
          </a:p>
          <a:p>
            <a:pPr marL="0" indent="0">
              <a:buNone/>
            </a:pPr>
            <a:endParaRPr lang="en-US" sz="3200" dirty="0"/>
          </a:p>
        </p:txBody>
      </p:sp>
    </p:spTree>
    <p:extLst>
      <p:ext uri="{BB962C8B-B14F-4D97-AF65-F5344CB8AC3E}">
        <p14:creationId xmlns:p14="http://schemas.microsoft.com/office/powerpoint/2010/main" val="1838524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457C-D7E3-498A-F46D-8B711BB9DE4E}"/>
              </a:ext>
            </a:extLst>
          </p:cNvPr>
          <p:cNvSpPr>
            <a:spLocks noGrp="1"/>
          </p:cNvSpPr>
          <p:nvPr>
            <p:ph type="ctrTitle"/>
          </p:nvPr>
        </p:nvSpPr>
        <p:spPr/>
        <p:txBody>
          <a:bodyPr/>
          <a:lstStyle/>
          <a:p>
            <a:r>
              <a:rPr lang="en-US" dirty="0"/>
              <a:t>INCAPACITATION</a:t>
            </a:r>
          </a:p>
        </p:txBody>
      </p:sp>
      <p:sp>
        <p:nvSpPr>
          <p:cNvPr id="3" name="Footer Placeholder 2">
            <a:extLst>
              <a:ext uri="{FF2B5EF4-FFF2-40B4-BE49-F238E27FC236}">
                <a16:creationId xmlns:a16="http://schemas.microsoft.com/office/drawing/2014/main" id="{2776ED60-BFFD-FFC6-D4BC-FD960E6BDA1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E63D4FB6-0B17-C6DA-6511-2B4F22E9EB4C}"/>
              </a:ext>
            </a:extLst>
          </p:cNvPr>
          <p:cNvSpPr>
            <a:spLocks noGrp="1"/>
          </p:cNvSpPr>
          <p:nvPr>
            <p:ph type="sldNum" sz="quarter" idx="12"/>
          </p:nvPr>
        </p:nvSpPr>
        <p:spPr/>
        <p:txBody>
          <a:bodyPr/>
          <a:lstStyle/>
          <a:p>
            <a:fld id="{A49DFD55-3C28-40EF-9E31-A92D2E4017FF}" type="slidenum">
              <a:rPr lang="en-US" smtClean="0"/>
              <a:pPr/>
              <a:t>23</a:t>
            </a:fld>
            <a:endParaRPr lang="en-US"/>
          </a:p>
        </p:txBody>
      </p:sp>
      <p:sp>
        <p:nvSpPr>
          <p:cNvPr id="5" name="Text Placeholder 4">
            <a:extLst>
              <a:ext uri="{FF2B5EF4-FFF2-40B4-BE49-F238E27FC236}">
                <a16:creationId xmlns:a16="http://schemas.microsoft.com/office/drawing/2014/main" id="{6EC3C512-9A8C-5B5E-027F-8B1CC1F69FC6}"/>
              </a:ext>
            </a:extLst>
          </p:cNvPr>
          <p:cNvSpPr>
            <a:spLocks noGrp="1"/>
          </p:cNvSpPr>
          <p:nvPr>
            <p:ph type="body" sz="quarter" idx="13"/>
          </p:nvPr>
        </p:nvSpPr>
        <p:spPr/>
        <p:txBody>
          <a:bodyPr>
            <a:normAutofit fontScale="55000" lnSpcReduction="20000"/>
          </a:bodyPr>
          <a:lstStyle/>
          <a:p>
            <a:r>
              <a:rPr lang="en-US" dirty="0"/>
              <a:t>“Incapacitation” means the state of being unable to physically or mentally make informed rational judgments and effectively communicate, and may include unconsciousness, sleep, or blackouts, and may result from the use of alcohol or other drugs. </a:t>
            </a:r>
          </a:p>
          <a:p>
            <a:r>
              <a:rPr lang="en-US" dirty="0"/>
              <a:t>Where alcohol or other drugs are involved, evaluation of incapacitation requires </a:t>
            </a:r>
          </a:p>
          <a:p>
            <a:pPr lvl="1"/>
            <a:r>
              <a:rPr lang="en-US" dirty="0"/>
              <a:t>an assessment of how the consumption of alcohol or drugs affects a person’s decision-making ability; </a:t>
            </a:r>
          </a:p>
          <a:p>
            <a:pPr lvl="1"/>
            <a:r>
              <a:rPr lang="en-US" dirty="0"/>
              <a:t>awareness of consequences; </a:t>
            </a:r>
          </a:p>
          <a:p>
            <a:pPr lvl="1"/>
            <a:r>
              <a:rPr lang="en-US" dirty="0"/>
              <a:t>ability to make informed, rational judgments; </a:t>
            </a:r>
          </a:p>
          <a:p>
            <a:pPr lvl="1"/>
            <a:r>
              <a:rPr lang="en-US" dirty="0"/>
              <a:t>capacity to appreciate the nature and quality of the act; or </a:t>
            </a:r>
          </a:p>
          <a:p>
            <a:pPr lvl="1"/>
            <a:r>
              <a:rPr lang="en-US" dirty="0"/>
              <a:t>level of consciousness. </a:t>
            </a:r>
          </a:p>
          <a:p>
            <a:r>
              <a:rPr lang="en-US" dirty="0"/>
              <a:t>The assessment is based on objectively and reasonably apparent indications of incapacitation when viewed from the perspective of a sober, reasonable person.</a:t>
            </a:r>
          </a:p>
          <a:p>
            <a:r>
              <a:rPr lang="en-US" dirty="0"/>
              <a:t>§§ UWS </a:t>
            </a:r>
            <a:r>
              <a:rPr lang="en-US" dirty="0">
                <a:hlinkClick r:id="rId2"/>
              </a:rPr>
              <a:t>4.015(6m)</a:t>
            </a:r>
            <a:r>
              <a:rPr lang="en-US" dirty="0"/>
              <a:t>, </a:t>
            </a:r>
            <a:r>
              <a:rPr lang="en-US" dirty="0">
                <a:hlinkClick r:id="rId3"/>
              </a:rPr>
              <a:t>11.015(6m)</a:t>
            </a:r>
            <a:r>
              <a:rPr lang="en-US" dirty="0"/>
              <a:t>, &amp; </a:t>
            </a:r>
            <a:r>
              <a:rPr lang="en-US" dirty="0">
                <a:hlinkClick r:id="rId4"/>
              </a:rPr>
              <a:t>17.02(9m)</a:t>
            </a:r>
            <a:r>
              <a:rPr lang="en-US" dirty="0"/>
              <a:t> &amp; </a:t>
            </a:r>
            <a:r>
              <a:rPr lang="en-US" dirty="0">
                <a:hlinkClick r:id="rId5"/>
              </a:rPr>
              <a:t>RPD 14-2</a:t>
            </a:r>
            <a:r>
              <a:rPr lang="en-US" dirty="0"/>
              <a:t>, Appendix C, Definitions, 8.</a:t>
            </a:r>
          </a:p>
        </p:txBody>
      </p:sp>
    </p:spTree>
    <p:extLst>
      <p:ext uri="{BB962C8B-B14F-4D97-AF65-F5344CB8AC3E}">
        <p14:creationId xmlns:p14="http://schemas.microsoft.com/office/powerpoint/2010/main" val="62471836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AB82-7C8C-B635-C81D-2B3903486950}"/>
              </a:ext>
            </a:extLst>
          </p:cNvPr>
          <p:cNvSpPr>
            <a:spLocks noGrp="1"/>
          </p:cNvSpPr>
          <p:nvPr>
            <p:ph type="ctrTitle"/>
          </p:nvPr>
        </p:nvSpPr>
        <p:spPr/>
        <p:txBody>
          <a:bodyPr/>
          <a:lstStyle/>
          <a:p>
            <a:r>
              <a:rPr lang="en-US" dirty="0"/>
              <a:t>Sending the decision –</a:t>
            </a:r>
            <a:br>
              <a:rPr lang="en-US" dirty="0"/>
            </a:br>
            <a:r>
              <a:rPr lang="en-US" dirty="0"/>
              <a:t>Students</a:t>
            </a:r>
          </a:p>
        </p:txBody>
      </p:sp>
      <p:sp>
        <p:nvSpPr>
          <p:cNvPr id="3" name="Footer Placeholder 2">
            <a:extLst>
              <a:ext uri="{FF2B5EF4-FFF2-40B4-BE49-F238E27FC236}">
                <a16:creationId xmlns:a16="http://schemas.microsoft.com/office/drawing/2014/main" id="{9A1ABD8F-EDB4-3587-55F3-F49BDB75766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AABB9F8-CA2A-26C1-BA24-9C42E58EE74A}"/>
              </a:ext>
            </a:extLst>
          </p:cNvPr>
          <p:cNvSpPr>
            <a:spLocks noGrp="1"/>
          </p:cNvSpPr>
          <p:nvPr>
            <p:ph type="sldNum" sz="quarter" idx="12"/>
          </p:nvPr>
        </p:nvSpPr>
        <p:spPr/>
        <p:txBody>
          <a:bodyPr/>
          <a:lstStyle/>
          <a:p>
            <a:fld id="{A49DFD55-3C28-40EF-9E31-A92D2E4017FF}" type="slidenum">
              <a:rPr lang="en-US" smtClean="0"/>
              <a:pPr/>
              <a:t>230</a:t>
            </a:fld>
            <a:endParaRPr lang="en-US"/>
          </a:p>
        </p:txBody>
      </p:sp>
      <p:sp>
        <p:nvSpPr>
          <p:cNvPr id="5" name="Text Placeholder 4">
            <a:extLst>
              <a:ext uri="{FF2B5EF4-FFF2-40B4-BE49-F238E27FC236}">
                <a16:creationId xmlns:a16="http://schemas.microsoft.com/office/drawing/2014/main" id="{DA8F9FFF-EA91-6898-B553-60AEDAD91E6E}"/>
              </a:ext>
            </a:extLst>
          </p:cNvPr>
          <p:cNvSpPr>
            <a:spLocks noGrp="1"/>
          </p:cNvSpPr>
          <p:nvPr>
            <p:ph type="body" sz="quarter" idx="13"/>
          </p:nvPr>
        </p:nvSpPr>
        <p:spPr/>
        <p:txBody>
          <a:bodyPr>
            <a:normAutofit fontScale="85000" lnSpcReduction="10000"/>
          </a:bodyPr>
          <a:lstStyle/>
          <a:p>
            <a:r>
              <a:rPr lang="en-US" sz="2400" dirty="0"/>
              <a:t>The chief administrative officer has </a:t>
            </a:r>
            <a:r>
              <a:rPr lang="en-US" sz="2400" b="1" i="1" dirty="0"/>
              <a:t>30 days</a:t>
            </a:r>
            <a:r>
              <a:rPr lang="en-US" sz="2400" dirty="0"/>
              <a:t> from receipt of an appeal to respond in writing simultaneously to both the complainant and respondent ...</a:t>
            </a:r>
          </a:p>
          <a:p>
            <a:pPr lvl="1"/>
            <a:r>
              <a:rPr lang="en-US" sz="1800" kern="100" dirty="0">
                <a:effectLst/>
                <a:ea typeface="Open Sans" panose="020B0606030504020204" pitchFamily="34" charset="0"/>
                <a:cs typeface="Open Sans" panose="020B0606030504020204" pitchFamily="34" charset="0"/>
              </a:rPr>
              <a:t>§ UWS </a:t>
            </a:r>
            <a:r>
              <a:rPr lang="en-US" sz="1800" kern="100" dirty="0">
                <a:effectLst/>
                <a:ea typeface="Open Sans" panose="020B0606030504020204" pitchFamily="34" charset="0"/>
                <a:cs typeface="Open Sans" panose="020B0606030504020204" pitchFamily="34" charset="0"/>
                <a:hlinkClick r:id="rId2"/>
              </a:rPr>
              <a:t>17.154(2)</a:t>
            </a:r>
            <a:r>
              <a:rPr lang="en-US" sz="1800" kern="100" dirty="0">
                <a:effectLst/>
                <a:ea typeface="Open Sans" panose="020B0606030504020204" pitchFamily="34" charset="0"/>
                <a:cs typeface="Open Sans" panose="020B0606030504020204" pitchFamily="34" charset="0"/>
              </a:rPr>
              <a:t>.</a:t>
            </a:r>
          </a:p>
          <a:p>
            <a:r>
              <a:rPr lang="en-US" sz="2400" dirty="0"/>
              <a:t>The chief administrative officer’s written decision describing the result of the appeal and the rationale for the result shall be communicated simultaneously to the respondent and complainant.</a:t>
            </a:r>
          </a:p>
          <a:p>
            <a:pPr lvl="1"/>
            <a:r>
              <a:rPr lang="en-US" sz="1800" kern="100" dirty="0">
                <a:effectLst/>
                <a:ea typeface="Open Sans" panose="020B0606030504020204" pitchFamily="34" charset="0"/>
                <a:cs typeface="Open Sans" panose="020B0606030504020204" pitchFamily="34" charset="0"/>
              </a:rPr>
              <a:t>§ UWS </a:t>
            </a:r>
            <a:r>
              <a:rPr lang="en-US" sz="1800" kern="100" dirty="0">
                <a:effectLst/>
                <a:ea typeface="Open Sans" panose="020B0606030504020204" pitchFamily="34" charset="0"/>
                <a:cs typeface="Open Sans" panose="020B0606030504020204" pitchFamily="34" charset="0"/>
                <a:hlinkClick r:id="rId3"/>
              </a:rPr>
              <a:t>17.154(3)</a:t>
            </a:r>
            <a:r>
              <a:rPr lang="en-US" sz="1800" kern="100" dirty="0">
                <a:effectLst/>
                <a:ea typeface="Open Sans" panose="020B0606030504020204" pitchFamily="34" charset="0"/>
                <a:cs typeface="Open Sans" panose="020B0606030504020204" pitchFamily="34" charset="0"/>
              </a:rPr>
              <a:t>.</a:t>
            </a:r>
          </a:p>
          <a:p>
            <a:r>
              <a:rPr lang="en-US" sz="24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2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34 CFR 106.45(b)(8)(iii)(E)</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24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&amp; </a:t>
            </a:r>
            <a:r>
              <a:rPr lang="en-US" sz="24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hlinkClick r:id="rId5"/>
              </a:rPr>
              <a:t>(F)</a:t>
            </a:r>
            <a:r>
              <a:rPr lang="en-US" sz="2400"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 </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(Aug. 14, 2020).</a:t>
            </a:r>
            <a:endParaRPr lang="en-US" sz="2400" dirty="0">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3334997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B27E1-53B2-CD62-E434-31F791A234C0}"/>
              </a:ext>
            </a:extLst>
          </p:cNvPr>
          <p:cNvSpPr>
            <a:spLocks noGrp="1"/>
          </p:cNvSpPr>
          <p:nvPr>
            <p:ph type="ctrTitle"/>
          </p:nvPr>
        </p:nvSpPr>
        <p:spPr/>
        <p:txBody>
          <a:bodyPr/>
          <a:lstStyle/>
          <a:p>
            <a:r>
              <a:rPr lang="en-US" dirty="0"/>
              <a:t>Sending the decision –</a:t>
            </a:r>
            <a:br>
              <a:rPr lang="en-US" dirty="0"/>
            </a:br>
            <a:r>
              <a:rPr lang="en-US" dirty="0"/>
              <a:t>Employees</a:t>
            </a:r>
          </a:p>
        </p:txBody>
      </p:sp>
      <p:sp>
        <p:nvSpPr>
          <p:cNvPr id="3" name="Footer Placeholder 2">
            <a:extLst>
              <a:ext uri="{FF2B5EF4-FFF2-40B4-BE49-F238E27FC236}">
                <a16:creationId xmlns:a16="http://schemas.microsoft.com/office/drawing/2014/main" id="{ABAE8DC0-E4D4-5211-DE55-A22BBB6EEDE4}"/>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C09CAB5-CC03-DC47-7B84-44A0BD8DFC16}"/>
              </a:ext>
            </a:extLst>
          </p:cNvPr>
          <p:cNvSpPr>
            <a:spLocks noGrp="1"/>
          </p:cNvSpPr>
          <p:nvPr>
            <p:ph type="sldNum" sz="quarter" idx="12"/>
          </p:nvPr>
        </p:nvSpPr>
        <p:spPr/>
        <p:txBody>
          <a:bodyPr/>
          <a:lstStyle/>
          <a:p>
            <a:fld id="{A49DFD55-3C28-40EF-9E31-A92D2E4017FF}" type="slidenum">
              <a:rPr lang="en-US" smtClean="0"/>
              <a:pPr/>
              <a:t>231</a:t>
            </a:fld>
            <a:endParaRPr lang="en-US"/>
          </a:p>
        </p:txBody>
      </p:sp>
      <p:sp>
        <p:nvSpPr>
          <p:cNvPr id="5" name="Text Placeholder 4">
            <a:extLst>
              <a:ext uri="{FF2B5EF4-FFF2-40B4-BE49-F238E27FC236}">
                <a16:creationId xmlns:a16="http://schemas.microsoft.com/office/drawing/2014/main" id="{9CED8237-4A5F-3247-F5C7-C97408140A02}"/>
              </a:ext>
            </a:extLst>
          </p:cNvPr>
          <p:cNvSpPr>
            <a:spLocks noGrp="1"/>
          </p:cNvSpPr>
          <p:nvPr>
            <p:ph type="body" sz="quarter" idx="13"/>
          </p:nvPr>
        </p:nvSpPr>
        <p:spPr/>
        <p:txBody>
          <a:bodyPr>
            <a:noAutofit/>
          </a:bodyPr>
          <a:lstStyle/>
          <a:p>
            <a:pPr lvl="1"/>
            <a:r>
              <a:rPr lang="en-US" sz="1600" i="1" dirty="0">
                <a:effectLst/>
                <a:ea typeface="Open Sans" panose="020B0606030504020204" pitchFamily="34" charset="0"/>
                <a:cs typeface="Open Sans" panose="020B0606030504020204" pitchFamily="34" charset="0"/>
              </a:rPr>
              <a:t>[Automatic review for all employees]</a:t>
            </a:r>
          </a:p>
          <a:p>
            <a:pPr lvl="1"/>
            <a:r>
              <a:rPr lang="en-US" sz="1600" i="1" dirty="0">
                <a:ea typeface="Open Sans" panose="020B0606030504020204" pitchFamily="34" charset="0"/>
                <a:cs typeface="Open Sans" panose="020B0606030504020204" pitchFamily="34" charset="0"/>
              </a:rPr>
              <a:t>[</a:t>
            </a:r>
            <a:r>
              <a:rPr lang="en-US" sz="1600" i="1" dirty="0">
                <a:effectLst/>
                <a:ea typeface="Open Sans" panose="020B0606030504020204" pitchFamily="34" charset="0"/>
                <a:cs typeface="Open Sans" panose="020B0606030504020204" pitchFamily="34" charset="0"/>
              </a:rPr>
              <a:t>Appeal of right for other employees]</a:t>
            </a:r>
          </a:p>
          <a:p>
            <a:r>
              <a:rPr lang="en-US" sz="1800" dirty="0">
                <a:effectLst/>
                <a:ea typeface="Open Sans" panose="020B0606030504020204" pitchFamily="34" charset="0"/>
                <a:cs typeface="Open Sans" panose="020B0606030504020204" pitchFamily="34" charset="0"/>
              </a:rPr>
              <a:t>The chancellor[’s designee’s] decision shall be simultaneously sent to the complainant, [faculty member, academic staff member, or employee,] and to the hearing examiner or hearing committee [within </a:t>
            </a:r>
            <a:r>
              <a:rPr lang="en-US" sz="1800" b="1" i="1" dirty="0">
                <a:effectLst/>
                <a:ea typeface="Open Sans" panose="020B0606030504020204" pitchFamily="34" charset="0"/>
                <a:cs typeface="Open Sans" panose="020B0606030504020204" pitchFamily="34" charset="0"/>
              </a:rPr>
              <a:t>45 days</a:t>
            </a:r>
            <a:r>
              <a:rPr lang="en-US" sz="1800" dirty="0">
                <a:effectLst/>
                <a:ea typeface="Open Sans" panose="020B0606030504020204" pitchFamily="34" charset="0"/>
                <a:cs typeface="Open Sans" panose="020B0606030504020204" pitchFamily="34" charset="0"/>
              </a:rPr>
              <a:t> of the chancellor[’s designee’s] receipt of the hearing examiner’s or hearing committee’s materials].</a:t>
            </a:r>
          </a:p>
          <a:p>
            <a:pPr lvl="1"/>
            <a:r>
              <a:rPr lang="en-US" sz="1400" dirty="0">
                <a:effectLst/>
                <a:ea typeface="Open Sans" panose="020B0606030504020204" pitchFamily="34" charset="0"/>
                <a:cs typeface="Open Sans" panose="020B0606030504020204" pitchFamily="34" charset="0"/>
              </a:rPr>
              <a:t>§§ UWS </a:t>
            </a:r>
            <a:r>
              <a:rPr lang="en-US" sz="1400" u="sng" dirty="0">
                <a:solidFill>
                  <a:srgbClr val="467886"/>
                </a:solidFill>
                <a:effectLst/>
                <a:ea typeface="Open Sans" panose="020B0606030504020204" pitchFamily="34" charset="0"/>
                <a:cs typeface="Open Sans" panose="020B0606030504020204" pitchFamily="34" charset="0"/>
                <a:hlinkClick r:id="rId2"/>
              </a:rPr>
              <a:t>4.22(3)</a:t>
            </a:r>
            <a:r>
              <a:rPr lang="en-US" sz="1400" dirty="0">
                <a:effectLst/>
                <a:ea typeface="Open Sans" panose="020B0606030504020204" pitchFamily="34" charset="0"/>
                <a:cs typeface="Open Sans" panose="020B0606030504020204" pitchFamily="34" charset="0"/>
              </a:rPr>
              <a:t> &amp; </a:t>
            </a:r>
            <a:r>
              <a:rPr lang="en-US" sz="1400" u="sng" dirty="0">
                <a:solidFill>
                  <a:srgbClr val="467886"/>
                </a:solidFill>
                <a:effectLst/>
                <a:ea typeface="Open Sans" panose="020B0606030504020204" pitchFamily="34" charset="0"/>
                <a:cs typeface="Open Sans" panose="020B0606030504020204" pitchFamily="34" charset="0"/>
                <a:hlinkClick r:id="rId3"/>
              </a:rPr>
              <a:t>11.24(2)</a:t>
            </a:r>
            <a:r>
              <a:rPr lang="en-US" sz="1400" dirty="0">
                <a:effectLst/>
                <a:ea typeface="Open Sans" panose="020B0606030504020204" pitchFamily="34" charset="0"/>
                <a:cs typeface="Open Sans" panose="020B0606030504020204" pitchFamily="34" charset="0"/>
              </a:rPr>
              <a:t> &amp; </a:t>
            </a:r>
            <a:r>
              <a:rPr lang="en-US" sz="1400" u="sng" dirty="0">
                <a:solidFill>
                  <a:srgbClr val="467886"/>
                </a:solidFill>
                <a:effectLst/>
                <a:ea typeface="Open Sans" panose="020B0606030504020204" pitchFamily="34" charset="0"/>
                <a:cs typeface="Open Sans" panose="020B0606030504020204" pitchFamily="34" charset="0"/>
                <a:hlinkClick r:id="rId4"/>
              </a:rPr>
              <a:t>RPD 14-2</a:t>
            </a:r>
            <a:r>
              <a:rPr lang="en-US" sz="1400" dirty="0">
                <a:effectLst/>
                <a:ea typeface="Open Sans" panose="020B0606030504020204" pitchFamily="34" charset="0"/>
                <a:cs typeface="Open Sans" panose="020B0606030504020204" pitchFamily="34" charset="0"/>
              </a:rPr>
              <a:t>, Appendix C, Chancellor’s Designee’s Decision, 3, Chancellor’s decision 2.</a:t>
            </a:r>
            <a:endParaRPr lang="en-US" sz="1400" dirty="0">
              <a:ea typeface="Open Sans" panose="020B0606030504020204" pitchFamily="34" charset="0"/>
              <a:cs typeface="Open Sans" panose="020B0606030504020204" pitchFamily="34" charset="0"/>
            </a:endParaRPr>
          </a:p>
          <a:p>
            <a:r>
              <a:rPr lang="en-US" sz="1800" dirty="0">
                <a:ea typeface="Open Sans" panose="020B0606030504020204" pitchFamily="34" charset="0"/>
                <a:cs typeface="Open Sans" panose="020B0606030504020204" pitchFamily="34" charset="0"/>
              </a:rPr>
              <a:t>The 45-day timeline does not apply to faculty cases.</a:t>
            </a:r>
          </a:p>
          <a:p>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34 CFR 106.45(b)(8)(iii)(F)</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endParaRPr lang="en-US" sz="18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7842814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6FBAB-B220-E5BA-98B6-A9BB19AF42AE}"/>
              </a:ext>
            </a:extLst>
          </p:cNvPr>
          <p:cNvSpPr>
            <a:spLocks noGrp="1"/>
          </p:cNvSpPr>
          <p:nvPr>
            <p:ph type="ctrTitle"/>
          </p:nvPr>
        </p:nvSpPr>
        <p:spPr/>
        <p:txBody>
          <a:bodyPr/>
          <a:lstStyle/>
          <a:p>
            <a:r>
              <a:rPr lang="en-US" dirty="0"/>
              <a:t>Sending the decision –</a:t>
            </a:r>
            <a:br>
              <a:rPr lang="en-US" dirty="0"/>
            </a:br>
            <a:r>
              <a:rPr lang="en-US" dirty="0"/>
              <a:t>Employees</a:t>
            </a:r>
          </a:p>
        </p:txBody>
      </p:sp>
      <p:sp>
        <p:nvSpPr>
          <p:cNvPr id="3" name="Footer Placeholder 2">
            <a:extLst>
              <a:ext uri="{FF2B5EF4-FFF2-40B4-BE49-F238E27FC236}">
                <a16:creationId xmlns:a16="http://schemas.microsoft.com/office/drawing/2014/main" id="{4EA43C69-7AC4-E162-4B23-031D955153C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CB6247B-5F41-3006-9624-F0EA7852F53A}"/>
              </a:ext>
            </a:extLst>
          </p:cNvPr>
          <p:cNvSpPr>
            <a:spLocks noGrp="1"/>
          </p:cNvSpPr>
          <p:nvPr>
            <p:ph type="sldNum" sz="quarter" idx="12"/>
          </p:nvPr>
        </p:nvSpPr>
        <p:spPr/>
        <p:txBody>
          <a:bodyPr/>
          <a:lstStyle/>
          <a:p>
            <a:fld id="{A49DFD55-3C28-40EF-9E31-A92D2E4017FF}" type="slidenum">
              <a:rPr lang="en-US" smtClean="0"/>
              <a:pPr/>
              <a:t>232</a:t>
            </a:fld>
            <a:endParaRPr lang="en-US"/>
          </a:p>
        </p:txBody>
      </p:sp>
      <p:sp>
        <p:nvSpPr>
          <p:cNvPr id="5" name="Text Placeholder 4">
            <a:extLst>
              <a:ext uri="{FF2B5EF4-FFF2-40B4-BE49-F238E27FC236}">
                <a16:creationId xmlns:a16="http://schemas.microsoft.com/office/drawing/2014/main" id="{F25C3620-A817-BC31-9945-9E16D4154463}"/>
              </a:ext>
            </a:extLst>
          </p:cNvPr>
          <p:cNvSpPr>
            <a:spLocks noGrp="1"/>
          </p:cNvSpPr>
          <p:nvPr>
            <p:ph type="body" sz="quarter" idx="13"/>
          </p:nvPr>
        </p:nvSpPr>
        <p:spPr/>
        <p:txBody>
          <a:bodyPr>
            <a:normAutofit fontScale="70000" lnSpcReduction="20000"/>
          </a:bodyPr>
          <a:lstStyle/>
          <a:p>
            <a:pPr lvl="1"/>
            <a:r>
              <a:rPr lang="en-US" i="1" dirty="0">
                <a:effectLst/>
                <a:ea typeface="Open Sans" panose="020B0606030504020204" pitchFamily="34" charset="0"/>
                <a:cs typeface="Open Sans" panose="020B0606030504020204" pitchFamily="34" charset="0"/>
              </a:rPr>
              <a:t>[Automatic review for academic staff]</a:t>
            </a:r>
          </a:p>
          <a:p>
            <a:pPr lvl="1"/>
            <a:r>
              <a:rPr lang="en-US" i="1" dirty="0">
                <a:ea typeface="Open Sans" panose="020B0606030504020204" pitchFamily="34" charset="0"/>
                <a:cs typeface="Open Sans" panose="020B0606030504020204" pitchFamily="34" charset="0"/>
              </a:rPr>
              <a:t>[Appeal of right for other employees]</a:t>
            </a:r>
            <a:endParaRPr lang="en-US" i="1" dirty="0">
              <a:effectLst/>
              <a:ea typeface="Open Sans" panose="020B0606030504020204" pitchFamily="34" charset="0"/>
              <a:cs typeface="Open Sans" panose="020B0606030504020204" pitchFamily="34" charset="0"/>
            </a:endParaRPr>
          </a:p>
          <a:p>
            <a:r>
              <a:rPr lang="en-US" dirty="0"/>
              <a:t>The [academic staff member or employee] shall be notified of the chancellor’s decision in writing. </a:t>
            </a:r>
          </a:p>
          <a:p>
            <a:r>
              <a:rPr lang="en-US" dirty="0"/>
              <a:t>The complainant shall be notified of the chancellor’s decision at the same time as the [academic staff member or employee]. </a:t>
            </a:r>
          </a:p>
          <a:p>
            <a:r>
              <a:rPr lang="en-US" dirty="0">
                <a:effectLst/>
                <a:ea typeface="Open Sans" panose="020B0606030504020204" pitchFamily="34" charset="0"/>
                <a:cs typeface="Open Sans" panose="020B0606030504020204" pitchFamily="34" charset="0"/>
              </a:rPr>
              <a:t>§§ UWS </a:t>
            </a:r>
            <a:r>
              <a:rPr lang="en-US" u="sng" dirty="0">
                <a:solidFill>
                  <a:srgbClr val="467886"/>
                </a:solidFill>
                <a:effectLst/>
                <a:ea typeface="Open Sans" panose="020B0606030504020204" pitchFamily="34" charset="0"/>
                <a:cs typeface="Open Sans" panose="020B0606030504020204" pitchFamily="34" charset="0"/>
                <a:hlinkClick r:id="rId2"/>
              </a:rPr>
              <a:t>11.24(1)</a:t>
            </a:r>
            <a:r>
              <a:rPr lang="en-US" dirty="0">
                <a:effectLst/>
                <a:ea typeface="Open Sans" panose="020B0606030504020204" pitchFamily="34" charset="0"/>
                <a:cs typeface="Open Sans" panose="020B0606030504020204" pitchFamily="34" charset="0"/>
              </a:rPr>
              <a:t> &amp; </a:t>
            </a:r>
            <a:r>
              <a:rPr lang="en-US" u="sng" dirty="0">
                <a:solidFill>
                  <a:srgbClr val="467886"/>
                </a:solidFill>
                <a:effectLst/>
                <a:ea typeface="Open Sans" panose="020B0606030504020204" pitchFamily="34" charset="0"/>
                <a:cs typeface="Open Sans" panose="020B0606030504020204" pitchFamily="34" charset="0"/>
                <a:hlinkClick r:id="rId3"/>
              </a:rPr>
              <a:t>RPD 14-2</a:t>
            </a:r>
            <a:r>
              <a:rPr lang="en-US" dirty="0">
                <a:effectLst/>
                <a:ea typeface="Open Sans" panose="020B0606030504020204" pitchFamily="34" charset="0"/>
                <a:cs typeface="Open Sans" panose="020B0606030504020204" pitchFamily="34" charset="0"/>
              </a:rPr>
              <a:t>, Appendix C, Chancellor’s decision 1.</a:t>
            </a:r>
            <a:endParaRPr lang="en-US" dirty="0">
              <a:ea typeface="Open Sans" panose="020B0606030504020204" pitchFamily="34" charset="0"/>
              <a:cs typeface="Open Sans" panose="020B0606030504020204" pitchFamily="34" charset="0"/>
            </a:endParaRPr>
          </a:p>
          <a:p>
            <a:r>
              <a:rPr lang="en-US" sz="2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34 CFR 106.45(b)(8)(iii)(F)</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endParaRPr lang="en-US" sz="28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1663428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99C2D-09CB-1A39-41A9-09C276E9E602}"/>
              </a:ext>
            </a:extLst>
          </p:cNvPr>
          <p:cNvSpPr>
            <a:spLocks noGrp="1"/>
          </p:cNvSpPr>
          <p:nvPr>
            <p:ph type="ctrTitle"/>
          </p:nvPr>
        </p:nvSpPr>
        <p:spPr/>
        <p:txBody>
          <a:bodyPr/>
          <a:lstStyle/>
          <a:p>
            <a:r>
              <a:rPr lang="en-US" dirty="0"/>
              <a:t>Finality – </a:t>
            </a:r>
            <a:br>
              <a:rPr lang="en-US" dirty="0"/>
            </a:br>
            <a:r>
              <a:rPr lang="en-US" dirty="0"/>
              <a:t>Employees other than faculty</a:t>
            </a:r>
          </a:p>
        </p:txBody>
      </p:sp>
      <p:sp>
        <p:nvSpPr>
          <p:cNvPr id="3" name="Footer Placeholder 2">
            <a:extLst>
              <a:ext uri="{FF2B5EF4-FFF2-40B4-BE49-F238E27FC236}">
                <a16:creationId xmlns:a16="http://schemas.microsoft.com/office/drawing/2014/main" id="{F66A015B-8C46-6EFB-276A-B4BF8FB65585}"/>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6878733E-BC97-6241-1084-CDF9FCD66185}"/>
              </a:ext>
            </a:extLst>
          </p:cNvPr>
          <p:cNvSpPr>
            <a:spLocks noGrp="1"/>
          </p:cNvSpPr>
          <p:nvPr>
            <p:ph type="sldNum" sz="quarter" idx="12"/>
          </p:nvPr>
        </p:nvSpPr>
        <p:spPr/>
        <p:txBody>
          <a:bodyPr/>
          <a:lstStyle/>
          <a:p>
            <a:fld id="{A49DFD55-3C28-40EF-9E31-A92D2E4017FF}" type="slidenum">
              <a:rPr lang="en-US" smtClean="0"/>
              <a:pPr/>
              <a:t>233</a:t>
            </a:fld>
            <a:endParaRPr lang="en-US"/>
          </a:p>
        </p:txBody>
      </p:sp>
      <p:sp>
        <p:nvSpPr>
          <p:cNvPr id="5" name="Text Placeholder 4">
            <a:extLst>
              <a:ext uri="{FF2B5EF4-FFF2-40B4-BE49-F238E27FC236}">
                <a16:creationId xmlns:a16="http://schemas.microsoft.com/office/drawing/2014/main" id="{37F77971-739C-A04A-C801-B3E89FF5F174}"/>
              </a:ext>
            </a:extLst>
          </p:cNvPr>
          <p:cNvSpPr>
            <a:spLocks noGrp="1"/>
          </p:cNvSpPr>
          <p:nvPr>
            <p:ph type="body" sz="quarter" idx="13"/>
          </p:nvPr>
        </p:nvSpPr>
        <p:spPr/>
        <p:txBody>
          <a:bodyPr>
            <a:normAutofit fontScale="85000" lnSpcReduction="20000"/>
          </a:bodyPr>
          <a:lstStyle/>
          <a:p>
            <a:pPr lvl="1"/>
            <a:r>
              <a:rPr lang="en-US" i="1" dirty="0">
                <a:effectLst/>
                <a:ea typeface="Open Sans" panose="020B0606030504020204" pitchFamily="34" charset="0"/>
                <a:cs typeface="Open Sans" panose="020B0606030504020204" pitchFamily="34" charset="0"/>
              </a:rPr>
              <a:t>[Automatic review for academic staff]</a:t>
            </a:r>
          </a:p>
          <a:p>
            <a:pPr lvl="1"/>
            <a:r>
              <a:rPr lang="en-US" i="1" dirty="0">
                <a:ea typeface="Open Sans" panose="020B0606030504020204" pitchFamily="34" charset="0"/>
                <a:cs typeface="Open Sans" panose="020B0606030504020204" pitchFamily="34" charset="0"/>
              </a:rPr>
              <a:t>[Appeal of right for other employees]</a:t>
            </a:r>
            <a:endParaRPr lang="en-US" i="1" dirty="0">
              <a:effectLst/>
              <a:ea typeface="Open Sans" panose="020B0606030504020204" pitchFamily="34" charset="0"/>
              <a:cs typeface="Open Sans" panose="020B0606030504020204" pitchFamily="34" charset="0"/>
            </a:endParaRPr>
          </a:p>
          <a:p>
            <a:r>
              <a:rPr lang="en-US" dirty="0"/>
              <a:t>This decision shall be deemed final unless the board, upon request of the [academic staff member, employee,] or complainant, grants review based on the record.</a:t>
            </a:r>
          </a:p>
          <a:p>
            <a:pPr lvl="1"/>
            <a:r>
              <a:rPr lang="en-US" sz="2800" dirty="0">
                <a:effectLst/>
                <a:ea typeface="Open Sans" panose="020B0606030504020204" pitchFamily="34" charset="0"/>
                <a:cs typeface="Open Sans" panose="020B0606030504020204" pitchFamily="34" charset="0"/>
              </a:rPr>
              <a:t>§§ UWS </a:t>
            </a:r>
            <a:r>
              <a:rPr lang="en-US" sz="2800" u="sng" dirty="0">
                <a:solidFill>
                  <a:srgbClr val="467886"/>
                </a:solidFill>
                <a:effectLst/>
                <a:ea typeface="Open Sans" panose="020B0606030504020204" pitchFamily="34" charset="0"/>
                <a:cs typeface="Open Sans" panose="020B0606030504020204" pitchFamily="34" charset="0"/>
                <a:hlinkClick r:id="rId2"/>
              </a:rPr>
              <a:t>11.24(2)</a:t>
            </a:r>
            <a:r>
              <a:rPr lang="en-US" sz="2800" dirty="0">
                <a:effectLst/>
                <a:ea typeface="Open Sans" panose="020B0606030504020204" pitchFamily="34" charset="0"/>
                <a:cs typeface="Open Sans" panose="020B0606030504020204" pitchFamily="34" charset="0"/>
              </a:rPr>
              <a:t> &amp; </a:t>
            </a:r>
            <a:r>
              <a:rPr lang="en-US" sz="2800" u="sng" dirty="0">
                <a:solidFill>
                  <a:srgbClr val="467886"/>
                </a:solidFill>
                <a:effectLst/>
                <a:ea typeface="Open Sans" panose="020B0606030504020204" pitchFamily="34" charset="0"/>
                <a:cs typeface="Open Sans" panose="020B0606030504020204" pitchFamily="34" charset="0"/>
                <a:hlinkClick r:id="rId3"/>
              </a:rPr>
              <a:t>RPD 14-2</a:t>
            </a:r>
            <a:r>
              <a:rPr lang="en-US" sz="2800" dirty="0">
                <a:effectLst/>
                <a:ea typeface="Open Sans" panose="020B0606030504020204" pitchFamily="34" charset="0"/>
                <a:cs typeface="Open Sans" panose="020B0606030504020204" pitchFamily="34" charset="0"/>
              </a:rPr>
              <a:t>, Appendix C, Chancellor’s decision 2.</a:t>
            </a:r>
            <a:endParaRPr lang="en-US" sz="2800" dirty="0">
              <a:ea typeface="Open Sans" panose="020B0606030504020204" pitchFamily="34" charset="0"/>
              <a:cs typeface="Open Sans" panose="020B0606030504020204" pitchFamily="34" charset="0"/>
            </a:endParaRPr>
          </a:p>
          <a:p>
            <a:r>
              <a:rPr lang="en-US" sz="3200" i="1" dirty="0"/>
              <a:t>See </a:t>
            </a:r>
            <a:r>
              <a:rPr lang="en-US" sz="3200" dirty="0">
                <a:hlinkClick r:id="rId4"/>
              </a:rPr>
              <a:t>34 CFR 106.45(b)(7)(iii)</a:t>
            </a:r>
            <a:r>
              <a:rPr lang="en-US" sz="3200" dirty="0"/>
              <a:t> (Aug. 14, 2020).</a:t>
            </a:r>
            <a:endParaRPr lang="en-US" sz="32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7309990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58298-FE15-E589-4EF1-B9B4382B2318}"/>
              </a:ext>
            </a:extLst>
          </p:cNvPr>
          <p:cNvSpPr>
            <a:spLocks noGrp="1"/>
          </p:cNvSpPr>
          <p:nvPr>
            <p:ph type="ctrTitle"/>
          </p:nvPr>
        </p:nvSpPr>
        <p:spPr>
          <a:xfrm>
            <a:off x="2397574" y="723155"/>
            <a:ext cx="8692249" cy="985042"/>
          </a:xfrm>
        </p:spPr>
        <p:txBody>
          <a:bodyPr/>
          <a:lstStyle/>
          <a:p>
            <a:r>
              <a:rPr lang="en-US" dirty="0"/>
              <a:t>Finality – </a:t>
            </a:r>
            <a:br>
              <a:rPr lang="en-US" dirty="0"/>
            </a:br>
            <a:r>
              <a:rPr lang="en-US" dirty="0"/>
              <a:t>Student</a:t>
            </a:r>
          </a:p>
        </p:txBody>
      </p:sp>
      <p:sp>
        <p:nvSpPr>
          <p:cNvPr id="3" name="Footer Placeholder 2">
            <a:extLst>
              <a:ext uri="{FF2B5EF4-FFF2-40B4-BE49-F238E27FC236}">
                <a16:creationId xmlns:a16="http://schemas.microsoft.com/office/drawing/2014/main" id="{9320A725-68B4-BC52-60DB-BCB3BE5DD0DE}"/>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31140B3-5DF0-3F7F-71F9-CCDDD28EA201}"/>
              </a:ext>
            </a:extLst>
          </p:cNvPr>
          <p:cNvSpPr>
            <a:spLocks noGrp="1"/>
          </p:cNvSpPr>
          <p:nvPr>
            <p:ph type="sldNum" sz="quarter" idx="12"/>
          </p:nvPr>
        </p:nvSpPr>
        <p:spPr/>
        <p:txBody>
          <a:bodyPr/>
          <a:lstStyle/>
          <a:p>
            <a:fld id="{A49DFD55-3C28-40EF-9E31-A92D2E4017FF}" type="slidenum">
              <a:rPr lang="en-US" smtClean="0"/>
              <a:pPr/>
              <a:t>234</a:t>
            </a:fld>
            <a:endParaRPr lang="en-US"/>
          </a:p>
        </p:txBody>
      </p:sp>
      <p:sp>
        <p:nvSpPr>
          <p:cNvPr id="5" name="Text Placeholder 4">
            <a:extLst>
              <a:ext uri="{FF2B5EF4-FFF2-40B4-BE49-F238E27FC236}">
                <a16:creationId xmlns:a16="http://schemas.microsoft.com/office/drawing/2014/main" id="{F18D46C3-52EB-F02E-588C-876EA1AC65A8}"/>
              </a:ext>
            </a:extLst>
          </p:cNvPr>
          <p:cNvSpPr>
            <a:spLocks noGrp="1"/>
          </p:cNvSpPr>
          <p:nvPr>
            <p:ph type="body" sz="quarter" idx="13"/>
          </p:nvPr>
        </p:nvSpPr>
        <p:spPr/>
        <p:txBody>
          <a:bodyPr>
            <a:noAutofit/>
          </a:bodyPr>
          <a:lstStyle/>
          <a:p>
            <a:r>
              <a:rPr lang="en-US" sz="2000" dirty="0">
                <a:solidFill>
                  <a:srgbClr val="FFFFFF"/>
                </a:solidFill>
                <a:effectLst/>
                <a:ea typeface="Open Sans" panose="020B0606030504020204" pitchFamily="34" charset="0"/>
                <a:cs typeface="Open Sans" panose="020B0606030504020204" pitchFamily="34" charset="0"/>
              </a:rPr>
              <a:t>If an appeal is filed, the decision regarding responsibility becomes final on the date the university provides the complainant and respondent with the written determination of the result of the appeal. </a:t>
            </a:r>
          </a:p>
          <a:p>
            <a:pPr lvl="1"/>
            <a:r>
              <a:rPr lang="en-US" sz="1800" dirty="0">
                <a:solidFill>
                  <a:srgbClr val="FFFFFF"/>
                </a:solidFill>
                <a:effectLst/>
                <a:ea typeface="Open Sans" panose="020B0606030504020204" pitchFamily="34" charset="0"/>
                <a:cs typeface="Open Sans" panose="020B0606030504020204" pitchFamily="34" charset="0"/>
              </a:rPr>
              <a:t>§ UWS </a:t>
            </a:r>
            <a:r>
              <a:rPr lang="en-US" sz="1800" u="sng" dirty="0">
                <a:solidFill>
                  <a:srgbClr val="FFFFFF"/>
                </a:solidFill>
                <a:ea typeface="Open Sans" panose="020B0606030504020204" pitchFamily="34" charset="0"/>
                <a:cs typeface="Open Sans" panose="020B0606030504020204" pitchFamily="34" charset="0"/>
                <a:hlinkClick r:id="rId2"/>
              </a:rPr>
              <a:t>17.153(9)</a:t>
            </a:r>
            <a:r>
              <a:rPr lang="en-US" sz="1800" dirty="0">
                <a:solidFill>
                  <a:srgbClr val="FFFFFF"/>
                </a:solidFill>
                <a:ea typeface="Open Sans" panose="020B0606030504020204" pitchFamily="34" charset="0"/>
                <a:cs typeface="Open Sans" panose="020B0606030504020204" pitchFamily="34" charset="0"/>
              </a:rPr>
              <a:t>.</a:t>
            </a:r>
            <a:r>
              <a:rPr lang="en-US" sz="1800" u="sng" dirty="0">
                <a:solidFill>
                  <a:srgbClr val="FFFFFF"/>
                </a:solidFill>
                <a:ea typeface="Open Sans" panose="020B0606030504020204" pitchFamily="34" charset="0"/>
                <a:cs typeface="Open Sans" panose="020B0606030504020204" pitchFamily="34" charset="0"/>
                <a:hlinkClick r:id="rId2"/>
              </a:rPr>
              <a:t> </a:t>
            </a:r>
            <a:endParaRPr lang="en-US" sz="1800" u="sng" dirty="0">
              <a:solidFill>
                <a:srgbClr val="FFFFFF"/>
              </a:solidFill>
              <a:effectLst/>
              <a:ea typeface="Open Sans" panose="020B0606030504020204" pitchFamily="34" charset="0"/>
              <a:cs typeface="Open Sans" panose="020B0606030504020204" pitchFamily="34" charset="0"/>
            </a:endParaRPr>
          </a:p>
          <a:p>
            <a:r>
              <a:rPr lang="en-US" sz="2000" dirty="0">
                <a:effectLst/>
                <a:ea typeface="Open Sans" panose="020B0606030504020204" pitchFamily="34" charset="0"/>
                <a:cs typeface="Open Sans" panose="020B0606030504020204" pitchFamily="34" charset="0"/>
              </a:rPr>
              <a:t>University decisions under ss. </a:t>
            </a:r>
            <a:r>
              <a:rPr lang="en-US" sz="2000" u="sng" dirty="0">
                <a:solidFill>
                  <a:srgbClr val="467886"/>
                </a:solidFill>
                <a:effectLst/>
                <a:ea typeface="Open Sans" panose="020B0606030504020204" pitchFamily="34" charset="0"/>
                <a:cs typeface="Open Sans" panose="020B0606030504020204" pitchFamily="34" charset="0"/>
                <a:hlinkClick r:id="rId3" tooltip="Admin. Code UWS 17.152"/>
              </a:rPr>
              <a:t>UWS 17.152</a:t>
            </a:r>
            <a:r>
              <a:rPr lang="en-US" sz="2000" dirty="0">
                <a:effectLst/>
                <a:ea typeface="Open Sans" panose="020B0606030504020204" pitchFamily="34" charset="0"/>
                <a:cs typeface="Open Sans" panose="020B0606030504020204" pitchFamily="34" charset="0"/>
              </a:rPr>
              <a:t> to </a:t>
            </a:r>
            <a:r>
              <a:rPr lang="en-US" sz="2000" u="sng" dirty="0">
                <a:solidFill>
                  <a:srgbClr val="467886"/>
                </a:solidFill>
                <a:effectLst/>
                <a:ea typeface="Open Sans" panose="020B0606030504020204" pitchFamily="34" charset="0"/>
                <a:cs typeface="Open Sans" panose="020B0606030504020204" pitchFamily="34" charset="0"/>
                <a:hlinkClick r:id="rId4" tooltip="Admin. Code UWS 17.154"/>
              </a:rPr>
              <a:t>17.154</a:t>
            </a:r>
            <a:r>
              <a:rPr lang="en-US" sz="2000" dirty="0">
                <a:effectLst/>
                <a:ea typeface="Open Sans" panose="020B0606030504020204" pitchFamily="34" charset="0"/>
                <a:cs typeface="Open Sans" panose="020B0606030504020204" pitchFamily="34" charset="0"/>
              </a:rPr>
              <a:t> shall be final, except that the board of regents may, at its discretion, grant a review upon the record,</a:t>
            </a:r>
            <a:r>
              <a:rPr lang="en-US" sz="2000" dirty="0">
                <a:solidFill>
                  <a:srgbClr val="FFFFFF"/>
                </a:solidFill>
                <a:ea typeface="Open Sans" panose="020B0606030504020204" pitchFamily="34" charset="0"/>
                <a:cs typeface="Open Sans" panose="020B0606030504020204" pitchFamily="34" charset="0"/>
              </a:rPr>
              <a:t> …</a:t>
            </a:r>
            <a:endParaRPr lang="en-US" sz="2000" dirty="0">
              <a:solidFill>
                <a:srgbClr val="FFFFFF"/>
              </a:solidFill>
              <a:effectLst/>
              <a:ea typeface="Open Sans" panose="020B0606030504020204" pitchFamily="34" charset="0"/>
              <a:cs typeface="Open Sans" panose="020B0606030504020204" pitchFamily="34" charset="0"/>
            </a:endParaRPr>
          </a:p>
          <a:p>
            <a:pPr lvl="1"/>
            <a:r>
              <a:rPr lang="en-US" sz="1800" dirty="0">
                <a:solidFill>
                  <a:srgbClr val="FFFFFF"/>
                </a:solidFill>
                <a:effectLst/>
                <a:ea typeface="Open Sans" panose="020B0606030504020204" pitchFamily="34" charset="0"/>
                <a:cs typeface="Open Sans" panose="020B0606030504020204" pitchFamily="34" charset="0"/>
              </a:rPr>
              <a:t>§ UWS </a:t>
            </a:r>
            <a:r>
              <a:rPr lang="en-US" sz="1800" u="sng" dirty="0">
                <a:solidFill>
                  <a:srgbClr val="FFFFFF"/>
                </a:solidFill>
                <a:ea typeface="Open Sans" panose="020B0606030504020204" pitchFamily="34" charset="0"/>
                <a:cs typeface="Open Sans" panose="020B0606030504020204" pitchFamily="34" charset="0"/>
                <a:hlinkClick r:id="rId5"/>
              </a:rPr>
              <a:t>17.155</a:t>
            </a:r>
            <a:r>
              <a:rPr lang="en-US" sz="1800" dirty="0">
                <a:solidFill>
                  <a:srgbClr val="FFFFFF"/>
                </a:solidFill>
                <a:ea typeface="Open Sans" panose="020B0606030504020204" pitchFamily="34" charset="0"/>
                <a:cs typeface="Open Sans" panose="020B0606030504020204" pitchFamily="34" charset="0"/>
              </a:rPr>
              <a:t>.</a:t>
            </a:r>
            <a:r>
              <a:rPr lang="en-US" sz="1800" u="sng" dirty="0">
                <a:solidFill>
                  <a:srgbClr val="FFFFFF"/>
                </a:solidFill>
                <a:ea typeface="Open Sans" panose="020B0606030504020204" pitchFamily="34" charset="0"/>
                <a:cs typeface="Open Sans" panose="020B0606030504020204" pitchFamily="34" charset="0"/>
                <a:hlinkClick r:id="rId2"/>
              </a:rPr>
              <a:t> </a:t>
            </a:r>
            <a:endParaRPr lang="en-US" sz="1800" u="sng" dirty="0">
              <a:solidFill>
                <a:srgbClr val="FFFFFF"/>
              </a:solidFill>
              <a:effectLst/>
              <a:ea typeface="Open Sans" panose="020B0606030504020204" pitchFamily="34" charset="0"/>
              <a:cs typeface="Open Sans" panose="020B0606030504020204" pitchFamily="34" charset="0"/>
            </a:endParaRPr>
          </a:p>
          <a:p>
            <a:r>
              <a:rPr lang="en-US" sz="2000" i="1" dirty="0">
                <a:ea typeface="Open Sans" panose="020B0606030504020204" pitchFamily="34" charset="0"/>
                <a:cs typeface="Open Sans" panose="020B0606030504020204" pitchFamily="34" charset="0"/>
              </a:rPr>
              <a:t>See </a:t>
            </a:r>
            <a:r>
              <a:rPr lang="en-US" sz="2000" dirty="0">
                <a:ea typeface="Open Sans" panose="020B0606030504020204" pitchFamily="34" charset="0"/>
                <a:cs typeface="Open Sans" panose="020B0606030504020204" pitchFamily="34" charset="0"/>
                <a:hlinkClick r:id="rId6"/>
              </a:rPr>
              <a:t>34 CFR 106.45(b)(7)(iii)</a:t>
            </a:r>
            <a:r>
              <a:rPr lang="en-US" sz="2000" dirty="0">
                <a:ea typeface="Open Sans" panose="020B0606030504020204" pitchFamily="34" charset="0"/>
                <a:cs typeface="Open Sans" panose="020B0606030504020204" pitchFamily="34" charset="0"/>
              </a:rPr>
              <a:t> (Aug. 14, 2020).</a:t>
            </a:r>
          </a:p>
          <a:p>
            <a:pPr lvl="1"/>
            <a:endParaRPr lang="en-US" sz="1800" u="sng" dirty="0">
              <a:solidFill>
                <a:srgbClr val="FFFFFF"/>
              </a:solidFill>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817439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AD7B-E55E-8FC0-1848-C82C8B126F41}"/>
              </a:ext>
            </a:extLst>
          </p:cNvPr>
          <p:cNvSpPr>
            <a:spLocks noGrp="1"/>
          </p:cNvSpPr>
          <p:nvPr>
            <p:ph type="ctrTitle"/>
          </p:nvPr>
        </p:nvSpPr>
        <p:spPr/>
        <p:txBody>
          <a:bodyPr/>
          <a:lstStyle/>
          <a:p>
            <a:r>
              <a:rPr lang="en-US" dirty="0"/>
              <a:t>Board Appeal</a:t>
            </a:r>
          </a:p>
        </p:txBody>
      </p:sp>
      <p:sp>
        <p:nvSpPr>
          <p:cNvPr id="3" name="Footer Placeholder 2">
            <a:extLst>
              <a:ext uri="{FF2B5EF4-FFF2-40B4-BE49-F238E27FC236}">
                <a16:creationId xmlns:a16="http://schemas.microsoft.com/office/drawing/2014/main" id="{D9D33AF5-42AA-8D5E-E8AD-14459813E749}"/>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E6DF89D5-06C0-1E87-0631-1D879F7BDFBF}"/>
              </a:ext>
            </a:extLst>
          </p:cNvPr>
          <p:cNvSpPr>
            <a:spLocks noGrp="1"/>
          </p:cNvSpPr>
          <p:nvPr>
            <p:ph type="sldNum" sz="quarter" idx="12"/>
          </p:nvPr>
        </p:nvSpPr>
        <p:spPr/>
        <p:txBody>
          <a:bodyPr/>
          <a:lstStyle/>
          <a:p>
            <a:fld id="{A49DFD55-3C28-40EF-9E31-A92D2E4017FF}" type="slidenum">
              <a:rPr lang="en-US" smtClean="0"/>
              <a:pPr/>
              <a:t>235</a:t>
            </a:fld>
            <a:endParaRPr lang="en-US"/>
          </a:p>
        </p:txBody>
      </p:sp>
      <p:sp>
        <p:nvSpPr>
          <p:cNvPr id="5" name="Text Placeholder 4">
            <a:extLst>
              <a:ext uri="{FF2B5EF4-FFF2-40B4-BE49-F238E27FC236}">
                <a16:creationId xmlns:a16="http://schemas.microsoft.com/office/drawing/2014/main" id="{20A15DF4-09D5-BF60-36C8-009F94BDB8DA}"/>
              </a:ext>
            </a:extLst>
          </p:cNvPr>
          <p:cNvSpPr>
            <a:spLocks noGrp="1"/>
          </p:cNvSpPr>
          <p:nvPr>
            <p:ph type="body" sz="quarter" idx="13"/>
          </p:nvPr>
        </p:nvSpPr>
        <p:spPr/>
        <p:txBody>
          <a:bodyPr>
            <a:normAutofit fontScale="77500" lnSpcReduction="20000"/>
          </a:bodyPr>
          <a:lstStyle/>
          <a:p>
            <a:r>
              <a:rPr lang="en-US" dirty="0"/>
              <a:t>Timing &amp; Discretion</a:t>
            </a:r>
          </a:p>
          <a:p>
            <a:r>
              <a:rPr lang="en-US" dirty="0"/>
              <a:t>Written Submissions</a:t>
            </a:r>
          </a:p>
          <a:p>
            <a:r>
              <a:rPr lang="en-US" dirty="0"/>
              <a:t>Oral Argument</a:t>
            </a:r>
          </a:p>
          <a:p>
            <a:r>
              <a:rPr lang="en-US" dirty="0"/>
              <a:t>Consultation with Chancellor</a:t>
            </a:r>
          </a:p>
          <a:p>
            <a:r>
              <a:rPr lang="en-US" dirty="0"/>
              <a:t>Record</a:t>
            </a:r>
          </a:p>
          <a:p>
            <a:r>
              <a:rPr lang="en-US" dirty="0"/>
              <a:t>Written Decision</a:t>
            </a:r>
          </a:p>
          <a:p>
            <a:r>
              <a:rPr lang="en-US" dirty="0"/>
              <a:t>Dismissal Date</a:t>
            </a:r>
          </a:p>
          <a:p>
            <a:endParaRPr lang="en-US" dirty="0"/>
          </a:p>
          <a:p>
            <a:endParaRPr lang="en-US" dirty="0"/>
          </a:p>
        </p:txBody>
      </p:sp>
    </p:spTree>
    <p:extLst>
      <p:ext uri="{BB962C8B-B14F-4D97-AF65-F5344CB8AC3E}">
        <p14:creationId xmlns:p14="http://schemas.microsoft.com/office/powerpoint/2010/main" val="76021747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C874-E800-1335-42DE-0AEF84937219}"/>
              </a:ext>
            </a:extLst>
          </p:cNvPr>
          <p:cNvSpPr>
            <a:spLocks noGrp="1"/>
          </p:cNvSpPr>
          <p:nvPr>
            <p:ph type="ctrTitle"/>
          </p:nvPr>
        </p:nvSpPr>
        <p:spPr/>
        <p:txBody>
          <a:bodyPr/>
          <a:lstStyle/>
          <a:p>
            <a:r>
              <a:rPr lang="en-US" dirty="0"/>
              <a:t>Board Appeal –</a:t>
            </a:r>
            <a:br>
              <a:rPr lang="en-US" dirty="0"/>
            </a:br>
            <a:r>
              <a:rPr lang="en-US" dirty="0"/>
              <a:t>Timing &amp; discretion</a:t>
            </a:r>
          </a:p>
        </p:txBody>
      </p:sp>
      <p:sp>
        <p:nvSpPr>
          <p:cNvPr id="3" name="Footer Placeholder 2">
            <a:extLst>
              <a:ext uri="{FF2B5EF4-FFF2-40B4-BE49-F238E27FC236}">
                <a16:creationId xmlns:a16="http://schemas.microsoft.com/office/drawing/2014/main" id="{6613D637-53E1-5AD5-91DB-9BFAA0A0738E}"/>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31CB0C3D-FBC9-69EC-FAB2-D88FB4F1CE91}"/>
              </a:ext>
            </a:extLst>
          </p:cNvPr>
          <p:cNvSpPr>
            <a:spLocks noGrp="1"/>
          </p:cNvSpPr>
          <p:nvPr>
            <p:ph type="sldNum" sz="quarter" idx="12"/>
          </p:nvPr>
        </p:nvSpPr>
        <p:spPr/>
        <p:txBody>
          <a:bodyPr/>
          <a:lstStyle/>
          <a:p>
            <a:fld id="{A49DFD55-3C28-40EF-9E31-A92D2E4017FF}" type="slidenum">
              <a:rPr lang="en-US" smtClean="0"/>
              <a:pPr/>
              <a:t>236</a:t>
            </a:fld>
            <a:endParaRPr lang="en-US"/>
          </a:p>
        </p:txBody>
      </p:sp>
      <p:sp>
        <p:nvSpPr>
          <p:cNvPr id="5" name="Text Placeholder 4">
            <a:extLst>
              <a:ext uri="{FF2B5EF4-FFF2-40B4-BE49-F238E27FC236}">
                <a16:creationId xmlns:a16="http://schemas.microsoft.com/office/drawing/2014/main" id="{EE988D0F-510D-83FF-6EAF-E0BD0E87AB98}"/>
              </a:ext>
            </a:extLst>
          </p:cNvPr>
          <p:cNvSpPr>
            <a:spLocks noGrp="1"/>
          </p:cNvSpPr>
          <p:nvPr>
            <p:ph type="body" sz="quarter" idx="13"/>
          </p:nvPr>
        </p:nvSpPr>
        <p:spPr/>
        <p:txBody>
          <a:bodyPr>
            <a:normAutofit lnSpcReduction="10000"/>
          </a:bodyPr>
          <a:lstStyle/>
          <a:p>
            <a:r>
              <a:rPr lang="en-US" dirty="0"/>
              <a:t>Faculty termination must be appealed to the board.</a:t>
            </a:r>
          </a:p>
          <a:p>
            <a:r>
              <a:rPr lang="en-US" dirty="0"/>
              <a:t>Academic &amp; University staff – Appeal of right within 30 days</a:t>
            </a:r>
          </a:p>
          <a:p>
            <a:r>
              <a:rPr lang="en-US" dirty="0"/>
              <a:t>Any other employees – no further appeals</a:t>
            </a:r>
          </a:p>
          <a:p>
            <a:r>
              <a:rPr lang="en-US" dirty="0"/>
              <a:t>Students – Discretionary appeal within 14 days</a:t>
            </a:r>
          </a:p>
        </p:txBody>
      </p:sp>
    </p:spTree>
    <p:extLst>
      <p:ext uri="{BB962C8B-B14F-4D97-AF65-F5344CB8AC3E}">
        <p14:creationId xmlns:p14="http://schemas.microsoft.com/office/powerpoint/2010/main" val="180086390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Board Appeal of right –</a:t>
            </a:r>
            <a:br>
              <a:rPr lang="en-US" dirty="0"/>
            </a:br>
            <a:r>
              <a:rPr lang="en-US" dirty="0"/>
              <a:t>Employees</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237</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1800" i="1" kern="100" dirty="0">
                <a:solidFill>
                  <a:srgbClr val="FFFFFF"/>
                </a:solidFill>
                <a:effectLst/>
                <a:ea typeface="Open Sans" panose="020B0606030504020204" pitchFamily="34" charset="0"/>
                <a:cs typeface="Open Sans" panose="020B0606030504020204" pitchFamily="34" charset="0"/>
              </a:rPr>
              <a:t>[Academic Staff]</a:t>
            </a:r>
          </a:p>
          <a:p>
            <a:pPr>
              <a:lnSpc>
                <a:spcPct val="107000"/>
              </a:lnSpc>
              <a:spcBef>
                <a:spcPts val="0"/>
              </a:spcBef>
            </a:pPr>
            <a:r>
              <a:rPr lang="en-US" sz="2400" dirty="0">
                <a:effectLst/>
                <a:ea typeface="Open Sans" panose="020B0606030504020204" pitchFamily="34" charset="0"/>
                <a:cs typeface="Open Sans" panose="020B0606030504020204" pitchFamily="34" charset="0"/>
              </a:rPr>
              <a:t>The academic staff member or complainant may file an appeal of the chancellor’s decision to the board. </a:t>
            </a:r>
            <a:r>
              <a:rPr lang="en-US" sz="2400" kern="100" dirty="0">
                <a:solidFill>
                  <a:srgbClr val="FFFFFF"/>
                </a:solidFill>
                <a:effectLst/>
                <a:ea typeface="Open Sans" panose="020B0606030504020204" pitchFamily="34" charset="0"/>
                <a:cs typeface="Open Sans" panose="020B0606030504020204" pitchFamily="34" charset="0"/>
              </a:rPr>
              <a:t> </a:t>
            </a:r>
            <a:endParaRPr lang="en-US" sz="2400" dirty="0">
              <a:ea typeface="Open Sans" panose="020B0606030504020204" pitchFamily="34" charset="0"/>
              <a:cs typeface="Open Sans" panose="020B0606030504020204" pitchFamily="34" charset="0"/>
            </a:endParaRPr>
          </a:p>
          <a:p>
            <a:pPr marL="457200" lvl="1">
              <a:lnSpc>
                <a:spcPct val="107000"/>
              </a:lnSpc>
              <a:spcBef>
                <a:spcPts val="0"/>
              </a:spcBef>
            </a:pPr>
            <a:r>
              <a:rPr lang="en-US" sz="1800" dirty="0">
                <a:solidFill>
                  <a:srgbClr val="FFFFFF"/>
                </a:solidFill>
                <a:effectLst/>
                <a:ea typeface="Open Sans" panose="020B0606030504020204" pitchFamily="34" charset="0"/>
                <a:cs typeface="Open Sans" panose="020B0606030504020204" pitchFamily="34" charset="0"/>
              </a:rPr>
              <a:t>§ </a:t>
            </a:r>
            <a:r>
              <a:rPr lang="en-US" sz="1800" kern="100" dirty="0">
                <a:solidFill>
                  <a:srgbClr val="FFFFFF"/>
                </a:solidFill>
                <a:effectLst/>
                <a:ea typeface="Open Sans" panose="020B0606030504020204" pitchFamily="34" charset="0"/>
                <a:cs typeface="Open Sans" panose="020B0606030504020204" pitchFamily="34" charset="0"/>
              </a:rPr>
              <a:t>UWS </a:t>
            </a:r>
            <a:r>
              <a:rPr lang="en-US" sz="1800" u="sng" kern="100" dirty="0">
                <a:solidFill>
                  <a:srgbClr val="FFFFFF"/>
                </a:solidFill>
                <a:effectLst/>
                <a:ea typeface="Open Sans" panose="020B0606030504020204" pitchFamily="34" charset="0"/>
                <a:cs typeface="Open Sans" panose="020B0606030504020204" pitchFamily="34" charset="0"/>
                <a:hlinkClick r:id="rId2"/>
              </a:rPr>
              <a:t>11.25(1)</a:t>
            </a:r>
            <a:r>
              <a:rPr lang="en-US" sz="1800" kern="100" dirty="0">
                <a:solidFill>
                  <a:srgbClr val="FFFFFF"/>
                </a:solidFill>
                <a:effectLst/>
                <a:ea typeface="Open Sans" panose="020B0606030504020204" pitchFamily="34" charset="0"/>
                <a:cs typeface="Open Sans" panose="020B0606030504020204" pitchFamily="34" charset="0"/>
              </a:rPr>
              <a:t>.</a:t>
            </a:r>
            <a:endParaRPr lang="en-US" sz="1800" kern="100" dirty="0">
              <a:effectLst/>
              <a:ea typeface="Open Sans" panose="020B0606030504020204" pitchFamily="34" charset="0"/>
              <a:cs typeface="Open Sans" panose="020B0606030504020204" pitchFamily="34" charset="0"/>
            </a:endParaRPr>
          </a:p>
          <a:p>
            <a:endParaRPr lang="en-US" sz="24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400" i="1" kern="100" dirty="0">
                <a:solidFill>
                  <a:srgbClr val="FFFFFF"/>
                </a:solidFill>
                <a:effectLst/>
                <a:ea typeface="Open Sans" panose="020B0606030504020204" pitchFamily="34" charset="0"/>
                <a:cs typeface="Open Sans" panose="020B0606030504020204" pitchFamily="34" charset="0"/>
              </a:rPr>
              <a:t>[</a:t>
            </a:r>
            <a:r>
              <a:rPr lang="en-US" sz="1400" i="1" kern="100" dirty="0">
                <a:solidFill>
                  <a:srgbClr val="FFFFFF"/>
                </a:solidFill>
                <a:ea typeface="Open Sans" panose="020B0606030504020204" pitchFamily="34" charset="0"/>
                <a:cs typeface="Open Sans" panose="020B0606030504020204" pitchFamily="34" charset="0"/>
              </a:rPr>
              <a:t>University Staff</a:t>
            </a:r>
            <a:r>
              <a:rPr lang="en-US" sz="1400" i="1" kern="100" dirty="0">
                <a:solidFill>
                  <a:srgbClr val="FFFFFF"/>
                </a:solidFill>
                <a:effectLst/>
                <a:ea typeface="Open Sans" panose="020B0606030504020204" pitchFamily="34" charset="0"/>
                <a:cs typeface="Open Sans" panose="020B0606030504020204" pitchFamily="34" charset="0"/>
              </a:rPr>
              <a:t>]</a:t>
            </a:r>
          </a:p>
          <a:p>
            <a:pPr marL="457200">
              <a:lnSpc>
                <a:spcPct val="107000"/>
              </a:lnSpc>
              <a:spcBef>
                <a:spcPts val="0"/>
              </a:spcBef>
            </a:pPr>
            <a:r>
              <a:rPr lang="en-US" sz="1800" dirty="0">
                <a:effectLst/>
                <a:ea typeface="Open Sans" panose="020B0606030504020204" pitchFamily="34" charset="0"/>
                <a:cs typeface="Open Sans" panose="020B0606030504020204" pitchFamily="34" charset="0"/>
              </a:rPr>
              <a:t>In matters where a university staff member is the respondent, the university staff member or complainant may file an appeal of the chancellor’s decision to dismiss the staff member to the board.</a:t>
            </a:r>
            <a:endParaRPr lang="en-US" sz="1800" dirty="0">
              <a:ea typeface="Open Sans" panose="020B0606030504020204" pitchFamily="34" charset="0"/>
              <a:cs typeface="Open Sans" panose="020B0606030504020204" pitchFamily="34" charset="0"/>
            </a:endParaRPr>
          </a:p>
          <a:p>
            <a:pPr lvl="1"/>
            <a:r>
              <a:rPr lang="en-US" sz="1400" u="sng" kern="100" dirty="0">
                <a:solidFill>
                  <a:srgbClr val="FFFFFF"/>
                </a:solidFill>
                <a:effectLst/>
                <a:ea typeface="Open Sans" panose="020B0606030504020204" pitchFamily="34" charset="0"/>
                <a:cs typeface="Open Sans" panose="020B0606030504020204" pitchFamily="34" charset="0"/>
                <a:hlinkClick r:id="rId3"/>
              </a:rPr>
              <a:t>RPD 14-2</a:t>
            </a:r>
            <a:r>
              <a:rPr lang="en-US" sz="1400" kern="100" dirty="0">
                <a:solidFill>
                  <a:srgbClr val="FFFFFF"/>
                </a:solidFill>
                <a:effectLst/>
                <a:ea typeface="Open Sans" panose="020B0606030504020204" pitchFamily="34" charset="0"/>
                <a:cs typeface="Open Sans" panose="020B0606030504020204" pitchFamily="34" charset="0"/>
              </a:rPr>
              <a:t>, Appendix C, Appeal to the Board of the Regents of dismissal of university staff respondent, 1.</a:t>
            </a:r>
            <a:endParaRPr lang="en-US" sz="1400" dirty="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DEE96E6B-64C5-F96F-669B-776ADAAB2F35}"/>
              </a:ext>
            </a:extLst>
          </p:cNvPr>
          <p:cNvSpPr txBox="1"/>
          <p:nvPr/>
        </p:nvSpPr>
        <p:spPr>
          <a:xfrm>
            <a:off x="3539905" y="5330947"/>
            <a:ext cx="5658416" cy="374270"/>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34 CFR 106.45(b)(8)(</a:t>
            </a:r>
            <a:r>
              <a:rPr lang="en-US" sz="1800"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i</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2586950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Appeal to Board of Regents –</a:t>
            </a:r>
            <a:br>
              <a:rPr lang="en-US" dirty="0"/>
            </a:br>
            <a:r>
              <a:rPr lang="en-US" dirty="0"/>
              <a:t>timing</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238</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marL="457200" lvl="1">
              <a:lnSpc>
                <a:spcPct val="107000"/>
              </a:lnSpc>
              <a:spcBef>
                <a:spcPts val="0"/>
              </a:spcBef>
            </a:pPr>
            <a:r>
              <a:rPr lang="en-US" sz="1600" i="1" kern="100" dirty="0">
                <a:solidFill>
                  <a:srgbClr val="FFFFFF"/>
                </a:solidFill>
                <a:effectLst/>
                <a:ea typeface="Open Sans" panose="020B0606030504020204" pitchFamily="34" charset="0"/>
                <a:cs typeface="Open Sans" panose="020B0606030504020204" pitchFamily="34" charset="0"/>
              </a:rPr>
              <a:t>[Academic &amp; University Staff]</a:t>
            </a:r>
          </a:p>
          <a:p>
            <a:pPr>
              <a:lnSpc>
                <a:spcPct val="107000"/>
              </a:lnSpc>
              <a:spcBef>
                <a:spcPts val="0"/>
              </a:spcBef>
            </a:pPr>
            <a:r>
              <a:rPr lang="en-US" sz="2000" dirty="0">
                <a:effectLst/>
                <a:ea typeface="Open Sans" panose="020B0606030504020204" pitchFamily="34" charset="0"/>
                <a:cs typeface="Open Sans" panose="020B0606030504020204" pitchFamily="34" charset="0"/>
              </a:rPr>
              <a:t>Any appeal must be made within </a:t>
            </a:r>
            <a:r>
              <a:rPr lang="en-US" sz="2000" b="1" i="1" dirty="0">
                <a:effectLst/>
                <a:ea typeface="Open Sans" panose="020B0606030504020204" pitchFamily="34" charset="0"/>
                <a:cs typeface="Open Sans" panose="020B0606030504020204" pitchFamily="34" charset="0"/>
              </a:rPr>
              <a:t>30 days</a:t>
            </a:r>
            <a:r>
              <a:rPr lang="en-US" sz="2000" dirty="0">
                <a:effectLst/>
                <a:ea typeface="Open Sans" panose="020B0606030504020204" pitchFamily="34" charset="0"/>
                <a:cs typeface="Open Sans" panose="020B0606030504020204" pitchFamily="34" charset="0"/>
              </a:rPr>
              <a:t> of the date of the decision of the chancellor to dismiss. </a:t>
            </a:r>
            <a:r>
              <a:rPr lang="en-US" sz="2000" kern="100" dirty="0">
                <a:solidFill>
                  <a:srgbClr val="FFFFFF"/>
                </a:solidFill>
                <a:effectLst/>
                <a:ea typeface="Open Sans" panose="020B0606030504020204" pitchFamily="34" charset="0"/>
                <a:cs typeface="Open Sans" panose="020B0606030504020204" pitchFamily="34" charset="0"/>
              </a:rPr>
              <a:t> </a:t>
            </a:r>
            <a:endParaRPr lang="en-US" sz="2000" dirty="0">
              <a:ea typeface="Open Sans" panose="020B0606030504020204" pitchFamily="34" charset="0"/>
              <a:cs typeface="Open Sans" panose="020B0606030504020204" pitchFamily="34" charset="0"/>
            </a:endParaRPr>
          </a:p>
          <a:p>
            <a:pPr marL="457200" lvl="1">
              <a:lnSpc>
                <a:spcPct val="107000"/>
              </a:lnSpc>
              <a:spcBef>
                <a:spcPts val="0"/>
              </a:spcBef>
            </a:pPr>
            <a:r>
              <a:rPr lang="en-US" sz="16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ea typeface="Open Sans" panose="020B0606030504020204" pitchFamily="34" charset="0"/>
                <a:cs typeface="Open Sans" panose="020B0606030504020204" pitchFamily="34" charset="0"/>
              </a:rPr>
              <a:t>UWS </a:t>
            </a:r>
            <a:r>
              <a:rPr lang="en-US" sz="1600" u="sng" kern="100" dirty="0">
                <a:solidFill>
                  <a:srgbClr val="FFFFFF"/>
                </a:solidFill>
                <a:effectLst/>
                <a:ea typeface="Open Sans" panose="020B0606030504020204" pitchFamily="34" charset="0"/>
                <a:cs typeface="Open Sans" panose="020B0606030504020204" pitchFamily="34" charset="0"/>
                <a:hlinkClick r:id="rId2"/>
              </a:rPr>
              <a:t>11.25(1)</a:t>
            </a:r>
            <a:r>
              <a:rPr lang="en-US" sz="1600" kern="100" dirty="0">
                <a:solidFill>
                  <a:srgbClr val="FFFFFF"/>
                </a:solidFill>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3"/>
              </a:rPr>
              <a:t>RPD 14-2</a:t>
            </a:r>
            <a:r>
              <a:rPr lang="en-US" sz="1600" kern="100" dirty="0">
                <a:solidFill>
                  <a:srgbClr val="FFFFFF"/>
                </a:solidFill>
                <a:effectLst/>
                <a:ea typeface="Open Sans" panose="020B0606030504020204" pitchFamily="34" charset="0"/>
                <a:cs typeface="Open Sans" panose="020B0606030504020204" pitchFamily="34" charset="0"/>
              </a:rPr>
              <a:t>, Appendix C, Appeal to the Board of the Regents of dismissal of university staff respondent, 1.</a:t>
            </a:r>
            <a:endParaRPr lang="en-US" sz="1600" kern="100" dirty="0">
              <a:effectLst/>
              <a:ea typeface="Open Sans" panose="020B0606030504020204" pitchFamily="34" charset="0"/>
              <a:cs typeface="Open Sans" panose="020B0606030504020204" pitchFamily="34" charset="0"/>
            </a:endParaRPr>
          </a:p>
          <a:p>
            <a:endParaRPr lang="en-US" sz="20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600" i="1" kern="100" dirty="0">
                <a:solidFill>
                  <a:srgbClr val="FFFFFF"/>
                </a:solidFill>
                <a:effectLst/>
                <a:ea typeface="Open Sans" panose="020B0606030504020204" pitchFamily="34" charset="0"/>
                <a:cs typeface="Open Sans" panose="020B0606030504020204" pitchFamily="34" charset="0"/>
              </a:rPr>
              <a:t>[</a:t>
            </a:r>
            <a:r>
              <a:rPr lang="en-US" sz="1600" i="1" kern="100" dirty="0">
                <a:solidFill>
                  <a:srgbClr val="FFFFFF"/>
                </a:solidFill>
                <a:ea typeface="Open Sans" panose="020B0606030504020204" pitchFamily="34" charset="0"/>
                <a:cs typeface="Open Sans" panose="020B0606030504020204" pitchFamily="34" charset="0"/>
              </a:rPr>
              <a:t>Students</a:t>
            </a:r>
            <a:r>
              <a:rPr lang="en-US" sz="1600" i="1" kern="100" dirty="0">
                <a:solidFill>
                  <a:srgbClr val="FFFFFF"/>
                </a:solidFill>
                <a:effectLst/>
                <a:ea typeface="Open Sans" panose="020B0606030504020204" pitchFamily="34" charset="0"/>
                <a:cs typeface="Open Sans" panose="020B0606030504020204" pitchFamily="34" charset="0"/>
              </a:rPr>
              <a:t>]</a:t>
            </a:r>
          </a:p>
          <a:p>
            <a:pPr marL="457200">
              <a:lnSpc>
                <a:spcPct val="107000"/>
              </a:lnSpc>
              <a:spcBef>
                <a:spcPts val="0"/>
              </a:spcBef>
            </a:pPr>
            <a:r>
              <a:rPr lang="en-US" sz="2000" dirty="0">
                <a:ea typeface="Open Sans" panose="020B0606030504020204" pitchFamily="34" charset="0"/>
                <a:cs typeface="Open Sans" panose="020B0606030504020204" pitchFamily="34" charset="0"/>
              </a:rPr>
              <a:t>[T]</a:t>
            </a:r>
            <a:r>
              <a:rPr lang="en-US" sz="2000" dirty="0">
                <a:effectLst/>
                <a:ea typeface="Open Sans" panose="020B0606030504020204" pitchFamily="34" charset="0"/>
                <a:cs typeface="Open Sans" panose="020B0606030504020204" pitchFamily="34" charset="0"/>
              </a:rPr>
              <a:t>he board of regents may, </a:t>
            </a:r>
            <a:r>
              <a:rPr lang="en-US" sz="2000" b="1" i="1" dirty="0">
                <a:effectLst/>
                <a:ea typeface="Open Sans" panose="020B0606030504020204" pitchFamily="34" charset="0"/>
                <a:cs typeface="Open Sans" panose="020B0606030504020204" pitchFamily="34" charset="0"/>
              </a:rPr>
              <a:t>at its discretion</a:t>
            </a:r>
            <a:r>
              <a:rPr lang="en-US" sz="2000" dirty="0">
                <a:effectLst/>
                <a:ea typeface="Open Sans" panose="020B0606030504020204" pitchFamily="34" charset="0"/>
                <a:cs typeface="Open Sans" panose="020B0606030504020204" pitchFamily="34" charset="0"/>
              </a:rPr>
              <a:t>, grant a review upon the record, upon written request submitted by any party within </a:t>
            </a:r>
            <a:r>
              <a:rPr lang="en-US" sz="2000" b="1" i="1" dirty="0">
                <a:effectLst/>
                <a:ea typeface="Open Sans" panose="020B0606030504020204" pitchFamily="34" charset="0"/>
                <a:cs typeface="Open Sans" panose="020B0606030504020204" pitchFamily="34" charset="0"/>
              </a:rPr>
              <a:t>14 days</a:t>
            </a:r>
            <a:r>
              <a:rPr lang="en-US" sz="2000" dirty="0">
                <a:effectLst/>
                <a:ea typeface="Open Sans" panose="020B0606030504020204" pitchFamily="34" charset="0"/>
                <a:cs typeface="Open Sans" panose="020B0606030504020204" pitchFamily="34" charset="0"/>
              </a:rPr>
              <a:t> of the final university decision.</a:t>
            </a:r>
            <a:endParaRPr lang="en-US" sz="2000" dirty="0">
              <a:ea typeface="Open Sans" panose="020B0606030504020204" pitchFamily="34" charset="0"/>
              <a:cs typeface="Open Sans" panose="020B0606030504020204" pitchFamily="34" charset="0"/>
            </a:endParaRPr>
          </a:p>
          <a:p>
            <a:pPr lvl="1"/>
            <a:r>
              <a:rPr lang="en-US" sz="16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ea typeface="Open Sans" panose="020B0606030504020204" pitchFamily="34" charset="0"/>
                <a:cs typeface="Open Sans" panose="020B0606030504020204" pitchFamily="34" charset="0"/>
              </a:rPr>
              <a:t>UWS </a:t>
            </a:r>
            <a:r>
              <a:rPr lang="en-US" sz="1600" u="sng" kern="100" dirty="0">
                <a:solidFill>
                  <a:srgbClr val="FFFFFF"/>
                </a:solidFill>
                <a:effectLst/>
                <a:ea typeface="Open Sans" panose="020B0606030504020204" pitchFamily="34" charset="0"/>
                <a:cs typeface="Open Sans" panose="020B0606030504020204" pitchFamily="34" charset="0"/>
                <a:hlinkClick r:id="rId4"/>
              </a:rPr>
              <a:t>17.155</a:t>
            </a:r>
            <a:r>
              <a:rPr lang="en-US" sz="1600" kern="100" dirty="0">
                <a:solidFill>
                  <a:srgbClr val="FFFFFF"/>
                </a:solidFill>
                <a:effectLst/>
                <a:ea typeface="Open Sans" panose="020B0606030504020204" pitchFamily="34" charset="0"/>
                <a:cs typeface="Open Sans" panose="020B0606030504020204" pitchFamily="34" charset="0"/>
              </a:rPr>
              <a:t>.</a:t>
            </a:r>
            <a:endParaRPr lang="en-US" sz="1600" dirty="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DEE96E6B-64C5-F96F-669B-776ADAAB2F35}"/>
              </a:ext>
            </a:extLst>
          </p:cNvPr>
          <p:cNvSpPr txBox="1"/>
          <p:nvPr/>
        </p:nvSpPr>
        <p:spPr>
          <a:xfrm>
            <a:off x="3539905" y="5330947"/>
            <a:ext cx="5658416" cy="374270"/>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34 CFR 106.45(b)(8)(</a:t>
            </a:r>
            <a:r>
              <a:rPr lang="en-US" sz="1800"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i</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8918824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651C92-5BE4-4A4A-DCA6-48E912607110}"/>
              </a:ext>
            </a:extLst>
          </p:cNvPr>
          <p:cNvSpPr>
            <a:spLocks noGrp="1"/>
          </p:cNvSpPr>
          <p:nvPr>
            <p:ph type="ctrTitle"/>
          </p:nvPr>
        </p:nvSpPr>
        <p:spPr/>
        <p:txBody>
          <a:bodyPr/>
          <a:lstStyle/>
          <a:p>
            <a:r>
              <a:rPr lang="en-US" dirty="0"/>
              <a:t>Discretionary appeal standards</a:t>
            </a:r>
          </a:p>
        </p:txBody>
      </p:sp>
      <p:sp>
        <p:nvSpPr>
          <p:cNvPr id="3" name="Footer Placeholder 2">
            <a:extLst>
              <a:ext uri="{FF2B5EF4-FFF2-40B4-BE49-F238E27FC236}">
                <a16:creationId xmlns:a16="http://schemas.microsoft.com/office/drawing/2014/main" id="{526019D7-7806-B888-7787-DD7EEF4FF5D0}"/>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35B59722-2178-E699-DB27-EBC7F011EF69}"/>
              </a:ext>
            </a:extLst>
          </p:cNvPr>
          <p:cNvSpPr>
            <a:spLocks noGrp="1"/>
          </p:cNvSpPr>
          <p:nvPr>
            <p:ph type="sldNum" sz="quarter" idx="12"/>
          </p:nvPr>
        </p:nvSpPr>
        <p:spPr/>
        <p:txBody>
          <a:bodyPr/>
          <a:lstStyle/>
          <a:p>
            <a:fld id="{A49DFD55-3C28-40EF-9E31-A92D2E4017FF}" type="slidenum">
              <a:rPr lang="en-US" smtClean="0"/>
              <a:pPr/>
              <a:t>239</a:t>
            </a:fld>
            <a:endParaRPr lang="en-US"/>
          </a:p>
        </p:txBody>
      </p:sp>
      <p:sp>
        <p:nvSpPr>
          <p:cNvPr id="8" name="Text Placeholder 7">
            <a:extLst>
              <a:ext uri="{FF2B5EF4-FFF2-40B4-BE49-F238E27FC236}">
                <a16:creationId xmlns:a16="http://schemas.microsoft.com/office/drawing/2014/main" id="{2F756D1B-CE66-596A-DF12-26194B7466A0}"/>
              </a:ext>
            </a:extLst>
          </p:cNvPr>
          <p:cNvSpPr>
            <a:spLocks noGrp="1"/>
          </p:cNvSpPr>
          <p:nvPr>
            <p:ph type="body" sz="quarter" idx="13"/>
          </p:nvPr>
        </p:nvSpPr>
        <p:spPr/>
        <p:txBody>
          <a:bodyPr>
            <a:normAutofit fontScale="85000" lnSpcReduction="20000"/>
          </a:bodyPr>
          <a:lstStyle/>
          <a:p>
            <a:r>
              <a:rPr lang="en-US" sz="2000" dirty="0"/>
              <a:t>In determining whether to grant a request for review, the following factors shall be considered: </a:t>
            </a:r>
          </a:p>
          <a:p>
            <a:pPr marL="971550" lvl="1" indent="-514350">
              <a:buFont typeface="+mj-lt"/>
              <a:buAutoNum type="alphaLcParenR"/>
            </a:pPr>
            <a:r>
              <a:rPr lang="en-US" sz="2000" dirty="0"/>
              <a:t>The case involves substantial constitutional claims; </a:t>
            </a:r>
          </a:p>
          <a:p>
            <a:pPr marL="971550" lvl="1" indent="-514350">
              <a:buFont typeface="+mj-lt"/>
              <a:buAutoNum type="alphaLcParenR"/>
            </a:pPr>
            <a:r>
              <a:rPr lang="en-US" sz="2000" dirty="0"/>
              <a:t>There is a serious concern that the chancellor has abused his/her discretion or exceeded his/her authority; </a:t>
            </a:r>
          </a:p>
          <a:p>
            <a:pPr marL="971550" lvl="1" indent="-514350">
              <a:buFont typeface="+mj-lt"/>
              <a:buAutoNum type="alphaLcParenR"/>
            </a:pPr>
            <a:r>
              <a:rPr lang="en-US" sz="2000" dirty="0"/>
              <a:t>The decision made at the institutional level could have systemwide implications; </a:t>
            </a:r>
            <a:r>
              <a:rPr lang="en-US" sz="2000" b="1" i="1" dirty="0"/>
              <a:t>or </a:t>
            </a:r>
          </a:p>
          <a:p>
            <a:pPr marL="971550" lvl="1" indent="-514350">
              <a:buFont typeface="+mj-lt"/>
              <a:buAutoNum type="alphaLcParenR"/>
            </a:pPr>
            <a:r>
              <a:rPr lang="en-US" sz="2000" dirty="0"/>
              <a:t>The final institutional decision is based upon facts not supported by the record, resulting material prejudice to the individual seeking review. </a:t>
            </a:r>
          </a:p>
          <a:p>
            <a:r>
              <a:rPr lang="en-US" sz="2000" dirty="0">
                <a:solidFill>
                  <a:srgbClr val="FFFFFF"/>
                </a:solidFill>
                <a:effectLst/>
                <a:ea typeface="Open Sans" panose="020B0606030504020204" pitchFamily="34" charset="0"/>
                <a:cs typeface="Open Sans" panose="020B0606030504020204" pitchFamily="34" charset="0"/>
                <a:hlinkClick r:id="rId2"/>
              </a:rPr>
              <a:t>Bylaws of the Board of Regents of the </a:t>
            </a:r>
            <a:r>
              <a:rPr lang="en-US" sz="2000" dirty="0">
                <a:solidFill>
                  <a:srgbClr val="FFFFFF"/>
                </a:solidFill>
                <a:ea typeface="Open Sans" panose="020B0606030504020204" pitchFamily="34" charset="0"/>
                <a:cs typeface="Open Sans" panose="020B0606030504020204" pitchFamily="34" charset="0"/>
                <a:hlinkClick r:id="rId2"/>
              </a:rPr>
              <a:t>University of Wisconsin System</a:t>
            </a:r>
            <a:r>
              <a:rPr lang="en-US" sz="2000" dirty="0">
                <a:solidFill>
                  <a:srgbClr val="FFFFFF"/>
                </a:solidFill>
                <a:ea typeface="Open Sans" panose="020B0606030504020204" pitchFamily="34" charset="0"/>
                <a:cs typeface="Open Sans" panose="020B0606030504020204" pitchFamily="34" charset="0"/>
              </a:rPr>
              <a:t>, </a:t>
            </a:r>
            <a:r>
              <a:rPr lang="en-US" sz="2000" dirty="0">
                <a:solidFill>
                  <a:srgbClr val="FFFFFF"/>
                </a:solidFill>
                <a:effectLst/>
                <a:ea typeface="Open Sans" panose="020B0606030504020204" pitchFamily="34" charset="0"/>
                <a:cs typeface="Open Sans" panose="020B0606030504020204" pitchFamily="34" charset="0"/>
              </a:rPr>
              <a:t>Article V, §</a:t>
            </a:r>
            <a:r>
              <a:rPr lang="en-US" sz="2000" dirty="0"/>
              <a:t> 9.a.(1).</a:t>
            </a:r>
          </a:p>
        </p:txBody>
      </p:sp>
    </p:spTree>
    <p:extLst>
      <p:ext uri="{BB962C8B-B14F-4D97-AF65-F5344CB8AC3E}">
        <p14:creationId xmlns:p14="http://schemas.microsoft.com/office/powerpoint/2010/main" val="32610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FA03-4BA9-5781-F1FB-F86F8E591ADC}"/>
              </a:ext>
            </a:extLst>
          </p:cNvPr>
          <p:cNvSpPr>
            <a:spLocks noGrp="1"/>
          </p:cNvSpPr>
          <p:nvPr>
            <p:ph type="ctrTitle"/>
          </p:nvPr>
        </p:nvSpPr>
        <p:spPr/>
        <p:txBody>
          <a:bodyPr/>
          <a:lstStyle/>
          <a:p>
            <a:r>
              <a:rPr lang="en-US" dirty="0"/>
              <a:t>Misconduct</a:t>
            </a:r>
          </a:p>
        </p:txBody>
      </p:sp>
      <p:sp>
        <p:nvSpPr>
          <p:cNvPr id="3" name="Footer Placeholder 2">
            <a:extLst>
              <a:ext uri="{FF2B5EF4-FFF2-40B4-BE49-F238E27FC236}">
                <a16:creationId xmlns:a16="http://schemas.microsoft.com/office/drawing/2014/main" id="{7C346439-853F-6D10-27B4-0D9B8D11E4D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CD75982E-FAE4-4726-B0CE-D362CF5B6E6A}"/>
              </a:ext>
            </a:extLst>
          </p:cNvPr>
          <p:cNvSpPr>
            <a:spLocks noGrp="1"/>
          </p:cNvSpPr>
          <p:nvPr>
            <p:ph type="sldNum" sz="quarter" idx="12"/>
          </p:nvPr>
        </p:nvSpPr>
        <p:spPr/>
        <p:txBody>
          <a:bodyPr/>
          <a:lstStyle/>
          <a:p>
            <a:fld id="{A49DFD55-3C28-40EF-9E31-A92D2E4017FF}" type="slidenum">
              <a:rPr lang="en-US" smtClean="0"/>
              <a:pPr/>
              <a:t>24</a:t>
            </a:fld>
            <a:endParaRPr lang="en-US"/>
          </a:p>
        </p:txBody>
      </p:sp>
      <p:sp>
        <p:nvSpPr>
          <p:cNvPr id="5" name="Text Placeholder 4">
            <a:extLst>
              <a:ext uri="{FF2B5EF4-FFF2-40B4-BE49-F238E27FC236}">
                <a16:creationId xmlns:a16="http://schemas.microsoft.com/office/drawing/2014/main" id="{410A8329-19A0-55A3-98A9-0854E4DA0955}"/>
              </a:ext>
            </a:extLst>
          </p:cNvPr>
          <p:cNvSpPr>
            <a:spLocks noGrp="1"/>
          </p:cNvSpPr>
          <p:nvPr>
            <p:ph type="body" sz="quarter" idx="13"/>
          </p:nvPr>
        </p:nvSpPr>
        <p:spPr/>
        <p:txBody>
          <a:bodyPr/>
          <a:lstStyle/>
          <a:p>
            <a:r>
              <a:rPr lang="en-US" dirty="0"/>
              <a:t>“Title IX Misconduct”</a:t>
            </a:r>
          </a:p>
          <a:p>
            <a:r>
              <a:rPr lang="en-US" dirty="0"/>
              <a:t>Non-Title IX Sexual Misconduct</a:t>
            </a:r>
          </a:p>
        </p:txBody>
      </p:sp>
    </p:spTree>
    <p:extLst>
      <p:ext uri="{BB962C8B-B14F-4D97-AF65-F5344CB8AC3E}">
        <p14:creationId xmlns:p14="http://schemas.microsoft.com/office/powerpoint/2010/main" val="399028714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B422-6AF0-C54F-F0BB-10FA77478E0C}"/>
              </a:ext>
            </a:extLst>
          </p:cNvPr>
          <p:cNvSpPr>
            <a:spLocks noGrp="1"/>
          </p:cNvSpPr>
          <p:nvPr>
            <p:ph type="ctrTitle"/>
          </p:nvPr>
        </p:nvSpPr>
        <p:spPr/>
        <p:txBody>
          <a:bodyPr/>
          <a:lstStyle/>
          <a:p>
            <a:r>
              <a:rPr lang="en-US" dirty="0"/>
              <a:t>Board appeal –</a:t>
            </a:r>
            <a:br>
              <a:rPr lang="en-US" dirty="0"/>
            </a:br>
            <a:r>
              <a:rPr lang="en-US" dirty="0"/>
              <a:t>written statement</a:t>
            </a:r>
          </a:p>
        </p:txBody>
      </p:sp>
      <p:sp>
        <p:nvSpPr>
          <p:cNvPr id="3" name="Footer Placeholder 2">
            <a:extLst>
              <a:ext uri="{FF2B5EF4-FFF2-40B4-BE49-F238E27FC236}">
                <a16:creationId xmlns:a16="http://schemas.microsoft.com/office/drawing/2014/main" id="{BECA8481-4616-ADE9-FE38-9D624B3F15F3}"/>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1C2B0CDC-DEC0-D500-8052-C73F59760E12}"/>
              </a:ext>
            </a:extLst>
          </p:cNvPr>
          <p:cNvSpPr>
            <a:spLocks noGrp="1"/>
          </p:cNvSpPr>
          <p:nvPr>
            <p:ph type="sldNum" sz="quarter" idx="12"/>
          </p:nvPr>
        </p:nvSpPr>
        <p:spPr/>
        <p:txBody>
          <a:bodyPr/>
          <a:lstStyle/>
          <a:p>
            <a:fld id="{A49DFD55-3C28-40EF-9E31-A92D2E4017FF}" type="slidenum">
              <a:rPr lang="en-US" smtClean="0"/>
              <a:pPr/>
              <a:t>240</a:t>
            </a:fld>
            <a:endParaRPr lang="en-US"/>
          </a:p>
        </p:txBody>
      </p:sp>
      <p:sp>
        <p:nvSpPr>
          <p:cNvPr id="5" name="Text Placeholder 4">
            <a:extLst>
              <a:ext uri="{FF2B5EF4-FFF2-40B4-BE49-F238E27FC236}">
                <a16:creationId xmlns:a16="http://schemas.microsoft.com/office/drawing/2014/main" id="{E3C52747-EBBD-90F8-9357-F957E03C6F9B}"/>
              </a:ext>
            </a:extLst>
          </p:cNvPr>
          <p:cNvSpPr>
            <a:spLocks noGrp="1"/>
          </p:cNvSpPr>
          <p:nvPr>
            <p:ph type="body" sz="quarter" idx="13"/>
          </p:nvPr>
        </p:nvSpPr>
        <p:spPr/>
        <p:txBody>
          <a:bodyPr>
            <a:normAutofit/>
          </a:bodyPr>
          <a:lstStyle/>
          <a:p>
            <a:pPr marL="514350" lvl="1" indent="-285750">
              <a:lnSpc>
                <a:spcPct val="107000"/>
              </a:lnSpc>
              <a:spcBef>
                <a:spcPts val="0"/>
              </a:spcBef>
            </a:pPr>
            <a:r>
              <a:rPr lang="en-US" sz="1800" i="1" kern="100" dirty="0">
                <a:ea typeface="Open Sans" panose="020B0606030504020204" pitchFamily="34" charset="0"/>
                <a:cs typeface="Open Sans" panose="020B0606030504020204" pitchFamily="34" charset="0"/>
              </a:rPr>
              <a:t>[Students]</a:t>
            </a:r>
            <a:endParaRPr lang="en-US" sz="1800" i="1" kern="100" dirty="0">
              <a:effectLst/>
              <a:ea typeface="Open Sans" panose="020B0606030504020204" pitchFamily="34" charset="0"/>
              <a:cs typeface="Open Sans" panose="020B0606030504020204" pitchFamily="34" charset="0"/>
            </a:endParaRPr>
          </a:p>
          <a:p>
            <a:pPr marL="514350" lvl="1" indent="-285750">
              <a:lnSpc>
                <a:spcPct val="107000"/>
              </a:lnSpc>
              <a:spcBef>
                <a:spcPts val="0"/>
              </a:spcBef>
            </a:pPr>
            <a:r>
              <a:rPr lang="en-US" sz="1800" kern="100" dirty="0">
                <a:effectLst/>
                <a:ea typeface="Open Sans" panose="020B0606030504020204" pitchFamily="34" charset="0"/>
                <a:cs typeface="Open Sans" panose="020B0606030504020204" pitchFamily="34" charset="0"/>
              </a:rPr>
              <a:t>If the board of regents grants a review upon the record, it shall:</a:t>
            </a:r>
          </a:p>
          <a:p>
            <a:pPr>
              <a:lnSpc>
                <a:spcPct val="107000"/>
              </a:lnSpc>
              <a:spcBef>
                <a:spcPts val="0"/>
              </a:spcBef>
            </a:pPr>
            <a:r>
              <a:rPr lang="en-US" sz="2400" kern="100" dirty="0">
                <a:effectLst/>
                <a:ea typeface="Open Sans" panose="020B0606030504020204" pitchFamily="34" charset="0"/>
                <a:cs typeface="Open Sans" panose="020B0606030504020204" pitchFamily="34" charset="0"/>
              </a:rPr>
              <a:t>Notify the other party in writing and give both the complainant and respondent a reasonable, equal opportunity to submit a written statement supporting or challenging the outcome.</a:t>
            </a:r>
          </a:p>
          <a:p>
            <a:pPr marL="514350" lvl="1" indent="-285750">
              <a:lnSpc>
                <a:spcPct val="107000"/>
              </a:lnSpc>
              <a:spcBef>
                <a:spcPts val="0"/>
              </a:spcBef>
            </a:pPr>
            <a:r>
              <a:rPr lang="en-US" sz="1800" dirty="0">
                <a:solidFill>
                  <a:srgbClr val="FFFFFF"/>
                </a:solidFill>
                <a:effectLst/>
                <a:ea typeface="Open Sans" panose="020B0606030504020204" pitchFamily="34" charset="0"/>
                <a:cs typeface="Open Sans" panose="020B0606030504020204" pitchFamily="34" charset="0"/>
              </a:rPr>
              <a:t>§ </a:t>
            </a:r>
            <a:r>
              <a:rPr lang="en-US" sz="1800" kern="100" dirty="0">
                <a:solidFill>
                  <a:srgbClr val="FFFFFF"/>
                </a:solidFill>
                <a:effectLst/>
                <a:ea typeface="Open Sans" panose="020B0606030504020204" pitchFamily="34" charset="0"/>
                <a:cs typeface="Open Sans" panose="020B0606030504020204" pitchFamily="34" charset="0"/>
              </a:rPr>
              <a:t>UWS </a:t>
            </a:r>
            <a:r>
              <a:rPr lang="en-US" sz="1800" u="sng" kern="100" dirty="0">
                <a:solidFill>
                  <a:srgbClr val="FFFFFF"/>
                </a:solidFill>
                <a:effectLst/>
                <a:ea typeface="Open Sans" panose="020B0606030504020204" pitchFamily="34" charset="0"/>
                <a:cs typeface="Open Sans" panose="020B0606030504020204" pitchFamily="34" charset="0"/>
                <a:hlinkClick r:id="rId2"/>
              </a:rPr>
              <a:t>17.155(1)</a:t>
            </a:r>
            <a:r>
              <a:rPr lang="en-US" sz="1800" kern="100" dirty="0">
                <a:solidFill>
                  <a:srgbClr val="FFFFFF"/>
                </a:solidFill>
                <a:effectLst/>
                <a:ea typeface="Open Sans" panose="020B0606030504020204" pitchFamily="34" charset="0"/>
                <a:cs typeface="Open Sans" panose="020B0606030504020204" pitchFamily="34" charset="0"/>
              </a:rPr>
              <a:t>.</a:t>
            </a:r>
            <a:endParaRPr lang="en-US" sz="1800" dirty="0">
              <a:ea typeface="Open Sans" panose="020B0606030504020204" pitchFamily="34" charset="0"/>
              <a:cs typeface="Open Sans" panose="020B0606030504020204" pitchFamily="34" charset="0"/>
            </a:endParaRPr>
          </a:p>
          <a:p>
            <a:pPr marL="0" marR="0">
              <a:lnSpc>
                <a:spcPct val="107000"/>
              </a:lnSpc>
              <a:spcBef>
                <a:spcPts val="0"/>
              </a:spcBef>
              <a:spcAft>
                <a:spcPts val="0"/>
              </a:spcAft>
            </a:pPr>
            <a:endParaRPr lang="en-US" sz="2400" kern="100" dirty="0">
              <a:effectLst/>
              <a:ea typeface="Open Sans" panose="020B0606030504020204" pitchFamily="34" charset="0"/>
              <a:cs typeface="Open Sans" panose="020B0606030504020204" pitchFamily="34" charset="0"/>
            </a:endParaRPr>
          </a:p>
          <a:p>
            <a:endParaRPr lang="en-US" sz="36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195342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9C8FE-ABDE-7A2F-4654-B56A23E12EB7}"/>
              </a:ext>
            </a:extLst>
          </p:cNvPr>
          <p:cNvSpPr>
            <a:spLocks noGrp="1"/>
          </p:cNvSpPr>
          <p:nvPr>
            <p:ph type="ctrTitle"/>
          </p:nvPr>
        </p:nvSpPr>
        <p:spPr/>
        <p:txBody>
          <a:bodyPr/>
          <a:lstStyle/>
          <a:p>
            <a:r>
              <a:rPr lang="en-US" dirty="0"/>
              <a:t>Board Appeal –</a:t>
            </a:r>
            <a:br>
              <a:rPr lang="en-US" dirty="0"/>
            </a:br>
            <a:r>
              <a:rPr lang="en-US" dirty="0"/>
              <a:t>Exceptions and oral arguments</a:t>
            </a:r>
          </a:p>
        </p:txBody>
      </p:sp>
      <p:sp>
        <p:nvSpPr>
          <p:cNvPr id="3" name="Footer Placeholder 2">
            <a:extLst>
              <a:ext uri="{FF2B5EF4-FFF2-40B4-BE49-F238E27FC236}">
                <a16:creationId xmlns:a16="http://schemas.microsoft.com/office/drawing/2014/main" id="{A5B75B82-AE42-5E65-1300-60CEFFDAB0A9}"/>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0D5E980-0D53-CF9B-E116-2974CDBA81E0}"/>
              </a:ext>
            </a:extLst>
          </p:cNvPr>
          <p:cNvSpPr>
            <a:spLocks noGrp="1"/>
          </p:cNvSpPr>
          <p:nvPr>
            <p:ph type="sldNum" sz="quarter" idx="12"/>
          </p:nvPr>
        </p:nvSpPr>
        <p:spPr/>
        <p:txBody>
          <a:bodyPr/>
          <a:lstStyle/>
          <a:p>
            <a:fld id="{A49DFD55-3C28-40EF-9E31-A92D2E4017FF}" type="slidenum">
              <a:rPr lang="en-US" smtClean="0"/>
              <a:pPr/>
              <a:t>241</a:t>
            </a:fld>
            <a:endParaRPr lang="en-US"/>
          </a:p>
        </p:txBody>
      </p:sp>
      <p:sp>
        <p:nvSpPr>
          <p:cNvPr id="5" name="Text Placeholder 4">
            <a:extLst>
              <a:ext uri="{FF2B5EF4-FFF2-40B4-BE49-F238E27FC236}">
                <a16:creationId xmlns:a16="http://schemas.microsoft.com/office/drawing/2014/main" id="{A3BFF240-31D0-9E01-DB68-2CD586CD61DF}"/>
              </a:ext>
            </a:extLst>
          </p:cNvPr>
          <p:cNvSpPr>
            <a:spLocks noGrp="1"/>
          </p:cNvSpPr>
          <p:nvPr>
            <p:ph type="body" sz="quarter" idx="13"/>
          </p:nvPr>
        </p:nvSpPr>
        <p:spPr/>
        <p:txBody>
          <a:bodyPr>
            <a:normAutofit fontScale="92500" lnSpcReduction="20000"/>
          </a:bodyPr>
          <a:lstStyle/>
          <a:p>
            <a:pPr lvl="1"/>
            <a:r>
              <a:rPr lang="en-US" sz="1400" i="1" dirty="0"/>
              <a:t>[Employees]</a:t>
            </a:r>
          </a:p>
          <a:p>
            <a:r>
              <a:rPr lang="en-US" sz="1800" dirty="0">
                <a:effectLst/>
                <a:latin typeface="Open Sans" panose="020B0606030504020204" pitchFamily="34" charset="0"/>
                <a:ea typeface="Aptos" panose="020B0004020202020204" pitchFamily="34" charset="0"/>
              </a:rPr>
              <a:t>The board shall provide the [faculty member, academic staff, or university staff member] and the complainant an opportunity for filing exceptions to the chancellor’s decision, and for oral arguments, unless the [faculty member, academic staff member, or university staff member] and the complainant waive in writing the right to file exceptions and for oral arguments.</a:t>
            </a:r>
          </a:p>
          <a:p>
            <a:pPr lvl="1"/>
            <a:r>
              <a:rPr lang="en-US" sz="1400" dirty="0">
                <a:solidFill>
                  <a:srgbClr val="FFFFFF"/>
                </a:solidFill>
                <a:effectLst/>
                <a:ea typeface="Open Sans" panose="020B0606030504020204" pitchFamily="34" charset="0"/>
                <a:cs typeface="Open Sans" panose="020B0606030504020204" pitchFamily="34" charset="0"/>
              </a:rPr>
              <a:t>§§ </a:t>
            </a:r>
            <a:r>
              <a:rPr lang="en-US" sz="1400" kern="100" dirty="0">
                <a:solidFill>
                  <a:srgbClr val="FFFFFF"/>
                </a:solidFill>
                <a:effectLst/>
                <a:ea typeface="Open Sans" panose="020B0606030504020204" pitchFamily="34" charset="0"/>
                <a:cs typeface="Open Sans" panose="020B0606030504020204" pitchFamily="34" charset="0"/>
                <a:hlinkClick r:id="rId2"/>
              </a:rPr>
              <a:t>UWS 4.23(1)</a:t>
            </a:r>
            <a:r>
              <a:rPr lang="en-US" sz="1400" kern="100" dirty="0">
                <a:solidFill>
                  <a:srgbClr val="FFFFFF"/>
                </a:solidFill>
                <a:effectLst/>
                <a:ea typeface="Open Sans" panose="020B0606030504020204" pitchFamily="34" charset="0"/>
                <a:cs typeface="Open Sans" panose="020B0606030504020204" pitchFamily="34" charset="0"/>
              </a:rPr>
              <a:t> &amp; </a:t>
            </a:r>
            <a:r>
              <a:rPr lang="en-US" sz="1400" u="sng" kern="100" dirty="0">
                <a:solidFill>
                  <a:srgbClr val="FFFFFF"/>
                </a:solidFill>
                <a:effectLst/>
                <a:ea typeface="Open Sans" panose="020B0606030504020204" pitchFamily="34" charset="0"/>
                <a:cs typeface="Open Sans" panose="020B0606030504020204" pitchFamily="34" charset="0"/>
                <a:hlinkClick r:id="rId3"/>
              </a:rPr>
              <a:t>11.25(1)</a:t>
            </a:r>
            <a:r>
              <a:rPr lang="en-US" sz="1400" kern="100" dirty="0">
                <a:solidFill>
                  <a:srgbClr val="FFFFFF"/>
                </a:solidFill>
                <a:ea typeface="Open Sans" panose="020B0606030504020204" pitchFamily="34" charset="0"/>
                <a:cs typeface="Open Sans" panose="020B0606030504020204" pitchFamily="34" charset="0"/>
              </a:rPr>
              <a:t> &amp; </a:t>
            </a:r>
            <a:r>
              <a:rPr lang="en-US" sz="1400" u="sng" kern="100" dirty="0">
                <a:solidFill>
                  <a:srgbClr val="FFFFFF"/>
                </a:solidFill>
                <a:effectLst/>
                <a:ea typeface="Open Sans" panose="020B0606030504020204" pitchFamily="34" charset="0"/>
                <a:cs typeface="Open Sans" panose="020B0606030504020204" pitchFamily="34" charset="0"/>
                <a:hlinkClick r:id="rId4"/>
              </a:rPr>
              <a:t>RPD 14-2</a:t>
            </a:r>
            <a:r>
              <a:rPr lang="en-US" sz="1400" kern="100" dirty="0">
                <a:solidFill>
                  <a:srgbClr val="FFFFFF"/>
                </a:solidFill>
                <a:effectLst/>
                <a:ea typeface="Open Sans" panose="020B0606030504020204" pitchFamily="34" charset="0"/>
                <a:cs typeface="Open Sans" panose="020B0606030504020204" pitchFamily="34" charset="0"/>
              </a:rPr>
              <a:t>, Appendix C, Appeal to the Board of the Regents of dismissal of university staff respondent, 1.</a:t>
            </a:r>
          </a:p>
          <a:p>
            <a:r>
              <a:rPr lang="en-US" sz="1900" dirty="0"/>
              <a:t>The [faculty member, academic staff member, university staff member,] or complainant may file written exceptions to the chancellor’s decision, …</a:t>
            </a:r>
          </a:p>
          <a:p>
            <a:pPr lvl="1"/>
            <a:r>
              <a:rPr lang="en-US" sz="16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ea typeface="Open Sans" panose="020B0606030504020204" pitchFamily="34" charset="0"/>
                <a:cs typeface="Open Sans" panose="020B0606030504020204" pitchFamily="34" charset="0"/>
                <a:hlinkClick r:id="rId5"/>
              </a:rPr>
              <a:t>UWS 4.23(2)</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6"/>
              </a:rPr>
              <a:t>11.25(2)</a:t>
            </a:r>
            <a:r>
              <a:rPr lang="en-US" sz="1600" kern="100" dirty="0">
                <a:solidFill>
                  <a:srgbClr val="FFFFFF"/>
                </a:solidFill>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4"/>
              </a:rPr>
              <a:t>RPD 14-2</a:t>
            </a:r>
            <a:r>
              <a:rPr lang="en-US" sz="1600" kern="100" dirty="0">
                <a:solidFill>
                  <a:srgbClr val="FFFFFF"/>
                </a:solidFill>
                <a:effectLst/>
                <a:ea typeface="Open Sans" panose="020B0606030504020204" pitchFamily="34" charset="0"/>
                <a:cs typeface="Open Sans" panose="020B0606030504020204" pitchFamily="34" charset="0"/>
              </a:rPr>
              <a:t>, Appendix C, Appeal to the Board of the Regents of dismissal of university staff respondent, 2.</a:t>
            </a:r>
          </a:p>
        </p:txBody>
      </p:sp>
    </p:spTree>
    <p:extLst>
      <p:ext uri="{BB962C8B-B14F-4D97-AF65-F5344CB8AC3E}">
        <p14:creationId xmlns:p14="http://schemas.microsoft.com/office/powerpoint/2010/main" val="102963436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1CEE-B5E2-027F-229D-84CDCDBC6065}"/>
              </a:ext>
            </a:extLst>
          </p:cNvPr>
          <p:cNvSpPr>
            <a:spLocks noGrp="1"/>
          </p:cNvSpPr>
          <p:nvPr>
            <p:ph type="ctrTitle"/>
          </p:nvPr>
        </p:nvSpPr>
        <p:spPr/>
        <p:txBody>
          <a:bodyPr/>
          <a:lstStyle/>
          <a:p>
            <a:r>
              <a:rPr lang="en-US" dirty="0"/>
              <a:t>Board Appeal –</a:t>
            </a:r>
            <a:br>
              <a:rPr lang="en-US" dirty="0"/>
            </a:br>
            <a:r>
              <a:rPr lang="en-US" dirty="0"/>
              <a:t>open meeting</a:t>
            </a:r>
          </a:p>
        </p:txBody>
      </p:sp>
      <p:sp>
        <p:nvSpPr>
          <p:cNvPr id="3" name="Footer Placeholder 2">
            <a:extLst>
              <a:ext uri="{FF2B5EF4-FFF2-40B4-BE49-F238E27FC236}">
                <a16:creationId xmlns:a16="http://schemas.microsoft.com/office/drawing/2014/main" id="{F4B4D8D9-950D-E264-60B3-63AC8D51A68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66FCC0BD-923B-65A2-198C-7E86648BEC81}"/>
              </a:ext>
            </a:extLst>
          </p:cNvPr>
          <p:cNvSpPr>
            <a:spLocks noGrp="1"/>
          </p:cNvSpPr>
          <p:nvPr>
            <p:ph type="sldNum" sz="quarter" idx="12"/>
          </p:nvPr>
        </p:nvSpPr>
        <p:spPr/>
        <p:txBody>
          <a:bodyPr/>
          <a:lstStyle/>
          <a:p>
            <a:fld id="{A49DFD55-3C28-40EF-9E31-A92D2E4017FF}" type="slidenum">
              <a:rPr lang="en-US" smtClean="0"/>
              <a:pPr/>
              <a:t>242</a:t>
            </a:fld>
            <a:endParaRPr lang="en-US"/>
          </a:p>
        </p:txBody>
      </p:sp>
      <p:sp>
        <p:nvSpPr>
          <p:cNvPr id="5" name="Text Placeholder 4">
            <a:extLst>
              <a:ext uri="{FF2B5EF4-FFF2-40B4-BE49-F238E27FC236}">
                <a16:creationId xmlns:a16="http://schemas.microsoft.com/office/drawing/2014/main" id="{6B4FB405-FDC7-F9C0-D5BB-F8BF347C2612}"/>
              </a:ext>
            </a:extLst>
          </p:cNvPr>
          <p:cNvSpPr>
            <a:spLocks noGrp="1"/>
          </p:cNvSpPr>
          <p:nvPr>
            <p:ph type="body" sz="quarter" idx="13"/>
          </p:nvPr>
        </p:nvSpPr>
        <p:spPr/>
        <p:txBody>
          <a:bodyPr>
            <a:normAutofit fontScale="92500" lnSpcReduction="20000"/>
          </a:bodyPr>
          <a:lstStyle/>
          <a:p>
            <a:pPr marL="457200" lvl="1">
              <a:lnSpc>
                <a:spcPct val="107000"/>
              </a:lnSpc>
              <a:spcBef>
                <a:spcPts val="0"/>
              </a:spcBef>
            </a:pPr>
            <a:r>
              <a:rPr lang="en-US" sz="1800" i="1" kern="100" dirty="0">
                <a:ea typeface="Open Sans" panose="020B0606030504020204" pitchFamily="34" charset="0"/>
                <a:cs typeface="Open Sans" panose="020B0606030504020204" pitchFamily="34" charset="0"/>
              </a:rPr>
              <a:t>[Employees]</a:t>
            </a:r>
            <a:endParaRPr lang="en-US" sz="1800" i="1" kern="100" dirty="0">
              <a:effectLst/>
              <a:ea typeface="Open Sans" panose="020B0606030504020204" pitchFamily="34" charset="0"/>
              <a:cs typeface="Open Sans" panose="020B0606030504020204" pitchFamily="34" charset="0"/>
            </a:endParaRPr>
          </a:p>
          <a:p>
            <a:pPr marL="0" marR="0">
              <a:lnSpc>
                <a:spcPct val="107000"/>
              </a:lnSpc>
              <a:spcBef>
                <a:spcPts val="0"/>
              </a:spcBef>
              <a:spcAft>
                <a:spcPts val="0"/>
              </a:spcAft>
            </a:pPr>
            <a:r>
              <a:rPr lang="en-US" sz="2400" kern="100" dirty="0">
                <a:effectLst/>
                <a:ea typeface="Open Sans" panose="020B0606030504020204" pitchFamily="34" charset="0"/>
                <a:cs typeface="Open Sans" panose="020B0606030504020204" pitchFamily="34" charset="0"/>
              </a:rPr>
              <a:t>The hearing of any oral arguments shall be closed unless the [faculty member, academic staff member, university staff member,] or the complainant requests an open hearing.</a:t>
            </a:r>
          </a:p>
          <a:p>
            <a:r>
              <a:rPr lang="en-US" sz="2400" b="1" dirty="0">
                <a:effectLst/>
                <a:ea typeface="Open Sans" panose="020B0606030504020204" pitchFamily="34" charset="0"/>
                <a:cs typeface="Open Sans" panose="020B0606030504020204" pitchFamily="34" charset="0"/>
              </a:rPr>
              <a:t>Note: </a:t>
            </a:r>
            <a:r>
              <a:rPr lang="en-US" sz="2400" dirty="0">
                <a:effectLst/>
                <a:ea typeface="Open Sans" panose="020B0606030504020204" pitchFamily="34" charset="0"/>
                <a:cs typeface="Open Sans" panose="020B0606030504020204" pitchFamily="34" charset="0"/>
              </a:rPr>
              <a:t>See </a:t>
            </a:r>
            <a:r>
              <a:rPr lang="en-US" sz="2400" dirty="0" err="1">
                <a:effectLst/>
                <a:ea typeface="Open Sans" panose="020B0606030504020204" pitchFamily="34" charset="0"/>
                <a:cs typeface="Open Sans" panose="020B0606030504020204" pitchFamily="34" charset="0"/>
              </a:rPr>
              <a:t>subch</a:t>
            </a:r>
            <a:r>
              <a:rPr lang="en-US" sz="2400" dirty="0">
                <a:effectLst/>
                <a:ea typeface="Open Sans" panose="020B0606030504020204" pitchFamily="34" charset="0"/>
                <a:cs typeface="Open Sans" panose="020B0606030504020204" pitchFamily="34" charset="0"/>
              </a:rPr>
              <a:t>. </a:t>
            </a:r>
            <a:r>
              <a:rPr lang="en-US" sz="2400" u="sng" dirty="0">
                <a:solidFill>
                  <a:srgbClr val="467886"/>
                </a:solidFill>
                <a:effectLst/>
                <a:ea typeface="Open Sans" panose="020B0606030504020204" pitchFamily="34" charset="0"/>
                <a:cs typeface="Open Sans" panose="020B0606030504020204" pitchFamily="34" charset="0"/>
                <a:hlinkClick r:id="rId2" tooltip="Statutes subch. V of ch. 19"/>
              </a:rPr>
              <a:t>V of </a:t>
            </a:r>
            <a:r>
              <a:rPr lang="en-US" sz="2400" u="sng" dirty="0" err="1">
                <a:solidFill>
                  <a:srgbClr val="467886"/>
                </a:solidFill>
                <a:effectLst/>
                <a:ea typeface="Open Sans" panose="020B0606030504020204" pitchFamily="34" charset="0"/>
                <a:cs typeface="Open Sans" panose="020B0606030504020204" pitchFamily="34" charset="0"/>
                <a:hlinkClick r:id="rId2" tooltip="Statutes subch. V of ch. 19"/>
              </a:rPr>
              <a:t>ch.</a:t>
            </a:r>
            <a:r>
              <a:rPr lang="en-US" sz="2400" u="sng" dirty="0">
                <a:solidFill>
                  <a:srgbClr val="467886"/>
                </a:solidFill>
                <a:effectLst/>
                <a:ea typeface="Open Sans" panose="020B0606030504020204" pitchFamily="34" charset="0"/>
                <a:cs typeface="Open Sans" panose="020B0606030504020204" pitchFamily="34" charset="0"/>
                <a:hlinkClick r:id="rId2" tooltip="Statutes subch. V of ch. 19"/>
              </a:rPr>
              <a:t> 19</a:t>
            </a:r>
            <a:r>
              <a:rPr lang="en-US" sz="2400" dirty="0">
                <a:effectLst/>
                <a:ea typeface="Open Sans" panose="020B0606030504020204" pitchFamily="34" charset="0"/>
                <a:cs typeface="Open Sans" panose="020B0606030504020204" pitchFamily="34" charset="0"/>
              </a:rPr>
              <a:t>, Stats., Open Meetings of Governmental Bodies.</a:t>
            </a:r>
          </a:p>
          <a:p>
            <a:r>
              <a:rPr lang="en-US" sz="2400" dirty="0">
                <a:solidFill>
                  <a:srgbClr val="FFFFFF"/>
                </a:solidFill>
                <a:effectLst/>
                <a:ea typeface="Open Sans" panose="020B0606030504020204" pitchFamily="34" charset="0"/>
                <a:cs typeface="Open Sans" panose="020B0606030504020204" pitchFamily="34" charset="0"/>
              </a:rPr>
              <a:t>§§ </a:t>
            </a:r>
            <a:r>
              <a:rPr lang="en-US" sz="2400" kern="100" dirty="0">
                <a:solidFill>
                  <a:srgbClr val="FFFFFF"/>
                </a:solidFill>
                <a:effectLst/>
                <a:ea typeface="Open Sans" panose="020B0606030504020204" pitchFamily="34" charset="0"/>
                <a:cs typeface="Open Sans" panose="020B0606030504020204" pitchFamily="34" charset="0"/>
                <a:hlinkClick r:id="rId3"/>
              </a:rPr>
              <a:t>UWS 4.23(1)</a:t>
            </a:r>
            <a:r>
              <a:rPr lang="en-US" sz="2400" kern="100" dirty="0">
                <a:solidFill>
                  <a:srgbClr val="FFFFFF"/>
                </a:solidFill>
                <a:effectLst/>
                <a:ea typeface="Open Sans" panose="020B0606030504020204" pitchFamily="34" charset="0"/>
                <a:cs typeface="Open Sans" panose="020B0606030504020204" pitchFamily="34" charset="0"/>
              </a:rPr>
              <a:t> &amp; </a:t>
            </a:r>
            <a:r>
              <a:rPr lang="en-US" sz="2400" u="sng" kern="100" dirty="0">
                <a:solidFill>
                  <a:srgbClr val="FFFFFF"/>
                </a:solidFill>
                <a:effectLst/>
                <a:ea typeface="Open Sans" panose="020B0606030504020204" pitchFamily="34" charset="0"/>
                <a:cs typeface="Open Sans" panose="020B0606030504020204" pitchFamily="34" charset="0"/>
                <a:hlinkClick r:id="rId4"/>
              </a:rPr>
              <a:t>11.25(1)</a:t>
            </a:r>
            <a:r>
              <a:rPr lang="en-US" sz="2400" kern="100" dirty="0">
                <a:solidFill>
                  <a:srgbClr val="FFFFFF"/>
                </a:solidFill>
                <a:ea typeface="Open Sans" panose="020B0606030504020204" pitchFamily="34" charset="0"/>
                <a:cs typeface="Open Sans" panose="020B0606030504020204" pitchFamily="34" charset="0"/>
              </a:rPr>
              <a:t> &amp; </a:t>
            </a:r>
            <a:r>
              <a:rPr lang="en-US" sz="2400" u="sng" kern="100" dirty="0">
                <a:solidFill>
                  <a:srgbClr val="FFFFFF"/>
                </a:solidFill>
                <a:effectLst/>
                <a:ea typeface="Open Sans" panose="020B0606030504020204" pitchFamily="34" charset="0"/>
                <a:cs typeface="Open Sans" panose="020B0606030504020204" pitchFamily="34" charset="0"/>
                <a:hlinkClick r:id="rId5"/>
              </a:rPr>
              <a:t>RPD 14-2</a:t>
            </a:r>
            <a:r>
              <a:rPr lang="en-US" sz="2400" kern="100" dirty="0">
                <a:solidFill>
                  <a:srgbClr val="FFFFFF"/>
                </a:solidFill>
                <a:effectLst/>
                <a:ea typeface="Open Sans" panose="020B0606030504020204" pitchFamily="34" charset="0"/>
                <a:cs typeface="Open Sans" panose="020B0606030504020204" pitchFamily="34" charset="0"/>
              </a:rPr>
              <a:t>, Appendix C, Appeal to the Board of the Regents of dismissal of university staff respondent, 1.</a:t>
            </a:r>
          </a:p>
          <a:p>
            <a:endParaRPr lang="en-US" sz="2400" dirty="0">
              <a:effectLst/>
              <a:ea typeface="Open Sans" panose="020B0606030504020204" pitchFamily="34" charset="0"/>
              <a:cs typeface="Open Sans" panose="020B0606030504020204" pitchFamily="34" charset="0"/>
            </a:endParaRPr>
          </a:p>
          <a:p>
            <a:endParaRPr lang="en-US" sz="36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2705361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1CEE-B5E2-027F-229D-84CDCDBC6065}"/>
              </a:ext>
            </a:extLst>
          </p:cNvPr>
          <p:cNvSpPr>
            <a:spLocks noGrp="1"/>
          </p:cNvSpPr>
          <p:nvPr>
            <p:ph type="ctrTitle"/>
          </p:nvPr>
        </p:nvSpPr>
        <p:spPr/>
        <p:txBody>
          <a:bodyPr/>
          <a:lstStyle/>
          <a:p>
            <a:r>
              <a:rPr lang="en-US" dirty="0"/>
              <a:t>Board Appeal –</a:t>
            </a:r>
            <a:br>
              <a:rPr lang="en-US" dirty="0"/>
            </a:br>
            <a:r>
              <a:rPr lang="en-US" dirty="0"/>
              <a:t>consultation with chancellor</a:t>
            </a:r>
          </a:p>
        </p:txBody>
      </p:sp>
      <p:sp>
        <p:nvSpPr>
          <p:cNvPr id="3" name="Footer Placeholder 2">
            <a:extLst>
              <a:ext uri="{FF2B5EF4-FFF2-40B4-BE49-F238E27FC236}">
                <a16:creationId xmlns:a16="http://schemas.microsoft.com/office/drawing/2014/main" id="{F4B4D8D9-950D-E264-60B3-63AC8D51A68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66FCC0BD-923B-65A2-198C-7E86648BEC81}"/>
              </a:ext>
            </a:extLst>
          </p:cNvPr>
          <p:cNvSpPr>
            <a:spLocks noGrp="1"/>
          </p:cNvSpPr>
          <p:nvPr>
            <p:ph type="sldNum" sz="quarter" idx="12"/>
          </p:nvPr>
        </p:nvSpPr>
        <p:spPr/>
        <p:txBody>
          <a:bodyPr/>
          <a:lstStyle/>
          <a:p>
            <a:fld id="{A49DFD55-3C28-40EF-9E31-A92D2E4017FF}" type="slidenum">
              <a:rPr lang="en-US" smtClean="0"/>
              <a:pPr/>
              <a:t>243</a:t>
            </a:fld>
            <a:endParaRPr lang="en-US"/>
          </a:p>
        </p:txBody>
      </p:sp>
      <p:sp>
        <p:nvSpPr>
          <p:cNvPr id="5" name="Text Placeholder 4">
            <a:extLst>
              <a:ext uri="{FF2B5EF4-FFF2-40B4-BE49-F238E27FC236}">
                <a16:creationId xmlns:a16="http://schemas.microsoft.com/office/drawing/2014/main" id="{6B4FB405-FDC7-F9C0-D5BB-F8BF347C2612}"/>
              </a:ext>
            </a:extLst>
          </p:cNvPr>
          <p:cNvSpPr>
            <a:spLocks noGrp="1"/>
          </p:cNvSpPr>
          <p:nvPr>
            <p:ph type="body" sz="quarter" idx="13"/>
          </p:nvPr>
        </p:nvSpPr>
        <p:spPr/>
        <p:txBody>
          <a:bodyPr>
            <a:normAutofit fontScale="92500"/>
          </a:bodyPr>
          <a:lstStyle/>
          <a:p>
            <a:pPr lvl="1">
              <a:lnSpc>
                <a:spcPct val="107000"/>
              </a:lnSpc>
              <a:spcBef>
                <a:spcPts val="0"/>
              </a:spcBef>
            </a:pPr>
            <a:r>
              <a:rPr lang="en-US" sz="2000" i="1" dirty="0">
                <a:ea typeface="Aptos" panose="020B0004020202020204" pitchFamily="34" charset="0"/>
              </a:rPr>
              <a:t>[Employees]</a:t>
            </a:r>
            <a:endParaRPr lang="en-US" sz="2000" i="1" dirty="0">
              <a:effectLst/>
              <a:latin typeface="Open Sans" panose="020B0606030504020204" pitchFamily="34" charset="0"/>
              <a:ea typeface="Aptos" panose="020B0004020202020204" pitchFamily="34" charset="0"/>
            </a:endParaRPr>
          </a:p>
          <a:p>
            <a:pPr>
              <a:lnSpc>
                <a:spcPct val="107000"/>
              </a:lnSpc>
              <a:spcBef>
                <a:spcPts val="0"/>
              </a:spcBef>
            </a:pPr>
            <a:r>
              <a:rPr lang="en-US" dirty="0">
                <a:effectLst/>
                <a:latin typeface="Open Sans" panose="020B0606030504020204" pitchFamily="34" charset="0"/>
                <a:ea typeface="Aptos" panose="020B0004020202020204" pitchFamily="34" charset="0"/>
              </a:rPr>
              <a:t>If the board decides to take action different from the decision of the chancellor, then before taking final action the board shall consult with the chancellor.</a:t>
            </a:r>
            <a:endParaRPr lang="en-US" kern="100" dirty="0">
              <a:effectLst/>
              <a:ea typeface="Open Sans" panose="020B0606030504020204" pitchFamily="34" charset="0"/>
              <a:cs typeface="Open Sans" panose="020B0606030504020204" pitchFamily="34" charset="0"/>
            </a:endParaRPr>
          </a:p>
          <a:p>
            <a:pPr lvl="1"/>
            <a:r>
              <a:rPr lang="en-US" sz="2000" dirty="0">
                <a:solidFill>
                  <a:srgbClr val="FFFFFF"/>
                </a:solidFill>
                <a:effectLst/>
                <a:ea typeface="Open Sans" panose="020B0606030504020204" pitchFamily="34" charset="0"/>
                <a:cs typeface="Open Sans" panose="020B0606030504020204" pitchFamily="34" charset="0"/>
              </a:rPr>
              <a:t>§§ </a:t>
            </a:r>
            <a:r>
              <a:rPr lang="en-US" sz="2000" kern="100" dirty="0">
                <a:solidFill>
                  <a:srgbClr val="FFFFFF"/>
                </a:solidFill>
                <a:effectLst/>
                <a:ea typeface="Open Sans" panose="020B0606030504020204" pitchFamily="34" charset="0"/>
                <a:cs typeface="Open Sans" panose="020B0606030504020204" pitchFamily="34" charset="0"/>
                <a:hlinkClick r:id="rId2"/>
              </a:rPr>
              <a:t>UWS 4.23(3)</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3"/>
              </a:rPr>
              <a:t>11.25(3)</a:t>
            </a:r>
            <a:r>
              <a:rPr lang="en-US" sz="2000" kern="100" dirty="0">
                <a:solidFill>
                  <a:srgbClr val="FFFFFF"/>
                </a:solidFill>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4"/>
              </a:rPr>
              <a:t>RPD 14-2</a:t>
            </a:r>
            <a:r>
              <a:rPr lang="en-US" sz="2000" kern="100" dirty="0">
                <a:solidFill>
                  <a:srgbClr val="FFFFFF"/>
                </a:solidFill>
                <a:effectLst/>
                <a:ea typeface="Open Sans" panose="020B0606030504020204" pitchFamily="34" charset="0"/>
                <a:cs typeface="Open Sans" panose="020B0606030504020204" pitchFamily="34" charset="0"/>
              </a:rPr>
              <a:t>, Appendix C, Appeal to the Board of the Regents of dismissal of university staff respondent, 3.</a:t>
            </a:r>
          </a:p>
          <a:p>
            <a:endParaRPr lang="en-US" dirty="0">
              <a:effectLst/>
              <a:ea typeface="Open Sans" panose="020B0606030504020204" pitchFamily="34" charset="0"/>
              <a:cs typeface="Open Sans" panose="020B0606030504020204" pitchFamily="34" charset="0"/>
            </a:endParaRPr>
          </a:p>
          <a:p>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8836392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61C2-1C41-5928-F10A-2DF6B7E92C03}"/>
              </a:ext>
            </a:extLst>
          </p:cNvPr>
          <p:cNvSpPr>
            <a:spLocks noGrp="1"/>
          </p:cNvSpPr>
          <p:nvPr>
            <p:ph type="ctrTitle"/>
          </p:nvPr>
        </p:nvSpPr>
        <p:spPr/>
        <p:txBody>
          <a:bodyPr/>
          <a:lstStyle/>
          <a:p>
            <a:r>
              <a:rPr lang="en-US" dirty="0"/>
              <a:t>Board appeal –</a:t>
            </a:r>
            <a:br>
              <a:rPr lang="en-US" dirty="0"/>
            </a:br>
            <a:r>
              <a:rPr lang="en-US" dirty="0"/>
              <a:t>Record</a:t>
            </a:r>
          </a:p>
        </p:txBody>
      </p:sp>
      <p:sp>
        <p:nvSpPr>
          <p:cNvPr id="3" name="Footer Placeholder 2">
            <a:extLst>
              <a:ext uri="{FF2B5EF4-FFF2-40B4-BE49-F238E27FC236}">
                <a16:creationId xmlns:a16="http://schemas.microsoft.com/office/drawing/2014/main" id="{3377A8CA-30F0-D32B-CC9F-AC394ED7F183}"/>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EE360FF-591E-E8E1-0E71-62B5CA544E82}"/>
              </a:ext>
            </a:extLst>
          </p:cNvPr>
          <p:cNvSpPr>
            <a:spLocks noGrp="1"/>
          </p:cNvSpPr>
          <p:nvPr>
            <p:ph type="sldNum" sz="quarter" idx="12"/>
          </p:nvPr>
        </p:nvSpPr>
        <p:spPr/>
        <p:txBody>
          <a:bodyPr/>
          <a:lstStyle/>
          <a:p>
            <a:fld id="{A49DFD55-3C28-40EF-9E31-A92D2E4017FF}" type="slidenum">
              <a:rPr lang="en-US" smtClean="0"/>
              <a:pPr/>
              <a:t>244</a:t>
            </a:fld>
            <a:endParaRPr lang="en-US"/>
          </a:p>
        </p:txBody>
      </p:sp>
      <p:sp>
        <p:nvSpPr>
          <p:cNvPr id="5" name="Text Placeholder 4">
            <a:extLst>
              <a:ext uri="{FF2B5EF4-FFF2-40B4-BE49-F238E27FC236}">
                <a16:creationId xmlns:a16="http://schemas.microsoft.com/office/drawing/2014/main" id="{6E473AF9-B874-BE88-59D1-8581AB40B4B2}"/>
              </a:ext>
            </a:extLst>
          </p:cNvPr>
          <p:cNvSpPr>
            <a:spLocks noGrp="1"/>
          </p:cNvSpPr>
          <p:nvPr>
            <p:ph type="body" sz="quarter" idx="13"/>
          </p:nvPr>
        </p:nvSpPr>
        <p:spPr/>
        <p:txBody>
          <a:bodyPr>
            <a:normAutofit lnSpcReduction="10000"/>
          </a:bodyPr>
          <a:lstStyle/>
          <a:p>
            <a:pPr lvl="1"/>
            <a:r>
              <a:rPr lang="en-US" i="1" dirty="0"/>
              <a:t>[Employees]</a:t>
            </a:r>
          </a:p>
          <a:p>
            <a:r>
              <a:rPr lang="en-US" dirty="0"/>
              <a:t>The board shall make its decision based on the record created before the hearing committee or hearing examiner.</a:t>
            </a:r>
          </a:p>
          <a:p>
            <a:pPr lvl="1"/>
            <a:r>
              <a:rPr lang="en-US" dirty="0">
                <a:solidFill>
                  <a:srgbClr val="FFFFFF"/>
                </a:solidFill>
                <a:effectLst/>
                <a:ea typeface="Open Sans" panose="020B0606030504020204" pitchFamily="34" charset="0"/>
                <a:cs typeface="Open Sans" panose="020B0606030504020204" pitchFamily="34" charset="0"/>
              </a:rPr>
              <a:t>§§ </a:t>
            </a:r>
            <a:r>
              <a:rPr lang="en-US" kern="100" dirty="0">
                <a:solidFill>
                  <a:srgbClr val="FFFFFF"/>
                </a:solidFill>
                <a:effectLst/>
                <a:ea typeface="Open Sans" panose="020B0606030504020204" pitchFamily="34" charset="0"/>
                <a:cs typeface="Open Sans" panose="020B0606030504020204" pitchFamily="34" charset="0"/>
                <a:hlinkClick r:id="rId2"/>
              </a:rPr>
              <a:t>UWS 4.23(4)</a:t>
            </a:r>
            <a:r>
              <a:rPr lang="en-US"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ea typeface="Open Sans" panose="020B0606030504020204" pitchFamily="34" charset="0"/>
                <a:cs typeface="Open Sans" panose="020B0606030504020204" pitchFamily="34" charset="0"/>
                <a:hlinkClick r:id="rId3"/>
              </a:rPr>
              <a:t>11.25(4)</a:t>
            </a:r>
            <a:r>
              <a:rPr lang="en-US" kern="100" dirty="0">
                <a:solidFill>
                  <a:srgbClr val="FFFFFF"/>
                </a:solidFill>
                <a:ea typeface="Open Sans" panose="020B0606030504020204" pitchFamily="34" charset="0"/>
                <a:cs typeface="Open Sans" panose="020B0606030504020204" pitchFamily="34" charset="0"/>
              </a:rPr>
              <a:t> &amp; </a:t>
            </a:r>
            <a:r>
              <a:rPr lang="en-US" u="sng" kern="100" dirty="0">
                <a:solidFill>
                  <a:srgbClr val="FFFFFF"/>
                </a:solidFill>
                <a:effectLst/>
                <a:ea typeface="Open Sans" panose="020B0606030504020204" pitchFamily="34" charset="0"/>
                <a:cs typeface="Open Sans" panose="020B0606030504020204" pitchFamily="34" charset="0"/>
                <a:hlinkClick r:id="rId4"/>
              </a:rPr>
              <a:t>RPD 14-2</a:t>
            </a:r>
            <a:r>
              <a:rPr lang="en-US" kern="100" dirty="0">
                <a:solidFill>
                  <a:srgbClr val="FFFFFF"/>
                </a:solidFill>
                <a:effectLst/>
                <a:ea typeface="Open Sans" panose="020B0606030504020204" pitchFamily="34" charset="0"/>
                <a:cs typeface="Open Sans" panose="020B0606030504020204" pitchFamily="34" charset="0"/>
              </a:rPr>
              <a:t>, Appendix C, Appeal to the Board of the Regents of dismissal of university staff respondent, 4.</a:t>
            </a:r>
          </a:p>
          <a:p>
            <a:endParaRPr lang="en-US" dirty="0"/>
          </a:p>
        </p:txBody>
      </p:sp>
    </p:spTree>
    <p:extLst>
      <p:ext uri="{BB962C8B-B14F-4D97-AF65-F5344CB8AC3E}">
        <p14:creationId xmlns:p14="http://schemas.microsoft.com/office/powerpoint/2010/main" val="123161501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4F2A-5372-CABE-BF04-BA33FB904D6D}"/>
              </a:ext>
            </a:extLst>
          </p:cNvPr>
          <p:cNvSpPr>
            <a:spLocks noGrp="1"/>
          </p:cNvSpPr>
          <p:nvPr>
            <p:ph type="ctrTitle"/>
          </p:nvPr>
        </p:nvSpPr>
        <p:spPr/>
        <p:txBody>
          <a:bodyPr/>
          <a:lstStyle/>
          <a:p>
            <a:r>
              <a:rPr lang="en-US" dirty="0"/>
              <a:t>Board Appeal –</a:t>
            </a:r>
            <a:br>
              <a:rPr lang="en-US" dirty="0"/>
            </a:br>
            <a:r>
              <a:rPr lang="en-US" dirty="0"/>
              <a:t>Written decision</a:t>
            </a:r>
          </a:p>
        </p:txBody>
      </p:sp>
      <p:sp>
        <p:nvSpPr>
          <p:cNvPr id="3" name="Footer Placeholder 2">
            <a:extLst>
              <a:ext uri="{FF2B5EF4-FFF2-40B4-BE49-F238E27FC236}">
                <a16:creationId xmlns:a16="http://schemas.microsoft.com/office/drawing/2014/main" id="{76BA8DF1-EF02-C6A9-3623-56E58AA34F7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FC97E5D-1CF3-B48E-6D03-F005C619ECE6}"/>
              </a:ext>
            </a:extLst>
          </p:cNvPr>
          <p:cNvSpPr>
            <a:spLocks noGrp="1"/>
          </p:cNvSpPr>
          <p:nvPr>
            <p:ph type="sldNum" sz="quarter" idx="12"/>
          </p:nvPr>
        </p:nvSpPr>
        <p:spPr/>
        <p:txBody>
          <a:bodyPr/>
          <a:lstStyle/>
          <a:p>
            <a:fld id="{A49DFD55-3C28-40EF-9E31-A92D2E4017FF}" type="slidenum">
              <a:rPr lang="en-US" smtClean="0"/>
              <a:pPr/>
              <a:t>245</a:t>
            </a:fld>
            <a:endParaRPr lang="en-US"/>
          </a:p>
        </p:txBody>
      </p:sp>
      <p:sp>
        <p:nvSpPr>
          <p:cNvPr id="5" name="Text Placeholder 4">
            <a:extLst>
              <a:ext uri="{FF2B5EF4-FFF2-40B4-BE49-F238E27FC236}">
                <a16:creationId xmlns:a16="http://schemas.microsoft.com/office/drawing/2014/main" id="{A234F4DF-C12F-A2FE-45B6-359C1EDC39CB}"/>
              </a:ext>
            </a:extLst>
          </p:cNvPr>
          <p:cNvSpPr>
            <a:spLocks noGrp="1"/>
          </p:cNvSpPr>
          <p:nvPr>
            <p:ph type="body" sz="quarter" idx="13"/>
          </p:nvPr>
        </p:nvSpPr>
        <p:spPr>
          <a:xfrm>
            <a:off x="2363788" y="2214562"/>
            <a:ext cx="4114800" cy="2629042"/>
          </a:xfrm>
        </p:spPr>
        <p:txBody>
          <a:bodyPr>
            <a:noAutofit/>
          </a:bodyPr>
          <a:lstStyle/>
          <a:p>
            <a:pPr lvl="1">
              <a:lnSpc>
                <a:spcPct val="107000"/>
              </a:lnSpc>
              <a:spcBef>
                <a:spcPts val="0"/>
              </a:spcBef>
            </a:pPr>
            <a:r>
              <a:rPr lang="en-US" sz="1200" i="1" dirty="0"/>
              <a:t>[Employees]</a:t>
            </a:r>
          </a:p>
          <a:p>
            <a:pPr>
              <a:lnSpc>
                <a:spcPct val="107000"/>
              </a:lnSpc>
              <a:spcBef>
                <a:spcPts val="0"/>
              </a:spcBef>
            </a:pPr>
            <a:r>
              <a:rPr lang="en-US" sz="1600" dirty="0"/>
              <a:t>Within </a:t>
            </a:r>
            <a:r>
              <a:rPr lang="en-US" sz="1600" b="1" i="1" dirty="0"/>
              <a:t>60 days </a:t>
            </a:r>
            <a:r>
              <a:rPr lang="en-US" sz="1600" dirty="0"/>
              <a:t>of receipt of the chancellor’s decision, or otherwise as soon as practicable, the board shall simultaneously notify the faculty member and the complainant of the board’s final decision, which shall include the board’s rationale for its decision.</a:t>
            </a:r>
            <a:r>
              <a:rPr lang="en-US" sz="1600" dirty="0">
                <a:effectLst/>
                <a:ea typeface="Open Sans" panose="020B0606030504020204" pitchFamily="34" charset="0"/>
                <a:cs typeface="Open Sans" panose="020B0606030504020204" pitchFamily="34" charset="0"/>
              </a:rPr>
              <a:t> </a:t>
            </a:r>
            <a:r>
              <a:rPr lang="en-US" sz="1600" kern="100" dirty="0">
                <a:solidFill>
                  <a:srgbClr val="FFFFFF"/>
                </a:solidFill>
                <a:effectLst/>
                <a:ea typeface="Open Sans" panose="020B0606030504020204" pitchFamily="34" charset="0"/>
                <a:cs typeface="Open Sans" panose="020B0606030504020204" pitchFamily="34" charset="0"/>
              </a:rPr>
              <a:t> </a:t>
            </a:r>
            <a:endParaRPr lang="en-US" sz="1600" dirty="0">
              <a:ea typeface="Open Sans" panose="020B0606030504020204" pitchFamily="34" charset="0"/>
              <a:cs typeface="Open Sans" panose="020B0606030504020204" pitchFamily="34" charset="0"/>
            </a:endParaRPr>
          </a:p>
          <a:p>
            <a:pPr marL="457200" lvl="1">
              <a:lnSpc>
                <a:spcPct val="107000"/>
              </a:lnSpc>
              <a:spcBef>
                <a:spcPts val="0"/>
              </a:spcBef>
            </a:pPr>
            <a:r>
              <a:rPr lang="en-US" sz="1200" dirty="0">
                <a:solidFill>
                  <a:srgbClr val="FFFFFF"/>
                </a:solidFill>
                <a:effectLst/>
                <a:ea typeface="Open Sans" panose="020B0606030504020204" pitchFamily="34" charset="0"/>
                <a:cs typeface="Open Sans" panose="020B0606030504020204" pitchFamily="34" charset="0"/>
              </a:rPr>
              <a:t>§§ </a:t>
            </a:r>
            <a:r>
              <a:rPr lang="en-US" sz="1200" kern="100" dirty="0">
                <a:solidFill>
                  <a:srgbClr val="FFFFFF"/>
                </a:solidFill>
                <a:effectLst/>
                <a:ea typeface="Open Sans" panose="020B0606030504020204" pitchFamily="34" charset="0"/>
                <a:cs typeface="Open Sans" panose="020B0606030504020204" pitchFamily="34" charset="0"/>
                <a:hlinkClick r:id="rId2"/>
              </a:rPr>
              <a:t>UWS 4.23(4)</a:t>
            </a:r>
            <a:r>
              <a:rPr lang="en-US" sz="1200" kern="100" dirty="0">
                <a:solidFill>
                  <a:srgbClr val="FFFFFF"/>
                </a:solidFill>
                <a:effectLst/>
                <a:ea typeface="Open Sans" panose="020B0606030504020204" pitchFamily="34" charset="0"/>
                <a:cs typeface="Open Sans" panose="020B0606030504020204" pitchFamily="34" charset="0"/>
              </a:rPr>
              <a:t> &amp; </a:t>
            </a:r>
            <a:r>
              <a:rPr lang="en-US" sz="1200" u="sng" kern="100" dirty="0">
                <a:solidFill>
                  <a:srgbClr val="FFFFFF"/>
                </a:solidFill>
                <a:effectLst/>
                <a:ea typeface="Open Sans" panose="020B0606030504020204" pitchFamily="34" charset="0"/>
                <a:cs typeface="Open Sans" panose="020B0606030504020204" pitchFamily="34" charset="0"/>
                <a:hlinkClick r:id="rId3"/>
              </a:rPr>
              <a:t>11.25(4)</a:t>
            </a:r>
            <a:r>
              <a:rPr lang="en-US" sz="1200" kern="100" dirty="0">
                <a:solidFill>
                  <a:srgbClr val="FFFFFF"/>
                </a:solidFill>
                <a:ea typeface="Open Sans" panose="020B0606030504020204" pitchFamily="34" charset="0"/>
                <a:cs typeface="Open Sans" panose="020B0606030504020204" pitchFamily="34" charset="0"/>
              </a:rPr>
              <a:t> &amp; </a:t>
            </a:r>
            <a:r>
              <a:rPr lang="en-US" sz="1200" u="sng" kern="100" dirty="0">
                <a:solidFill>
                  <a:srgbClr val="FFFFFF"/>
                </a:solidFill>
                <a:effectLst/>
                <a:ea typeface="Open Sans" panose="020B0606030504020204" pitchFamily="34" charset="0"/>
                <a:cs typeface="Open Sans" panose="020B0606030504020204" pitchFamily="34" charset="0"/>
                <a:hlinkClick r:id="rId4"/>
              </a:rPr>
              <a:t>RPD 14-2</a:t>
            </a:r>
            <a:r>
              <a:rPr lang="en-US" sz="1200" kern="100" dirty="0">
                <a:solidFill>
                  <a:srgbClr val="FFFFFF"/>
                </a:solidFill>
                <a:effectLst/>
                <a:ea typeface="Open Sans" panose="020B0606030504020204" pitchFamily="34" charset="0"/>
                <a:cs typeface="Open Sans" panose="020B0606030504020204" pitchFamily="34" charset="0"/>
              </a:rPr>
              <a:t>, Appendix C, Appeal to the Board of the Regents of dismissal of university staff respondent, 4.</a:t>
            </a:r>
            <a:endParaRPr lang="en-US" sz="1200" dirty="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8079BBEC-9EFA-1BF0-CECF-57008D015445}"/>
              </a:ext>
            </a:extLst>
          </p:cNvPr>
          <p:cNvSpPr>
            <a:spLocks noGrp="1"/>
          </p:cNvSpPr>
          <p:nvPr>
            <p:ph type="body" sz="quarter" idx="14"/>
          </p:nvPr>
        </p:nvSpPr>
        <p:spPr>
          <a:xfrm>
            <a:off x="6941086" y="2214562"/>
            <a:ext cx="4114800" cy="2792004"/>
          </a:xfrm>
        </p:spPr>
        <p:txBody>
          <a:bodyPr>
            <a:noAutofit/>
          </a:bodyPr>
          <a:lstStyle/>
          <a:p>
            <a:pPr lvl="1"/>
            <a:r>
              <a:rPr lang="en-US" sz="1400" i="1" kern="100" dirty="0">
                <a:solidFill>
                  <a:srgbClr val="FFFFFF"/>
                </a:solidFill>
                <a:effectLst/>
                <a:ea typeface="Open Sans" panose="020B0606030504020204" pitchFamily="34" charset="0"/>
                <a:cs typeface="Open Sans" panose="020B0606030504020204" pitchFamily="34" charset="0"/>
              </a:rPr>
              <a:t>[</a:t>
            </a:r>
            <a:r>
              <a:rPr lang="en-US" sz="1400" i="1" kern="100" dirty="0">
                <a:solidFill>
                  <a:srgbClr val="FFFFFF"/>
                </a:solidFill>
                <a:ea typeface="Open Sans" panose="020B0606030504020204" pitchFamily="34" charset="0"/>
                <a:cs typeface="Open Sans" panose="020B0606030504020204" pitchFamily="34" charset="0"/>
              </a:rPr>
              <a:t>Students</a:t>
            </a:r>
            <a:r>
              <a:rPr lang="en-US" sz="1400" i="1" kern="100" dirty="0">
                <a:solidFill>
                  <a:srgbClr val="FFFFFF"/>
                </a:solidFill>
                <a:effectLst/>
                <a:ea typeface="Open Sans" panose="020B0606030504020204" pitchFamily="34" charset="0"/>
                <a:cs typeface="Open Sans" panose="020B0606030504020204" pitchFamily="34" charset="0"/>
              </a:rPr>
              <a:t>]</a:t>
            </a:r>
          </a:p>
          <a:p>
            <a:pPr lvl="1"/>
            <a:r>
              <a:rPr lang="en-US" sz="1400" kern="100" dirty="0">
                <a:effectLst/>
                <a:ea typeface="Open Sans" panose="020B0606030504020204" pitchFamily="34" charset="0"/>
                <a:cs typeface="Open Sans" panose="020B0606030504020204" pitchFamily="34" charset="0"/>
              </a:rPr>
              <a:t>If the board of regents grants a review upon the record, it shall:</a:t>
            </a:r>
            <a:endParaRPr lang="en-US" sz="1400" i="1" kern="100" dirty="0">
              <a:solidFill>
                <a:srgbClr val="FFFFFF"/>
              </a:solidFill>
              <a:effectLst/>
              <a:ea typeface="Open Sans" panose="020B0606030504020204" pitchFamily="34" charset="0"/>
              <a:cs typeface="Open Sans" panose="020B0606030504020204" pitchFamily="34" charset="0"/>
            </a:endParaRPr>
          </a:p>
          <a:p>
            <a:pPr marL="457200">
              <a:lnSpc>
                <a:spcPct val="107000"/>
              </a:lnSpc>
              <a:spcBef>
                <a:spcPts val="0"/>
              </a:spcBef>
            </a:pPr>
            <a:r>
              <a:rPr lang="en-US" sz="1800" dirty="0">
                <a:effectLst/>
                <a:latin typeface="Open Sans" panose="020B0606030504020204" pitchFamily="34" charset="0"/>
                <a:ea typeface="Aptos" panose="020B0004020202020204" pitchFamily="34" charset="0"/>
              </a:rPr>
              <a:t>Issue a written decision describing the result of the appeal and the rationale for the result and provide the written decision simultaneously to both the complainant and respondent.</a:t>
            </a:r>
            <a:endParaRPr lang="en-US" sz="1800" dirty="0">
              <a:ea typeface="Open Sans" panose="020B0606030504020204" pitchFamily="34" charset="0"/>
              <a:cs typeface="Open Sans" panose="020B0606030504020204" pitchFamily="34" charset="0"/>
            </a:endParaRPr>
          </a:p>
          <a:p>
            <a:pPr lvl="1"/>
            <a:r>
              <a:rPr lang="en-US" sz="1400" dirty="0">
                <a:solidFill>
                  <a:srgbClr val="FFFFFF"/>
                </a:solidFill>
                <a:effectLst/>
                <a:ea typeface="Open Sans" panose="020B0606030504020204" pitchFamily="34" charset="0"/>
                <a:cs typeface="Open Sans" panose="020B0606030504020204" pitchFamily="34" charset="0"/>
              </a:rPr>
              <a:t>§ </a:t>
            </a:r>
            <a:r>
              <a:rPr lang="en-US" sz="1400" kern="100" dirty="0">
                <a:solidFill>
                  <a:srgbClr val="FFFFFF"/>
                </a:solidFill>
                <a:effectLst/>
                <a:ea typeface="Open Sans" panose="020B0606030504020204" pitchFamily="34" charset="0"/>
                <a:cs typeface="Open Sans" panose="020B0606030504020204" pitchFamily="34" charset="0"/>
              </a:rPr>
              <a:t>UWS </a:t>
            </a:r>
            <a:r>
              <a:rPr lang="en-US" sz="1400" u="sng" kern="100" dirty="0">
                <a:solidFill>
                  <a:srgbClr val="FFFFFF"/>
                </a:solidFill>
                <a:effectLst/>
                <a:ea typeface="Open Sans" panose="020B0606030504020204" pitchFamily="34" charset="0"/>
                <a:cs typeface="Open Sans" panose="020B0606030504020204" pitchFamily="34" charset="0"/>
                <a:hlinkClick r:id="rId5"/>
              </a:rPr>
              <a:t>17.155(2)</a:t>
            </a:r>
            <a:r>
              <a:rPr lang="en-US" sz="1400" kern="100" dirty="0">
                <a:solidFill>
                  <a:srgbClr val="FFFFFF"/>
                </a:solidFill>
                <a:effectLst/>
                <a:ea typeface="Open Sans" panose="020B0606030504020204" pitchFamily="34" charset="0"/>
                <a:cs typeface="Open Sans" panose="020B0606030504020204" pitchFamily="34" charset="0"/>
              </a:rPr>
              <a:t>.</a:t>
            </a:r>
            <a:endParaRPr lang="en-US" sz="1400" dirty="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DEE96E6B-64C5-F96F-669B-776ADAAB2F35}"/>
              </a:ext>
            </a:extLst>
          </p:cNvPr>
          <p:cNvSpPr txBox="1"/>
          <p:nvPr/>
        </p:nvSpPr>
        <p:spPr>
          <a:xfrm>
            <a:off x="3539905" y="5330947"/>
            <a:ext cx="5658416" cy="374270"/>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106.45(b)(8)(</a:t>
            </a:r>
            <a:r>
              <a:rPr lang="en-US" sz="1800" u="sng" kern="100" dirty="0" err="1">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i</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1515304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648F-474A-A9B6-9B05-8556AF3BCC61}"/>
              </a:ext>
            </a:extLst>
          </p:cNvPr>
          <p:cNvSpPr>
            <a:spLocks noGrp="1"/>
          </p:cNvSpPr>
          <p:nvPr>
            <p:ph type="ctrTitle"/>
          </p:nvPr>
        </p:nvSpPr>
        <p:spPr/>
        <p:txBody>
          <a:bodyPr/>
          <a:lstStyle/>
          <a:p>
            <a:r>
              <a:rPr lang="en-US" dirty="0"/>
              <a:t>Board Appeal –</a:t>
            </a:r>
            <a:br>
              <a:rPr lang="en-US" dirty="0"/>
            </a:br>
            <a:r>
              <a:rPr lang="en-US" dirty="0"/>
              <a:t>dismissal date</a:t>
            </a:r>
          </a:p>
        </p:txBody>
      </p:sp>
      <p:sp>
        <p:nvSpPr>
          <p:cNvPr id="3" name="Footer Placeholder 2">
            <a:extLst>
              <a:ext uri="{FF2B5EF4-FFF2-40B4-BE49-F238E27FC236}">
                <a16:creationId xmlns:a16="http://schemas.microsoft.com/office/drawing/2014/main" id="{ED38B2A4-DF16-3679-A881-A520AA8C60AD}"/>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E2E04ECA-3577-7A8C-2796-82CFCEFC358C}"/>
              </a:ext>
            </a:extLst>
          </p:cNvPr>
          <p:cNvSpPr>
            <a:spLocks noGrp="1"/>
          </p:cNvSpPr>
          <p:nvPr>
            <p:ph type="sldNum" sz="quarter" idx="12"/>
          </p:nvPr>
        </p:nvSpPr>
        <p:spPr/>
        <p:txBody>
          <a:bodyPr/>
          <a:lstStyle/>
          <a:p>
            <a:fld id="{A49DFD55-3C28-40EF-9E31-A92D2E4017FF}" type="slidenum">
              <a:rPr lang="en-US" smtClean="0"/>
              <a:pPr/>
              <a:t>246</a:t>
            </a:fld>
            <a:endParaRPr lang="en-US"/>
          </a:p>
        </p:txBody>
      </p:sp>
      <p:sp>
        <p:nvSpPr>
          <p:cNvPr id="5" name="Text Placeholder 4">
            <a:extLst>
              <a:ext uri="{FF2B5EF4-FFF2-40B4-BE49-F238E27FC236}">
                <a16:creationId xmlns:a16="http://schemas.microsoft.com/office/drawing/2014/main" id="{AEB978B3-0223-7280-C82A-6075ABF72A36}"/>
              </a:ext>
            </a:extLst>
          </p:cNvPr>
          <p:cNvSpPr>
            <a:spLocks noGrp="1"/>
          </p:cNvSpPr>
          <p:nvPr>
            <p:ph type="body" sz="quarter" idx="13"/>
          </p:nvPr>
        </p:nvSpPr>
        <p:spPr/>
        <p:txBody>
          <a:bodyPr>
            <a:normAutofit fontScale="92500" lnSpcReduction="10000"/>
          </a:bodyPr>
          <a:lstStyle/>
          <a:p>
            <a:pPr lvl="1"/>
            <a:r>
              <a:rPr lang="en-US" i="1" dirty="0"/>
              <a:t>[Employees]</a:t>
            </a:r>
          </a:p>
          <a:p>
            <a:r>
              <a:rPr lang="en-US" dirty="0"/>
              <a:t>A decision by the board ordering dismissal of a [faculty member, academic staff member, or university staff member] shall specify the effective date of the dismissal.</a:t>
            </a:r>
          </a:p>
          <a:p>
            <a:pPr lvl="1"/>
            <a:r>
              <a:rPr lang="en-US" dirty="0">
                <a:solidFill>
                  <a:srgbClr val="FFFFFF"/>
                </a:solidFill>
                <a:effectLst/>
                <a:ea typeface="Open Sans" panose="020B0606030504020204" pitchFamily="34" charset="0"/>
                <a:cs typeface="Open Sans" panose="020B0606030504020204" pitchFamily="34" charset="0"/>
              </a:rPr>
              <a:t>§§ </a:t>
            </a:r>
            <a:r>
              <a:rPr lang="en-US" kern="100" dirty="0">
                <a:solidFill>
                  <a:srgbClr val="FFFFFF"/>
                </a:solidFill>
                <a:effectLst/>
                <a:ea typeface="Open Sans" panose="020B0606030504020204" pitchFamily="34" charset="0"/>
                <a:cs typeface="Open Sans" panose="020B0606030504020204" pitchFamily="34" charset="0"/>
                <a:hlinkClick r:id="rId2"/>
              </a:rPr>
              <a:t>UWS 4.23(5)</a:t>
            </a:r>
            <a:r>
              <a:rPr lang="en-US"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ea typeface="Open Sans" panose="020B0606030504020204" pitchFamily="34" charset="0"/>
                <a:cs typeface="Open Sans" panose="020B0606030504020204" pitchFamily="34" charset="0"/>
                <a:hlinkClick r:id="rId3"/>
              </a:rPr>
              <a:t>11.25(5)</a:t>
            </a:r>
            <a:r>
              <a:rPr lang="en-US" kern="100" dirty="0">
                <a:solidFill>
                  <a:srgbClr val="FFFFFF"/>
                </a:solidFill>
                <a:ea typeface="Open Sans" panose="020B0606030504020204" pitchFamily="34" charset="0"/>
                <a:cs typeface="Open Sans" panose="020B0606030504020204" pitchFamily="34" charset="0"/>
              </a:rPr>
              <a:t> &amp; </a:t>
            </a:r>
            <a:r>
              <a:rPr lang="en-US" u="sng" kern="100" dirty="0">
                <a:solidFill>
                  <a:srgbClr val="FFFFFF"/>
                </a:solidFill>
                <a:effectLst/>
                <a:ea typeface="Open Sans" panose="020B0606030504020204" pitchFamily="34" charset="0"/>
                <a:cs typeface="Open Sans" panose="020B0606030504020204" pitchFamily="34" charset="0"/>
                <a:hlinkClick r:id="rId4"/>
              </a:rPr>
              <a:t>RPD 14-2</a:t>
            </a:r>
            <a:r>
              <a:rPr lang="en-US" kern="100" dirty="0">
                <a:solidFill>
                  <a:srgbClr val="FFFFFF"/>
                </a:solidFill>
                <a:effectLst/>
                <a:ea typeface="Open Sans" panose="020B0606030504020204" pitchFamily="34" charset="0"/>
                <a:cs typeface="Open Sans" panose="020B0606030504020204" pitchFamily="34" charset="0"/>
              </a:rPr>
              <a:t>, Appendix C, Appeal to the Board of the Regents of dismissal of university staff respondent, 5.</a:t>
            </a:r>
          </a:p>
        </p:txBody>
      </p:sp>
    </p:spTree>
    <p:extLst>
      <p:ext uri="{BB962C8B-B14F-4D97-AF65-F5344CB8AC3E}">
        <p14:creationId xmlns:p14="http://schemas.microsoft.com/office/powerpoint/2010/main" val="3031613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AAB66E-9E03-BDF5-90EC-17853341E334}"/>
              </a:ext>
            </a:extLst>
          </p:cNvPr>
          <p:cNvSpPr>
            <a:spLocks noGrp="1"/>
          </p:cNvSpPr>
          <p:nvPr>
            <p:ph type="ctrTitle"/>
          </p:nvPr>
        </p:nvSpPr>
        <p:spPr/>
        <p:txBody>
          <a:bodyPr/>
          <a:lstStyle/>
          <a:p>
            <a:r>
              <a:rPr lang="en-US" dirty="0"/>
              <a:t>Title IX misconduct</a:t>
            </a:r>
          </a:p>
        </p:txBody>
      </p:sp>
      <p:sp>
        <p:nvSpPr>
          <p:cNvPr id="3" name="Footer Placeholder 2">
            <a:extLst>
              <a:ext uri="{FF2B5EF4-FFF2-40B4-BE49-F238E27FC236}">
                <a16:creationId xmlns:a16="http://schemas.microsoft.com/office/drawing/2014/main" id="{9EA8107F-ED7A-DF17-5A41-813C66B37F6E}"/>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265ECF20-2362-532D-C15F-8352679F7B54}"/>
              </a:ext>
            </a:extLst>
          </p:cNvPr>
          <p:cNvSpPr>
            <a:spLocks noGrp="1"/>
          </p:cNvSpPr>
          <p:nvPr>
            <p:ph type="sldNum" sz="quarter" idx="12"/>
          </p:nvPr>
        </p:nvSpPr>
        <p:spPr/>
        <p:txBody>
          <a:bodyPr/>
          <a:lstStyle/>
          <a:p>
            <a:fld id="{A49DFD55-3C28-40EF-9E31-A92D2E4017FF}" type="slidenum">
              <a:rPr lang="en-US" smtClean="0"/>
              <a:pPr/>
              <a:t>25</a:t>
            </a:fld>
            <a:endParaRPr lang="en-US"/>
          </a:p>
        </p:txBody>
      </p:sp>
      <p:sp>
        <p:nvSpPr>
          <p:cNvPr id="8" name="Text Placeholder 7">
            <a:extLst>
              <a:ext uri="{FF2B5EF4-FFF2-40B4-BE49-F238E27FC236}">
                <a16:creationId xmlns:a16="http://schemas.microsoft.com/office/drawing/2014/main" id="{396A2CD1-3108-822A-3303-705CE68A1EEC}"/>
              </a:ext>
            </a:extLst>
          </p:cNvPr>
          <p:cNvSpPr>
            <a:spLocks noGrp="1"/>
          </p:cNvSpPr>
          <p:nvPr>
            <p:ph type="body" sz="quarter" idx="13"/>
          </p:nvPr>
        </p:nvSpPr>
        <p:spPr/>
        <p:txBody>
          <a:bodyPr>
            <a:normAutofit fontScale="92500" lnSpcReduction="20000"/>
          </a:bodyPr>
          <a:lstStyle/>
          <a:p>
            <a:r>
              <a:rPr lang="en-US" dirty="0"/>
              <a:t>“Title IX misconduct” means </a:t>
            </a:r>
          </a:p>
          <a:p>
            <a:pPr lvl="1"/>
            <a:r>
              <a:rPr lang="en-US" dirty="0"/>
              <a:t>sexual assault, </a:t>
            </a:r>
          </a:p>
          <a:p>
            <a:pPr lvl="1"/>
            <a:r>
              <a:rPr lang="en-US" dirty="0"/>
              <a:t>stalking</a:t>
            </a:r>
          </a:p>
          <a:p>
            <a:pPr lvl="1"/>
            <a:r>
              <a:rPr lang="en-US" dirty="0"/>
              <a:t>dating violence</a:t>
            </a:r>
          </a:p>
          <a:p>
            <a:pPr lvl="1"/>
            <a:r>
              <a:rPr lang="en-US" dirty="0"/>
              <a:t>domestic violence, or</a:t>
            </a:r>
          </a:p>
          <a:p>
            <a:pPr lvl="1"/>
            <a:r>
              <a:rPr lang="en-US" dirty="0"/>
              <a:t>Title IX sexual harassment.</a:t>
            </a:r>
          </a:p>
          <a:p>
            <a:r>
              <a:rPr lang="en-US" dirty="0"/>
              <a:t>§§ UWS </a:t>
            </a:r>
            <a:r>
              <a:rPr lang="en-US" dirty="0">
                <a:hlinkClick r:id="rId2"/>
              </a:rPr>
              <a:t>4.11(6)</a:t>
            </a:r>
            <a:r>
              <a:rPr lang="en-US" dirty="0"/>
              <a:t>, </a:t>
            </a:r>
            <a:r>
              <a:rPr lang="en-US" dirty="0">
                <a:hlinkClick r:id="rId3"/>
              </a:rPr>
              <a:t>11.13(6)</a:t>
            </a:r>
            <a:r>
              <a:rPr lang="en-US" dirty="0"/>
              <a:t>, &amp; </a:t>
            </a:r>
            <a:r>
              <a:rPr lang="en-US" dirty="0">
                <a:hlinkClick r:id="rId4"/>
              </a:rPr>
              <a:t>17.152(2)(a)1</a:t>
            </a:r>
            <a:r>
              <a:rPr lang="en-US" dirty="0"/>
              <a:t> &amp; </a:t>
            </a:r>
            <a:r>
              <a:rPr lang="en-US" dirty="0">
                <a:hlinkClick r:id="rId5"/>
              </a:rPr>
              <a:t>RPD 14-2</a:t>
            </a:r>
            <a:r>
              <a:rPr lang="en-US" dirty="0"/>
              <a:t>, Appendix C, Definitions, 14.</a:t>
            </a:r>
          </a:p>
        </p:txBody>
      </p:sp>
    </p:spTree>
    <p:extLst>
      <p:ext uri="{BB962C8B-B14F-4D97-AF65-F5344CB8AC3E}">
        <p14:creationId xmlns:p14="http://schemas.microsoft.com/office/powerpoint/2010/main" val="4254277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4F272-0ACF-D10B-CF7A-CEC1C826E184}"/>
              </a:ext>
            </a:extLst>
          </p:cNvPr>
          <p:cNvSpPr>
            <a:spLocks noGrp="1"/>
          </p:cNvSpPr>
          <p:nvPr>
            <p:ph type="ctrTitle"/>
          </p:nvPr>
        </p:nvSpPr>
        <p:spPr/>
        <p:txBody>
          <a:bodyPr/>
          <a:lstStyle/>
          <a:p>
            <a:r>
              <a:rPr lang="en-US" dirty="0"/>
              <a:t>Sexual Assault</a:t>
            </a:r>
          </a:p>
        </p:txBody>
      </p:sp>
      <p:sp>
        <p:nvSpPr>
          <p:cNvPr id="3" name="Footer Placeholder 2">
            <a:extLst>
              <a:ext uri="{FF2B5EF4-FFF2-40B4-BE49-F238E27FC236}">
                <a16:creationId xmlns:a16="http://schemas.microsoft.com/office/drawing/2014/main" id="{0D007782-F3E7-5557-468D-4E75E9E62434}"/>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C4FF42D-EA3F-2EB8-A4D3-AE82E743E9D9}"/>
              </a:ext>
            </a:extLst>
          </p:cNvPr>
          <p:cNvSpPr>
            <a:spLocks noGrp="1"/>
          </p:cNvSpPr>
          <p:nvPr>
            <p:ph type="sldNum" sz="quarter" idx="12"/>
          </p:nvPr>
        </p:nvSpPr>
        <p:spPr/>
        <p:txBody>
          <a:bodyPr/>
          <a:lstStyle/>
          <a:p>
            <a:fld id="{A49DFD55-3C28-40EF-9E31-A92D2E4017FF}" type="slidenum">
              <a:rPr lang="en-US" smtClean="0"/>
              <a:pPr/>
              <a:t>26</a:t>
            </a:fld>
            <a:endParaRPr lang="en-US"/>
          </a:p>
        </p:txBody>
      </p:sp>
      <p:sp>
        <p:nvSpPr>
          <p:cNvPr id="5" name="Text Placeholder 4">
            <a:extLst>
              <a:ext uri="{FF2B5EF4-FFF2-40B4-BE49-F238E27FC236}">
                <a16:creationId xmlns:a16="http://schemas.microsoft.com/office/drawing/2014/main" id="{7BF45DB7-2EC2-DCA4-C405-C418F414C32E}"/>
              </a:ext>
            </a:extLst>
          </p:cNvPr>
          <p:cNvSpPr>
            <a:spLocks noGrp="1"/>
          </p:cNvSpPr>
          <p:nvPr>
            <p:ph type="body" sz="quarter" idx="13"/>
          </p:nvPr>
        </p:nvSpPr>
        <p:spPr/>
        <p:txBody>
          <a:bodyPr>
            <a:normAutofit fontScale="55000" lnSpcReduction="20000"/>
          </a:bodyPr>
          <a:lstStyle/>
          <a:p>
            <a:pPr algn="l"/>
            <a:r>
              <a:rPr lang="en-US" dirty="0"/>
              <a:t>The term "sexual assault" means an offense classified as a forcible or nonforcible sex offense under the uniform crime reporting system of the Federal Bureau of Investigation.</a:t>
            </a:r>
          </a:p>
          <a:p>
            <a:pPr algn="l"/>
            <a:r>
              <a:rPr lang="en-US" dirty="0">
                <a:hlinkClick r:id="rId2"/>
              </a:rPr>
              <a:t>20 U.S.C. § 1092</a:t>
            </a:r>
            <a:r>
              <a:rPr lang="en-US" dirty="0"/>
              <a:t>(f)(6)(A)(v) as referenced in </a:t>
            </a:r>
            <a:r>
              <a:rPr lang="en-US" dirty="0">
                <a:hlinkClick r:id="rId3"/>
              </a:rPr>
              <a:t>34 CFR 106.30(a) “Sexual harassment”</a:t>
            </a:r>
            <a:r>
              <a:rPr lang="en-US" dirty="0"/>
              <a:t> (3) (Aug. 14, 2020).</a:t>
            </a:r>
          </a:p>
          <a:p>
            <a:r>
              <a:rPr lang="en-US" dirty="0"/>
              <a:t>“Sexual assault” means an offense that meets any of the following definitions:</a:t>
            </a:r>
          </a:p>
          <a:p>
            <a:pPr lvl="1"/>
            <a:r>
              <a:rPr lang="en-US" dirty="0"/>
              <a:t>“Rape”</a:t>
            </a:r>
          </a:p>
          <a:p>
            <a:pPr lvl="1"/>
            <a:r>
              <a:rPr lang="en-US" dirty="0"/>
              <a:t>“Fondling” </a:t>
            </a:r>
          </a:p>
          <a:p>
            <a:pPr lvl="1"/>
            <a:r>
              <a:rPr lang="en-US" dirty="0"/>
              <a:t>“Incest”</a:t>
            </a:r>
          </a:p>
          <a:p>
            <a:pPr lvl="1"/>
            <a:r>
              <a:rPr lang="en-US" dirty="0"/>
              <a:t>“Statutory Rape”</a:t>
            </a:r>
          </a:p>
          <a:p>
            <a:r>
              <a:rPr lang="en-US" dirty="0"/>
              <a:t>§§ UWS </a:t>
            </a:r>
            <a:r>
              <a:rPr lang="en-US" dirty="0">
                <a:hlinkClick r:id="rId4"/>
              </a:rPr>
              <a:t>4.015(9)</a:t>
            </a:r>
            <a:r>
              <a:rPr lang="en-US" dirty="0"/>
              <a:t>, </a:t>
            </a:r>
            <a:r>
              <a:rPr lang="en-US" dirty="0">
                <a:hlinkClick r:id="rId5"/>
              </a:rPr>
              <a:t>11.015(9)</a:t>
            </a:r>
            <a:r>
              <a:rPr lang="en-US" dirty="0"/>
              <a:t>, &amp; </a:t>
            </a:r>
            <a:r>
              <a:rPr lang="en-US" dirty="0">
                <a:hlinkClick r:id="rId6"/>
              </a:rPr>
              <a:t>17.151(2)</a:t>
            </a:r>
            <a:r>
              <a:rPr lang="en-US" dirty="0"/>
              <a:t> &amp; </a:t>
            </a:r>
            <a:r>
              <a:rPr lang="en-US" dirty="0">
                <a:hlinkClick r:id="rId7"/>
              </a:rPr>
              <a:t>RPD 14-2</a:t>
            </a:r>
            <a:r>
              <a:rPr lang="en-US" dirty="0"/>
              <a:t>, Appendix C, Definitions, 11.</a:t>
            </a:r>
          </a:p>
        </p:txBody>
      </p:sp>
    </p:spTree>
    <p:extLst>
      <p:ext uri="{BB962C8B-B14F-4D97-AF65-F5344CB8AC3E}">
        <p14:creationId xmlns:p14="http://schemas.microsoft.com/office/powerpoint/2010/main" val="4069824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4628-288D-7368-22B0-15F1B5F04DA9}"/>
              </a:ext>
            </a:extLst>
          </p:cNvPr>
          <p:cNvSpPr>
            <a:spLocks noGrp="1"/>
          </p:cNvSpPr>
          <p:nvPr>
            <p:ph type="ctrTitle"/>
          </p:nvPr>
        </p:nvSpPr>
        <p:spPr/>
        <p:txBody>
          <a:bodyPr/>
          <a:lstStyle/>
          <a:p>
            <a:r>
              <a:rPr lang="en-US" dirty="0"/>
              <a:t>Rape</a:t>
            </a:r>
          </a:p>
        </p:txBody>
      </p:sp>
      <p:sp>
        <p:nvSpPr>
          <p:cNvPr id="3" name="Footer Placeholder 2">
            <a:extLst>
              <a:ext uri="{FF2B5EF4-FFF2-40B4-BE49-F238E27FC236}">
                <a16:creationId xmlns:a16="http://schemas.microsoft.com/office/drawing/2014/main" id="{B682C771-2861-1068-A907-82E632DC955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23D7886-5EEC-9ACB-9646-937FDCEE4D45}"/>
              </a:ext>
            </a:extLst>
          </p:cNvPr>
          <p:cNvSpPr>
            <a:spLocks noGrp="1"/>
          </p:cNvSpPr>
          <p:nvPr>
            <p:ph type="sldNum" sz="quarter" idx="12"/>
          </p:nvPr>
        </p:nvSpPr>
        <p:spPr/>
        <p:txBody>
          <a:bodyPr/>
          <a:lstStyle/>
          <a:p>
            <a:fld id="{A49DFD55-3C28-40EF-9E31-A92D2E4017FF}" type="slidenum">
              <a:rPr lang="en-US" smtClean="0"/>
              <a:pPr/>
              <a:t>27</a:t>
            </a:fld>
            <a:endParaRPr lang="en-US"/>
          </a:p>
        </p:txBody>
      </p:sp>
      <p:sp>
        <p:nvSpPr>
          <p:cNvPr id="5" name="Text Placeholder 4">
            <a:extLst>
              <a:ext uri="{FF2B5EF4-FFF2-40B4-BE49-F238E27FC236}">
                <a16:creationId xmlns:a16="http://schemas.microsoft.com/office/drawing/2014/main" id="{218AE395-CB5D-4BF6-1474-AD6C0ECF056F}"/>
              </a:ext>
            </a:extLst>
          </p:cNvPr>
          <p:cNvSpPr>
            <a:spLocks noGrp="1"/>
          </p:cNvSpPr>
          <p:nvPr>
            <p:ph type="body" sz="quarter" idx="13"/>
          </p:nvPr>
        </p:nvSpPr>
        <p:spPr/>
        <p:txBody>
          <a:bodyPr>
            <a:normAutofit lnSpcReduction="10000"/>
          </a:bodyPr>
          <a:lstStyle/>
          <a:p>
            <a:r>
              <a:rPr lang="en-US" dirty="0"/>
              <a:t>“Rape” means the penetration, no matter how slight, of the vagina or anus with any body part or object, or oral penetration by a sex organ of the complainant, without the consent of the complainant.</a:t>
            </a:r>
          </a:p>
          <a:p>
            <a:pPr lvl="1"/>
            <a:r>
              <a:rPr lang="en-US" dirty="0"/>
              <a:t>§§ UWS </a:t>
            </a:r>
            <a:r>
              <a:rPr lang="en-US" dirty="0">
                <a:hlinkClick r:id="rId2"/>
              </a:rPr>
              <a:t>4.015(9)(a)</a:t>
            </a:r>
            <a:r>
              <a:rPr lang="en-US" dirty="0"/>
              <a:t>, </a:t>
            </a:r>
            <a:r>
              <a:rPr lang="en-US" dirty="0">
                <a:hlinkClick r:id="rId3"/>
              </a:rPr>
              <a:t>11.015(9)(a)</a:t>
            </a:r>
            <a:r>
              <a:rPr lang="en-US" dirty="0"/>
              <a:t>, &amp; </a:t>
            </a:r>
            <a:r>
              <a:rPr lang="en-US" dirty="0">
                <a:hlinkClick r:id="rId4"/>
              </a:rPr>
              <a:t>17.151(2)(a)</a:t>
            </a:r>
            <a:r>
              <a:rPr lang="en-US" dirty="0"/>
              <a:t> &amp; </a:t>
            </a:r>
            <a:r>
              <a:rPr lang="en-US" dirty="0">
                <a:hlinkClick r:id="rId5"/>
              </a:rPr>
              <a:t>RPD 14-2</a:t>
            </a:r>
            <a:r>
              <a:rPr lang="en-US" dirty="0"/>
              <a:t>, Appendix C, Definitions, 11.a.</a:t>
            </a:r>
          </a:p>
          <a:p>
            <a:endParaRPr lang="en-US" dirty="0"/>
          </a:p>
          <a:p>
            <a:endParaRPr lang="en-US" dirty="0"/>
          </a:p>
        </p:txBody>
      </p:sp>
    </p:spTree>
    <p:extLst>
      <p:ext uri="{BB962C8B-B14F-4D97-AF65-F5344CB8AC3E}">
        <p14:creationId xmlns:p14="http://schemas.microsoft.com/office/powerpoint/2010/main" val="2173576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B92B-F0B0-5DD6-2385-58E4BBC03827}"/>
              </a:ext>
            </a:extLst>
          </p:cNvPr>
          <p:cNvSpPr>
            <a:spLocks noGrp="1"/>
          </p:cNvSpPr>
          <p:nvPr>
            <p:ph type="ctrTitle"/>
          </p:nvPr>
        </p:nvSpPr>
        <p:spPr/>
        <p:txBody>
          <a:bodyPr/>
          <a:lstStyle/>
          <a:p>
            <a:r>
              <a:rPr lang="en-US" dirty="0"/>
              <a:t>Fondling</a:t>
            </a:r>
          </a:p>
        </p:txBody>
      </p:sp>
      <p:sp>
        <p:nvSpPr>
          <p:cNvPr id="3" name="Footer Placeholder 2">
            <a:extLst>
              <a:ext uri="{FF2B5EF4-FFF2-40B4-BE49-F238E27FC236}">
                <a16:creationId xmlns:a16="http://schemas.microsoft.com/office/drawing/2014/main" id="{06E85426-ADAF-07DD-438F-8DD84AFFECE2}"/>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F8BB16C1-D65D-4B0A-8926-98BAFAB2F027}"/>
              </a:ext>
            </a:extLst>
          </p:cNvPr>
          <p:cNvSpPr>
            <a:spLocks noGrp="1"/>
          </p:cNvSpPr>
          <p:nvPr>
            <p:ph type="sldNum" sz="quarter" idx="12"/>
          </p:nvPr>
        </p:nvSpPr>
        <p:spPr/>
        <p:txBody>
          <a:bodyPr/>
          <a:lstStyle/>
          <a:p>
            <a:fld id="{A49DFD55-3C28-40EF-9E31-A92D2E4017FF}" type="slidenum">
              <a:rPr lang="en-US" smtClean="0"/>
              <a:pPr/>
              <a:t>28</a:t>
            </a:fld>
            <a:endParaRPr lang="en-US"/>
          </a:p>
        </p:txBody>
      </p:sp>
      <p:sp>
        <p:nvSpPr>
          <p:cNvPr id="5" name="Text Placeholder 4">
            <a:extLst>
              <a:ext uri="{FF2B5EF4-FFF2-40B4-BE49-F238E27FC236}">
                <a16:creationId xmlns:a16="http://schemas.microsoft.com/office/drawing/2014/main" id="{524C226B-0880-FC74-9A88-C44C303F65A7}"/>
              </a:ext>
            </a:extLst>
          </p:cNvPr>
          <p:cNvSpPr>
            <a:spLocks noGrp="1"/>
          </p:cNvSpPr>
          <p:nvPr>
            <p:ph type="body" sz="quarter" idx="13"/>
          </p:nvPr>
        </p:nvSpPr>
        <p:spPr/>
        <p:txBody>
          <a:bodyPr>
            <a:normAutofit fontScale="85000" lnSpcReduction="20000"/>
          </a:bodyPr>
          <a:lstStyle/>
          <a:p>
            <a:r>
              <a:rPr lang="en-US" dirty="0"/>
              <a:t>“Fondling” means the touching of the private body parts of the complainant for the purpose of sexual gratification, without the consent of the complainant, including instances where the complainant is incapable of giving consent because of the complainant’s age or because of the complainant’s temporary or permanent mental incapacity.</a:t>
            </a:r>
          </a:p>
          <a:p>
            <a:pPr lvl="1"/>
            <a:r>
              <a:rPr lang="en-US" dirty="0"/>
              <a:t>§§ UWS </a:t>
            </a:r>
            <a:r>
              <a:rPr lang="en-US" dirty="0">
                <a:hlinkClick r:id="rId2"/>
              </a:rPr>
              <a:t>4.015(9)(b)</a:t>
            </a:r>
            <a:r>
              <a:rPr lang="en-US" dirty="0"/>
              <a:t>, </a:t>
            </a:r>
            <a:r>
              <a:rPr lang="en-US" dirty="0">
                <a:hlinkClick r:id="rId3"/>
              </a:rPr>
              <a:t>11.015(9)(b)</a:t>
            </a:r>
            <a:r>
              <a:rPr lang="en-US" dirty="0"/>
              <a:t>, &amp; </a:t>
            </a:r>
            <a:r>
              <a:rPr lang="en-US" dirty="0">
                <a:hlinkClick r:id="rId4"/>
              </a:rPr>
              <a:t>17.151(2)(b)</a:t>
            </a:r>
            <a:r>
              <a:rPr lang="en-US" dirty="0"/>
              <a:t> &amp; </a:t>
            </a:r>
            <a:r>
              <a:rPr lang="en-US" dirty="0">
                <a:hlinkClick r:id="rId5"/>
              </a:rPr>
              <a:t>RPD 14-2</a:t>
            </a:r>
            <a:r>
              <a:rPr lang="en-US" dirty="0"/>
              <a:t>, Appendix C, Definitions, 11.b.</a:t>
            </a:r>
          </a:p>
          <a:p>
            <a:endParaRPr lang="en-US" dirty="0"/>
          </a:p>
        </p:txBody>
      </p:sp>
    </p:spTree>
    <p:extLst>
      <p:ext uri="{BB962C8B-B14F-4D97-AF65-F5344CB8AC3E}">
        <p14:creationId xmlns:p14="http://schemas.microsoft.com/office/powerpoint/2010/main" val="2433110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C9DD1-2B15-162D-4D59-C5A6ABCC59DD}"/>
              </a:ext>
            </a:extLst>
          </p:cNvPr>
          <p:cNvSpPr>
            <a:spLocks noGrp="1"/>
          </p:cNvSpPr>
          <p:nvPr>
            <p:ph type="ctrTitle"/>
          </p:nvPr>
        </p:nvSpPr>
        <p:spPr/>
        <p:txBody>
          <a:bodyPr/>
          <a:lstStyle/>
          <a:p>
            <a:r>
              <a:rPr lang="en-US" dirty="0"/>
              <a:t>INCEST</a:t>
            </a:r>
          </a:p>
        </p:txBody>
      </p:sp>
      <p:sp>
        <p:nvSpPr>
          <p:cNvPr id="3" name="Footer Placeholder 2">
            <a:extLst>
              <a:ext uri="{FF2B5EF4-FFF2-40B4-BE49-F238E27FC236}">
                <a16:creationId xmlns:a16="http://schemas.microsoft.com/office/drawing/2014/main" id="{64B4A9B4-5957-CDE5-F192-E96C8880E09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86277F4-5D49-86A1-B053-76E374C99B96}"/>
              </a:ext>
            </a:extLst>
          </p:cNvPr>
          <p:cNvSpPr>
            <a:spLocks noGrp="1"/>
          </p:cNvSpPr>
          <p:nvPr>
            <p:ph type="sldNum" sz="quarter" idx="12"/>
          </p:nvPr>
        </p:nvSpPr>
        <p:spPr/>
        <p:txBody>
          <a:bodyPr/>
          <a:lstStyle/>
          <a:p>
            <a:fld id="{A49DFD55-3C28-40EF-9E31-A92D2E4017FF}" type="slidenum">
              <a:rPr lang="en-US" smtClean="0"/>
              <a:pPr/>
              <a:t>29</a:t>
            </a:fld>
            <a:endParaRPr lang="en-US"/>
          </a:p>
        </p:txBody>
      </p:sp>
      <p:sp>
        <p:nvSpPr>
          <p:cNvPr id="5" name="Text Placeholder 4">
            <a:extLst>
              <a:ext uri="{FF2B5EF4-FFF2-40B4-BE49-F238E27FC236}">
                <a16:creationId xmlns:a16="http://schemas.microsoft.com/office/drawing/2014/main" id="{1B139295-E454-7C8F-C713-1F45AAB8EAFB}"/>
              </a:ext>
            </a:extLst>
          </p:cNvPr>
          <p:cNvSpPr>
            <a:spLocks noGrp="1"/>
          </p:cNvSpPr>
          <p:nvPr>
            <p:ph type="body" sz="quarter" idx="13"/>
          </p:nvPr>
        </p:nvSpPr>
        <p:spPr/>
        <p:txBody>
          <a:bodyPr/>
          <a:lstStyle/>
          <a:p>
            <a:r>
              <a:rPr lang="en-US" dirty="0"/>
              <a:t>“Incest” means sexual intercourse between persons who are related to each other within the degrees wherein marriage is prohibited by law as per s. 944.06, Stats.</a:t>
            </a:r>
          </a:p>
          <a:p>
            <a:pPr lvl="1"/>
            <a:r>
              <a:rPr lang="en-US" dirty="0"/>
              <a:t>§§ UWS </a:t>
            </a:r>
            <a:r>
              <a:rPr lang="en-US" dirty="0">
                <a:hlinkClick r:id="rId2"/>
              </a:rPr>
              <a:t>4.015(9)(c)</a:t>
            </a:r>
            <a:r>
              <a:rPr lang="en-US" dirty="0"/>
              <a:t>, </a:t>
            </a:r>
            <a:r>
              <a:rPr lang="en-US" dirty="0">
                <a:hlinkClick r:id="rId3"/>
              </a:rPr>
              <a:t>11.015(9)(c)</a:t>
            </a:r>
            <a:r>
              <a:rPr lang="en-US" dirty="0"/>
              <a:t>, &amp; </a:t>
            </a:r>
            <a:r>
              <a:rPr lang="en-US" dirty="0">
                <a:hlinkClick r:id="rId4"/>
              </a:rPr>
              <a:t>17.151(2)(c)</a:t>
            </a:r>
            <a:r>
              <a:rPr lang="en-US" dirty="0"/>
              <a:t> &amp; </a:t>
            </a:r>
            <a:r>
              <a:rPr lang="en-US" dirty="0">
                <a:hlinkClick r:id="rId5"/>
              </a:rPr>
              <a:t>RPD 14-2</a:t>
            </a:r>
            <a:r>
              <a:rPr lang="en-US" dirty="0"/>
              <a:t>, Appendix C, Definitions, 11.c.</a:t>
            </a:r>
          </a:p>
          <a:p>
            <a:endParaRPr lang="en-US" dirty="0"/>
          </a:p>
        </p:txBody>
      </p:sp>
    </p:spTree>
    <p:extLst>
      <p:ext uri="{BB962C8B-B14F-4D97-AF65-F5344CB8AC3E}">
        <p14:creationId xmlns:p14="http://schemas.microsoft.com/office/powerpoint/2010/main" val="204943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A61E-0DBF-F5EE-33CA-7C6C63033B49}"/>
              </a:ext>
            </a:extLst>
          </p:cNvPr>
          <p:cNvSpPr>
            <a:spLocks noGrp="1"/>
          </p:cNvSpPr>
          <p:nvPr>
            <p:ph type="ctrTitle"/>
          </p:nvPr>
        </p:nvSpPr>
        <p:spPr>
          <a:xfrm>
            <a:off x="2079157" y="137396"/>
            <a:ext cx="8692249" cy="985042"/>
          </a:xfrm>
        </p:spPr>
        <p:txBody>
          <a:bodyPr/>
          <a:lstStyle/>
          <a:p>
            <a:r>
              <a:rPr lang="en-US" sz="36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t>Title IX Regulations</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B8A56C23-3F0F-C856-64C8-62BB4B36BC66}"/>
              </a:ext>
            </a:extLst>
          </p:cNvPr>
          <p:cNvSpPr>
            <a:spLocks noGrp="1"/>
          </p:cNvSpPr>
          <p:nvPr>
            <p:ph type="sldNum" sz="quarter" idx="12"/>
          </p:nvPr>
        </p:nvSpPr>
        <p:spPr/>
        <p:txBody>
          <a:bodyPr/>
          <a:lstStyle/>
          <a:p>
            <a:fld id="{A49DFD55-3C28-40EF-9E31-A92D2E4017FF}" type="slidenum">
              <a:rPr lang="en-US" smtClean="0"/>
              <a:pPr/>
              <a:t>3</a:t>
            </a:fld>
            <a:endParaRPr lang="en-US"/>
          </a:p>
        </p:txBody>
      </p:sp>
      <p:sp>
        <p:nvSpPr>
          <p:cNvPr id="5" name="Text Placeholder 4">
            <a:extLst>
              <a:ext uri="{FF2B5EF4-FFF2-40B4-BE49-F238E27FC236}">
                <a16:creationId xmlns:a16="http://schemas.microsoft.com/office/drawing/2014/main" id="{3636C7FC-CE90-46CC-22E4-03B20305E5C7}"/>
              </a:ext>
            </a:extLst>
          </p:cNvPr>
          <p:cNvSpPr>
            <a:spLocks noGrp="1"/>
          </p:cNvSpPr>
          <p:nvPr>
            <p:ph type="body" sz="quarter" idx="13"/>
          </p:nvPr>
        </p:nvSpPr>
        <p:spPr>
          <a:xfrm>
            <a:off x="1097280" y="1984248"/>
            <a:ext cx="10018395" cy="4443983"/>
          </a:xfrm>
        </p:spPr>
        <p:txBody>
          <a:bodyPr>
            <a:normAutofit fontScale="55000" lnSpcReduction="20000"/>
          </a:bodyPr>
          <a:lstStyle/>
          <a:p>
            <a:pPr lvl="0"/>
            <a:r>
              <a:rPr lang="en-US" sz="5000" dirty="0">
                <a:latin typeface="Open Sans" panose="020B0606030504020204" pitchFamily="34" charset="0"/>
                <a:ea typeface="Open Sans" panose="020B0606030504020204" pitchFamily="34" charset="0"/>
                <a:cs typeface="Open Sans" panose="020B0606030504020204" pitchFamily="34" charset="0"/>
                <a:sym typeface="Cambria"/>
              </a:rPr>
              <a:t>Released on May 9, 2020 and effective August 14, 2020</a:t>
            </a:r>
          </a:p>
          <a:p>
            <a:pPr lvl="0"/>
            <a:r>
              <a:rPr lang="en-US" sz="5000" dirty="0">
                <a:latin typeface="Open Sans" panose="020B0606030504020204" pitchFamily="34" charset="0"/>
                <a:ea typeface="Open Sans" panose="020B0606030504020204" pitchFamily="34" charset="0"/>
                <a:cs typeface="Open Sans" panose="020B0606030504020204" pitchFamily="34" charset="0"/>
                <a:sym typeface="Cambria"/>
              </a:rPr>
              <a:t>UW System has adopted permanent rules to implement the new rules.</a:t>
            </a:r>
          </a:p>
          <a:p>
            <a:pPr lvl="0"/>
            <a:r>
              <a:rPr lang="en-US" sz="5000" dirty="0">
                <a:latin typeface="Open Sans" panose="020B0606030504020204" pitchFamily="34" charset="0"/>
                <a:ea typeface="Open Sans" panose="020B0606030504020204" pitchFamily="34" charset="0"/>
                <a:cs typeface="Open Sans" panose="020B0606030504020204" pitchFamily="34" charset="0"/>
                <a:sym typeface="Cambria"/>
              </a:rPr>
              <a:t>This training will not cover all aspects of the new regulations, but is highlighting those regulations that are related to the role of Advisor, Hearing Officer/Committee, and the Hearing Process</a:t>
            </a:r>
          </a:p>
          <a:p>
            <a:pPr lvl="0"/>
            <a:r>
              <a:rPr lang="en-US" sz="5000" dirty="0">
                <a:latin typeface="Open Sans" panose="020B0606030504020204" pitchFamily="34" charset="0"/>
                <a:ea typeface="Open Sans" panose="020B0606030504020204" pitchFamily="34" charset="0"/>
                <a:cs typeface="Open Sans" panose="020B0606030504020204" pitchFamily="34" charset="0"/>
                <a:sym typeface="Cambria"/>
              </a:rPr>
              <a:t>New Regulations can be found at: </a:t>
            </a:r>
            <a:r>
              <a:rPr lang="en-US" sz="5000" dirty="0">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https://www.federalregister.gov/documents/2020/05/19/2020-10512/nondiscrimination-on-the-basis-of-sex-in-education-programs-or-activities-receiving-federal</a:t>
            </a:r>
            <a:endParaRPr lang="en-US" sz="5000" dirty="0">
              <a:latin typeface="Open Sans" panose="020B0606030504020204" pitchFamily="34" charset="0"/>
              <a:ea typeface="Open Sans" panose="020B0606030504020204" pitchFamily="34" charset="0"/>
              <a:cs typeface="Open Sans" panose="020B0606030504020204" pitchFamily="34" charset="0"/>
              <a:sym typeface="Cambria"/>
            </a:endParaRPr>
          </a:p>
          <a:p>
            <a:endParaRPr lang="en-US" dirty="0"/>
          </a:p>
        </p:txBody>
      </p:sp>
    </p:spTree>
    <p:extLst>
      <p:ext uri="{BB962C8B-B14F-4D97-AF65-F5344CB8AC3E}">
        <p14:creationId xmlns:p14="http://schemas.microsoft.com/office/powerpoint/2010/main" val="118795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FD7C-DFAB-36C1-F379-CF4563569544}"/>
              </a:ext>
            </a:extLst>
          </p:cNvPr>
          <p:cNvSpPr>
            <a:spLocks noGrp="1"/>
          </p:cNvSpPr>
          <p:nvPr>
            <p:ph type="ctrTitle"/>
          </p:nvPr>
        </p:nvSpPr>
        <p:spPr/>
        <p:txBody>
          <a:bodyPr/>
          <a:lstStyle/>
          <a:p>
            <a:r>
              <a:rPr lang="en-US" dirty="0"/>
              <a:t>STATUTORY RAPE</a:t>
            </a:r>
          </a:p>
        </p:txBody>
      </p:sp>
      <p:sp>
        <p:nvSpPr>
          <p:cNvPr id="3" name="Footer Placeholder 2">
            <a:extLst>
              <a:ext uri="{FF2B5EF4-FFF2-40B4-BE49-F238E27FC236}">
                <a16:creationId xmlns:a16="http://schemas.microsoft.com/office/drawing/2014/main" id="{9FAB1B9C-6548-E1C3-B30D-8E373978D7B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BD067B8-C6D2-7954-8F85-7C335FE3E12A}"/>
              </a:ext>
            </a:extLst>
          </p:cNvPr>
          <p:cNvSpPr>
            <a:spLocks noGrp="1"/>
          </p:cNvSpPr>
          <p:nvPr>
            <p:ph type="sldNum" sz="quarter" idx="12"/>
          </p:nvPr>
        </p:nvSpPr>
        <p:spPr/>
        <p:txBody>
          <a:bodyPr/>
          <a:lstStyle/>
          <a:p>
            <a:fld id="{A49DFD55-3C28-40EF-9E31-A92D2E4017FF}" type="slidenum">
              <a:rPr lang="en-US" smtClean="0"/>
              <a:pPr/>
              <a:t>30</a:t>
            </a:fld>
            <a:endParaRPr lang="en-US"/>
          </a:p>
        </p:txBody>
      </p:sp>
      <p:sp>
        <p:nvSpPr>
          <p:cNvPr id="5" name="Text Placeholder 4">
            <a:extLst>
              <a:ext uri="{FF2B5EF4-FFF2-40B4-BE49-F238E27FC236}">
                <a16:creationId xmlns:a16="http://schemas.microsoft.com/office/drawing/2014/main" id="{4ADA1C5A-8B96-D57C-979D-7C0162E0EE78}"/>
              </a:ext>
            </a:extLst>
          </p:cNvPr>
          <p:cNvSpPr>
            <a:spLocks noGrp="1"/>
          </p:cNvSpPr>
          <p:nvPr>
            <p:ph type="body" sz="quarter" idx="13"/>
          </p:nvPr>
        </p:nvSpPr>
        <p:spPr/>
        <p:txBody>
          <a:bodyPr/>
          <a:lstStyle/>
          <a:p>
            <a:r>
              <a:rPr lang="en-US" dirty="0"/>
              <a:t>“Statutory Rape” means sexual intercourse with a complainant who is under the statutory age of consent as per s. 948.02, Stats.</a:t>
            </a:r>
          </a:p>
          <a:p>
            <a:pPr lvl="1"/>
            <a:r>
              <a:rPr lang="en-US" dirty="0"/>
              <a:t>§§ UWS </a:t>
            </a:r>
            <a:r>
              <a:rPr lang="en-US" dirty="0">
                <a:hlinkClick r:id="rId2"/>
              </a:rPr>
              <a:t>4.015(9)(d)</a:t>
            </a:r>
            <a:r>
              <a:rPr lang="en-US" dirty="0"/>
              <a:t>, </a:t>
            </a:r>
            <a:r>
              <a:rPr lang="en-US" dirty="0">
                <a:hlinkClick r:id="rId3"/>
              </a:rPr>
              <a:t>11.015(9)(b)</a:t>
            </a:r>
            <a:r>
              <a:rPr lang="en-US" dirty="0"/>
              <a:t>, &amp; </a:t>
            </a:r>
            <a:r>
              <a:rPr lang="en-US" dirty="0">
                <a:hlinkClick r:id="rId4"/>
              </a:rPr>
              <a:t>17.151(2)(b)</a:t>
            </a:r>
            <a:r>
              <a:rPr lang="en-US" dirty="0"/>
              <a:t> &amp; </a:t>
            </a:r>
            <a:r>
              <a:rPr lang="en-US" dirty="0">
                <a:hlinkClick r:id="rId5"/>
              </a:rPr>
              <a:t>RPD 14-2</a:t>
            </a:r>
            <a:r>
              <a:rPr lang="en-US" dirty="0"/>
              <a:t>, Appendix C, Definitions, 11.d.</a:t>
            </a:r>
          </a:p>
          <a:p>
            <a:pPr marL="0" indent="0">
              <a:buNone/>
            </a:pPr>
            <a:endParaRPr lang="en-US" dirty="0"/>
          </a:p>
          <a:p>
            <a:endParaRPr lang="en-US" dirty="0"/>
          </a:p>
        </p:txBody>
      </p:sp>
    </p:spTree>
    <p:extLst>
      <p:ext uri="{BB962C8B-B14F-4D97-AF65-F5344CB8AC3E}">
        <p14:creationId xmlns:p14="http://schemas.microsoft.com/office/powerpoint/2010/main" val="539435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D400C-43F4-39C2-6634-97601F3514E1}"/>
              </a:ext>
            </a:extLst>
          </p:cNvPr>
          <p:cNvSpPr>
            <a:spLocks noGrp="1"/>
          </p:cNvSpPr>
          <p:nvPr>
            <p:ph type="ctrTitle"/>
          </p:nvPr>
        </p:nvSpPr>
        <p:spPr/>
        <p:txBody>
          <a:bodyPr/>
          <a:lstStyle/>
          <a:p>
            <a:r>
              <a:rPr lang="en-US" dirty="0"/>
              <a:t>Stalking</a:t>
            </a:r>
          </a:p>
        </p:txBody>
      </p:sp>
      <p:sp>
        <p:nvSpPr>
          <p:cNvPr id="3" name="Footer Placeholder 2">
            <a:extLst>
              <a:ext uri="{FF2B5EF4-FFF2-40B4-BE49-F238E27FC236}">
                <a16:creationId xmlns:a16="http://schemas.microsoft.com/office/drawing/2014/main" id="{93B943CC-27A4-1F24-CEF7-DDA2F9F3EBCD}"/>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29C0525B-58CE-29DC-298E-5BB83C147AF0}"/>
              </a:ext>
            </a:extLst>
          </p:cNvPr>
          <p:cNvSpPr>
            <a:spLocks noGrp="1"/>
          </p:cNvSpPr>
          <p:nvPr>
            <p:ph type="sldNum" sz="quarter" idx="12"/>
          </p:nvPr>
        </p:nvSpPr>
        <p:spPr/>
        <p:txBody>
          <a:bodyPr/>
          <a:lstStyle/>
          <a:p>
            <a:fld id="{A49DFD55-3C28-40EF-9E31-A92D2E4017FF}" type="slidenum">
              <a:rPr lang="en-US" smtClean="0"/>
              <a:pPr/>
              <a:t>31</a:t>
            </a:fld>
            <a:endParaRPr lang="en-US"/>
          </a:p>
        </p:txBody>
      </p:sp>
      <p:sp>
        <p:nvSpPr>
          <p:cNvPr id="5" name="Text Placeholder 4">
            <a:extLst>
              <a:ext uri="{FF2B5EF4-FFF2-40B4-BE49-F238E27FC236}">
                <a16:creationId xmlns:a16="http://schemas.microsoft.com/office/drawing/2014/main" id="{04753221-730D-3B52-3F34-9CADFC9A2F76}"/>
              </a:ext>
            </a:extLst>
          </p:cNvPr>
          <p:cNvSpPr>
            <a:spLocks noGrp="1"/>
          </p:cNvSpPr>
          <p:nvPr>
            <p:ph type="body" sz="quarter" idx="13"/>
          </p:nvPr>
        </p:nvSpPr>
        <p:spPr/>
        <p:txBody>
          <a:bodyPr>
            <a:normAutofit fontScale="77500" lnSpcReduction="20000"/>
          </a:bodyPr>
          <a:lstStyle/>
          <a:p>
            <a:r>
              <a:rPr lang="en-US" dirty="0"/>
              <a:t>“Stalking” means engaging in a course of conduct directed at the complainant that would cause a reasonable person to </a:t>
            </a:r>
          </a:p>
          <a:p>
            <a:pPr lvl="1"/>
            <a:r>
              <a:rPr lang="en-US" dirty="0"/>
              <a:t>fear for their safety or the safety of others; OR </a:t>
            </a:r>
          </a:p>
          <a:p>
            <a:pPr lvl="1"/>
            <a:r>
              <a:rPr lang="en-US" dirty="0"/>
              <a:t>suffer substantial emotional distress.</a:t>
            </a:r>
          </a:p>
          <a:p>
            <a:r>
              <a:rPr lang="en-US" dirty="0"/>
              <a:t>§§ UWS </a:t>
            </a:r>
            <a:r>
              <a:rPr lang="en-US" dirty="0">
                <a:hlinkClick r:id="rId2"/>
              </a:rPr>
              <a:t>4.015(11)</a:t>
            </a:r>
            <a:r>
              <a:rPr lang="en-US" dirty="0"/>
              <a:t>, </a:t>
            </a:r>
            <a:r>
              <a:rPr lang="en-US" dirty="0">
                <a:hlinkClick r:id="rId3"/>
              </a:rPr>
              <a:t>11.015(11)</a:t>
            </a:r>
            <a:r>
              <a:rPr lang="en-US" dirty="0"/>
              <a:t>, &amp; </a:t>
            </a:r>
            <a:r>
              <a:rPr lang="en-US" dirty="0">
                <a:hlinkClick r:id="rId4"/>
              </a:rPr>
              <a:t>17.151(5)</a:t>
            </a:r>
            <a:r>
              <a:rPr lang="en-US" dirty="0"/>
              <a:t> &amp; </a:t>
            </a:r>
            <a:r>
              <a:rPr lang="en-US" dirty="0">
                <a:hlinkClick r:id="rId5"/>
              </a:rPr>
              <a:t>RPD 14-2</a:t>
            </a:r>
            <a:r>
              <a:rPr lang="en-US" dirty="0"/>
              <a:t>, Appendix C, Definitions, 13.</a:t>
            </a:r>
          </a:p>
          <a:p>
            <a:r>
              <a:rPr lang="en-US" i="1" dirty="0"/>
              <a:t>See </a:t>
            </a:r>
            <a:r>
              <a:rPr lang="en-US" dirty="0">
                <a:hlinkClick r:id="rId6"/>
              </a:rPr>
              <a:t>34 U.S.C. § 12291</a:t>
            </a:r>
            <a:r>
              <a:rPr lang="en-US" dirty="0"/>
              <a:t>(a)(36) as referenced in </a:t>
            </a:r>
            <a:r>
              <a:rPr lang="en-US" dirty="0">
                <a:hlinkClick r:id="rId7"/>
              </a:rPr>
              <a:t>34 CFR 106.30(a) “Sexual harassment”</a:t>
            </a:r>
            <a:r>
              <a:rPr lang="en-US" dirty="0"/>
              <a:t> (3) (Aug. 14, 2020).</a:t>
            </a:r>
          </a:p>
          <a:p>
            <a:endParaRPr lang="en-US" dirty="0"/>
          </a:p>
        </p:txBody>
      </p:sp>
    </p:spTree>
    <p:extLst>
      <p:ext uri="{BB962C8B-B14F-4D97-AF65-F5344CB8AC3E}">
        <p14:creationId xmlns:p14="http://schemas.microsoft.com/office/powerpoint/2010/main" val="4158018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954C-0151-406E-A4AE-676FFA04A160}"/>
              </a:ext>
            </a:extLst>
          </p:cNvPr>
          <p:cNvSpPr>
            <a:spLocks noGrp="1"/>
          </p:cNvSpPr>
          <p:nvPr>
            <p:ph type="ctrTitle"/>
          </p:nvPr>
        </p:nvSpPr>
        <p:spPr/>
        <p:txBody>
          <a:bodyPr/>
          <a:lstStyle/>
          <a:p>
            <a:r>
              <a:rPr lang="en-US" dirty="0"/>
              <a:t>Dating Violence</a:t>
            </a:r>
          </a:p>
        </p:txBody>
      </p:sp>
      <p:sp>
        <p:nvSpPr>
          <p:cNvPr id="3" name="Footer Placeholder 2">
            <a:extLst>
              <a:ext uri="{FF2B5EF4-FFF2-40B4-BE49-F238E27FC236}">
                <a16:creationId xmlns:a16="http://schemas.microsoft.com/office/drawing/2014/main" id="{FFC933CC-D6F3-1B7C-8A90-22617A668C04}"/>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1FD4811-AEC0-7E13-9718-1008CC328E37}"/>
              </a:ext>
            </a:extLst>
          </p:cNvPr>
          <p:cNvSpPr>
            <a:spLocks noGrp="1"/>
          </p:cNvSpPr>
          <p:nvPr>
            <p:ph type="sldNum" sz="quarter" idx="12"/>
          </p:nvPr>
        </p:nvSpPr>
        <p:spPr/>
        <p:txBody>
          <a:bodyPr/>
          <a:lstStyle/>
          <a:p>
            <a:fld id="{A49DFD55-3C28-40EF-9E31-A92D2E4017FF}" type="slidenum">
              <a:rPr lang="en-US" smtClean="0"/>
              <a:pPr/>
              <a:t>32</a:t>
            </a:fld>
            <a:endParaRPr lang="en-US"/>
          </a:p>
        </p:txBody>
      </p:sp>
      <p:sp>
        <p:nvSpPr>
          <p:cNvPr id="5" name="Text Placeholder 4">
            <a:extLst>
              <a:ext uri="{FF2B5EF4-FFF2-40B4-BE49-F238E27FC236}">
                <a16:creationId xmlns:a16="http://schemas.microsoft.com/office/drawing/2014/main" id="{99CB7B4F-8D74-8028-6522-1A984A0E7507}"/>
              </a:ext>
            </a:extLst>
          </p:cNvPr>
          <p:cNvSpPr>
            <a:spLocks noGrp="1"/>
          </p:cNvSpPr>
          <p:nvPr>
            <p:ph type="body" sz="quarter" idx="13"/>
          </p:nvPr>
        </p:nvSpPr>
        <p:spPr/>
        <p:txBody>
          <a:bodyPr>
            <a:normAutofit fontScale="62500" lnSpcReduction="20000"/>
          </a:bodyPr>
          <a:lstStyle/>
          <a:p>
            <a:r>
              <a:rPr lang="en-US" dirty="0"/>
              <a:t>“Dating violence” means violence committed by a person </a:t>
            </a:r>
          </a:p>
          <a:p>
            <a:pPr lvl="1"/>
            <a:r>
              <a:rPr lang="en-US" dirty="0"/>
              <a:t>who is or has been in a social relationship of a romantic or intimate nature with the complainant; AND </a:t>
            </a:r>
          </a:p>
          <a:p>
            <a:pPr lvl="1"/>
            <a:r>
              <a:rPr lang="en-US" dirty="0"/>
              <a:t>where the existence of such a relationship shall be determined based on a consideration of the following factors: </a:t>
            </a:r>
          </a:p>
          <a:p>
            <a:pPr lvl="2"/>
            <a:r>
              <a:rPr lang="en-US" dirty="0"/>
              <a:t>the length of the relationship, </a:t>
            </a:r>
          </a:p>
          <a:p>
            <a:pPr lvl="2"/>
            <a:r>
              <a:rPr lang="en-US" dirty="0"/>
              <a:t>the type of relationship, AND </a:t>
            </a:r>
          </a:p>
          <a:p>
            <a:pPr lvl="2"/>
            <a:r>
              <a:rPr lang="en-US" dirty="0"/>
              <a:t>the frequency of interaction between the persons involved in the relationship.</a:t>
            </a:r>
            <a:endParaRPr lang="en-US" dirty="0">
              <a:hlinkClick r:id="rId2"/>
            </a:endParaRPr>
          </a:p>
          <a:p>
            <a:r>
              <a:rPr lang="en-US" dirty="0"/>
              <a:t>§§ UWS </a:t>
            </a:r>
            <a:r>
              <a:rPr lang="en-US" dirty="0">
                <a:hlinkClick r:id="rId3"/>
              </a:rPr>
              <a:t>4.015(5)</a:t>
            </a:r>
            <a:r>
              <a:rPr lang="en-US" dirty="0"/>
              <a:t>, </a:t>
            </a:r>
            <a:r>
              <a:rPr lang="en-US" dirty="0">
                <a:hlinkClick r:id="rId4"/>
              </a:rPr>
              <a:t>11.015(5)</a:t>
            </a:r>
            <a:r>
              <a:rPr lang="en-US" dirty="0"/>
              <a:t>, &amp; </a:t>
            </a:r>
            <a:r>
              <a:rPr lang="en-US" dirty="0">
                <a:hlinkClick r:id="rId5"/>
              </a:rPr>
              <a:t>17.151(3)</a:t>
            </a:r>
            <a:r>
              <a:rPr lang="en-US" dirty="0"/>
              <a:t> &amp; </a:t>
            </a:r>
            <a:r>
              <a:rPr lang="en-US" dirty="0">
                <a:hlinkClick r:id="rId6"/>
              </a:rPr>
              <a:t>RPD 14-2</a:t>
            </a:r>
            <a:r>
              <a:rPr lang="en-US" dirty="0"/>
              <a:t>, Appendix C, Definitions, 4.</a:t>
            </a:r>
          </a:p>
          <a:p>
            <a:r>
              <a:rPr lang="en-US" i="1" dirty="0"/>
              <a:t>See </a:t>
            </a:r>
            <a:r>
              <a:rPr lang="en-US" dirty="0">
                <a:hlinkClick r:id="rId2"/>
              </a:rPr>
              <a:t>34 U.S.C. § 12291</a:t>
            </a:r>
            <a:r>
              <a:rPr lang="en-US" dirty="0"/>
              <a:t>(a)(11) as referenced in </a:t>
            </a:r>
            <a:r>
              <a:rPr lang="en-US" dirty="0">
                <a:hlinkClick r:id="rId7"/>
              </a:rPr>
              <a:t>34 CFR 106.30(a) “Sexual harassment”</a:t>
            </a:r>
            <a:r>
              <a:rPr lang="en-US" dirty="0"/>
              <a:t> (3) (Aug. 14, 2020).</a:t>
            </a:r>
          </a:p>
          <a:p>
            <a:pPr marL="0" indent="0">
              <a:buNone/>
            </a:pPr>
            <a:endParaRPr lang="en-US" dirty="0"/>
          </a:p>
        </p:txBody>
      </p:sp>
    </p:spTree>
    <p:extLst>
      <p:ext uri="{BB962C8B-B14F-4D97-AF65-F5344CB8AC3E}">
        <p14:creationId xmlns:p14="http://schemas.microsoft.com/office/powerpoint/2010/main" val="329059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954C-0151-406E-A4AE-676FFA04A160}"/>
              </a:ext>
            </a:extLst>
          </p:cNvPr>
          <p:cNvSpPr>
            <a:spLocks noGrp="1"/>
          </p:cNvSpPr>
          <p:nvPr>
            <p:ph type="ctrTitle"/>
          </p:nvPr>
        </p:nvSpPr>
        <p:spPr/>
        <p:txBody>
          <a:bodyPr/>
          <a:lstStyle/>
          <a:p>
            <a:r>
              <a:rPr lang="en-US" dirty="0"/>
              <a:t>Domestic Violence</a:t>
            </a:r>
          </a:p>
        </p:txBody>
      </p:sp>
      <p:sp>
        <p:nvSpPr>
          <p:cNvPr id="3" name="Footer Placeholder 2">
            <a:extLst>
              <a:ext uri="{FF2B5EF4-FFF2-40B4-BE49-F238E27FC236}">
                <a16:creationId xmlns:a16="http://schemas.microsoft.com/office/drawing/2014/main" id="{FFC933CC-D6F3-1B7C-8A90-22617A668C04}"/>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1FD4811-AEC0-7E13-9718-1008CC328E37}"/>
              </a:ext>
            </a:extLst>
          </p:cNvPr>
          <p:cNvSpPr>
            <a:spLocks noGrp="1"/>
          </p:cNvSpPr>
          <p:nvPr>
            <p:ph type="sldNum" sz="quarter" idx="12"/>
          </p:nvPr>
        </p:nvSpPr>
        <p:spPr/>
        <p:txBody>
          <a:bodyPr/>
          <a:lstStyle/>
          <a:p>
            <a:fld id="{A49DFD55-3C28-40EF-9E31-A92D2E4017FF}" type="slidenum">
              <a:rPr lang="en-US" smtClean="0"/>
              <a:pPr/>
              <a:t>33</a:t>
            </a:fld>
            <a:endParaRPr lang="en-US"/>
          </a:p>
        </p:txBody>
      </p:sp>
      <p:sp>
        <p:nvSpPr>
          <p:cNvPr id="5" name="Text Placeholder 4">
            <a:extLst>
              <a:ext uri="{FF2B5EF4-FFF2-40B4-BE49-F238E27FC236}">
                <a16:creationId xmlns:a16="http://schemas.microsoft.com/office/drawing/2014/main" id="{99CB7B4F-8D74-8028-6522-1A984A0E7507}"/>
              </a:ext>
            </a:extLst>
          </p:cNvPr>
          <p:cNvSpPr>
            <a:spLocks noGrp="1"/>
          </p:cNvSpPr>
          <p:nvPr>
            <p:ph type="body" sz="quarter" idx="13"/>
          </p:nvPr>
        </p:nvSpPr>
        <p:spPr/>
        <p:txBody>
          <a:bodyPr>
            <a:normAutofit fontScale="92500" lnSpcReduction="10000"/>
          </a:bodyPr>
          <a:lstStyle/>
          <a:p>
            <a:r>
              <a:rPr lang="en-US" sz="1600" dirty="0"/>
              <a:t>“Domestic violence” means felony or misdemeanor crimes of violence committed </a:t>
            </a:r>
          </a:p>
          <a:p>
            <a:pPr lvl="1"/>
            <a:r>
              <a:rPr lang="en-US" sz="1400" dirty="0"/>
              <a:t>by a current or former spouse or intimate partner of the complainant, </a:t>
            </a:r>
          </a:p>
          <a:p>
            <a:pPr lvl="1"/>
            <a:r>
              <a:rPr lang="en-US" sz="1400" dirty="0"/>
              <a:t>by a person with whom the complainant shares a child in common, by a person who is cohabitating with or has cohabitated with the complainant as a spouse or intimate partner, </a:t>
            </a:r>
          </a:p>
          <a:p>
            <a:pPr lvl="1"/>
            <a:r>
              <a:rPr lang="en-US" sz="1400" dirty="0"/>
              <a:t>by a person similarly situated to a spouse of the complainant under the domestic or family violence laws of Wisconsin, OR</a:t>
            </a:r>
          </a:p>
          <a:p>
            <a:pPr lvl="1"/>
            <a:r>
              <a:rPr lang="en-US" sz="1400" dirty="0"/>
              <a:t>by any other person against an adult or youth complainant who is protected from that person’s acts under the domestic or family violence laws of Wisconsin as per ss. </a:t>
            </a:r>
            <a:r>
              <a:rPr lang="en-US" sz="1400" dirty="0">
                <a:hlinkClick r:id="rId2" tooltip="Statutes 813.12(1)(am)"/>
              </a:rPr>
              <a:t>813.12 (1) (am)</a:t>
            </a:r>
            <a:r>
              <a:rPr lang="en-US" sz="1400" dirty="0"/>
              <a:t> and </a:t>
            </a:r>
            <a:r>
              <a:rPr lang="en-US" sz="1400" dirty="0">
                <a:hlinkClick r:id="rId3" tooltip="Statutes 968.075"/>
              </a:rPr>
              <a:t>968.075</a:t>
            </a:r>
            <a:r>
              <a:rPr lang="en-US" sz="1400" dirty="0"/>
              <a:t>, Stats.</a:t>
            </a:r>
          </a:p>
          <a:p>
            <a:r>
              <a:rPr lang="en-US" sz="1600" dirty="0"/>
              <a:t>§§ UWS </a:t>
            </a:r>
            <a:r>
              <a:rPr lang="en-US" sz="1600" dirty="0">
                <a:hlinkClick r:id="rId4"/>
              </a:rPr>
              <a:t>4.015(6)</a:t>
            </a:r>
            <a:r>
              <a:rPr lang="en-US" sz="1600" dirty="0"/>
              <a:t>, </a:t>
            </a:r>
            <a:r>
              <a:rPr lang="en-US" sz="1600" dirty="0">
                <a:hlinkClick r:id="rId5"/>
              </a:rPr>
              <a:t>11.015(6)</a:t>
            </a:r>
            <a:r>
              <a:rPr lang="en-US" sz="1600" dirty="0"/>
              <a:t>, &amp; </a:t>
            </a:r>
            <a:r>
              <a:rPr lang="en-US" sz="1600" dirty="0">
                <a:hlinkClick r:id="rId6"/>
              </a:rPr>
              <a:t>17.151(4)</a:t>
            </a:r>
            <a:r>
              <a:rPr lang="en-US" sz="1600" dirty="0"/>
              <a:t> &amp; </a:t>
            </a:r>
            <a:r>
              <a:rPr lang="en-US" sz="1600" dirty="0">
                <a:hlinkClick r:id="rId7"/>
              </a:rPr>
              <a:t>RPD 14-2</a:t>
            </a:r>
            <a:r>
              <a:rPr lang="en-US" sz="1600" dirty="0"/>
              <a:t>, Appendix C, Definitions, 5.</a:t>
            </a:r>
          </a:p>
          <a:p>
            <a:r>
              <a:rPr lang="en-US" sz="1600" i="1" dirty="0"/>
              <a:t>See </a:t>
            </a:r>
            <a:r>
              <a:rPr lang="en-US" sz="1600" dirty="0">
                <a:hlinkClick r:id="rId8"/>
              </a:rPr>
              <a:t>34 U.S.C. § 12291</a:t>
            </a:r>
            <a:r>
              <a:rPr lang="en-US" sz="1600" dirty="0"/>
              <a:t>(a)(12) as referenced in </a:t>
            </a:r>
            <a:r>
              <a:rPr lang="en-US" sz="1600" dirty="0">
                <a:hlinkClick r:id="rId9"/>
              </a:rPr>
              <a:t>34 CFR 106.30(a) “Sexual harassment”</a:t>
            </a:r>
            <a:r>
              <a:rPr lang="en-US" sz="1600" dirty="0"/>
              <a:t> (3) (Aug. 14, 2020).</a:t>
            </a:r>
          </a:p>
          <a:p>
            <a:pPr marL="0" indent="0">
              <a:buNone/>
            </a:pPr>
            <a:endParaRPr lang="en-US" sz="1600" dirty="0"/>
          </a:p>
        </p:txBody>
      </p:sp>
    </p:spTree>
    <p:extLst>
      <p:ext uri="{BB962C8B-B14F-4D97-AF65-F5344CB8AC3E}">
        <p14:creationId xmlns:p14="http://schemas.microsoft.com/office/powerpoint/2010/main" val="1197050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74F3-B979-8C15-549D-DEB580F9C4F9}"/>
              </a:ext>
            </a:extLst>
          </p:cNvPr>
          <p:cNvSpPr>
            <a:spLocks noGrp="1"/>
          </p:cNvSpPr>
          <p:nvPr>
            <p:ph type="ctrTitle"/>
          </p:nvPr>
        </p:nvSpPr>
        <p:spPr/>
        <p:txBody>
          <a:bodyPr/>
          <a:lstStyle/>
          <a:p>
            <a:r>
              <a:rPr lang="en-US" dirty="0"/>
              <a:t>Title IX Sexual Harassment</a:t>
            </a:r>
          </a:p>
        </p:txBody>
      </p:sp>
      <p:sp>
        <p:nvSpPr>
          <p:cNvPr id="3" name="Footer Placeholder 2">
            <a:extLst>
              <a:ext uri="{FF2B5EF4-FFF2-40B4-BE49-F238E27FC236}">
                <a16:creationId xmlns:a16="http://schemas.microsoft.com/office/drawing/2014/main" id="{F1A3B0ED-BA71-DF6A-92D0-341CFFE1918C}"/>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2CAD081A-21CD-6FE7-3DB9-B619A3FF6FD4}"/>
              </a:ext>
            </a:extLst>
          </p:cNvPr>
          <p:cNvSpPr>
            <a:spLocks noGrp="1"/>
          </p:cNvSpPr>
          <p:nvPr>
            <p:ph type="sldNum" sz="quarter" idx="12"/>
          </p:nvPr>
        </p:nvSpPr>
        <p:spPr/>
        <p:txBody>
          <a:bodyPr/>
          <a:lstStyle/>
          <a:p>
            <a:fld id="{A49DFD55-3C28-40EF-9E31-A92D2E4017FF}" type="slidenum">
              <a:rPr lang="en-US" smtClean="0"/>
              <a:pPr/>
              <a:t>34</a:t>
            </a:fld>
            <a:endParaRPr lang="en-US"/>
          </a:p>
        </p:txBody>
      </p:sp>
      <p:sp>
        <p:nvSpPr>
          <p:cNvPr id="5" name="Text Placeholder 4">
            <a:extLst>
              <a:ext uri="{FF2B5EF4-FFF2-40B4-BE49-F238E27FC236}">
                <a16:creationId xmlns:a16="http://schemas.microsoft.com/office/drawing/2014/main" id="{1A843B57-DE76-6378-157A-F2BEE7C70BBA}"/>
              </a:ext>
            </a:extLst>
          </p:cNvPr>
          <p:cNvSpPr>
            <a:spLocks noGrp="1"/>
          </p:cNvSpPr>
          <p:nvPr>
            <p:ph type="body" sz="quarter" idx="13"/>
          </p:nvPr>
        </p:nvSpPr>
        <p:spPr/>
        <p:txBody>
          <a:bodyPr>
            <a:normAutofit lnSpcReduction="10000"/>
          </a:bodyPr>
          <a:lstStyle/>
          <a:p>
            <a:pPr marL="0" marR="0" algn="just">
              <a:spcBef>
                <a:spcPts val="216"/>
              </a:spcBef>
              <a:spcAft>
                <a:spcPts val="216"/>
              </a:spcAft>
            </a:pPr>
            <a:r>
              <a:rPr lang="en-US" sz="1600" dirty="0"/>
              <a:t>“Sexual harassment” means conduct on the basis of sex that satisfies [one or more] of the following:</a:t>
            </a:r>
          </a:p>
          <a:p>
            <a:pPr marL="457200" lvl="1" algn="just">
              <a:spcBef>
                <a:spcPts val="216"/>
              </a:spcBef>
              <a:spcAft>
                <a:spcPts val="216"/>
              </a:spcAft>
            </a:pPr>
            <a:r>
              <a:rPr lang="en-US" sz="1400" i="1" dirty="0"/>
              <a:t>[Employees] </a:t>
            </a:r>
            <a:r>
              <a:rPr lang="en-US" sz="1400" dirty="0"/>
              <a:t>An employee of the institution conditions the provisions of an aid, benefit, or service of the institution directly or indirectly on an individual’s participation in unwelcome sexual conduct. </a:t>
            </a:r>
          </a:p>
          <a:p>
            <a:pPr marL="457200" lvl="1" algn="just">
              <a:spcBef>
                <a:spcPts val="216"/>
              </a:spcBef>
              <a:spcAft>
                <a:spcPts val="216"/>
              </a:spcAft>
            </a:pPr>
            <a:r>
              <a:rPr lang="en-US" sz="1400" i="1" dirty="0"/>
              <a:t>[Employees &amp; Students] </a:t>
            </a:r>
            <a:r>
              <a:rPr lang="en-US" sz="1400" dirty="0"/>
              <a:t>Unwelcome conduct of a sexual nature directed toward a student, an employee, or a person participating in a program or activity of the university that, when using the legal “reasonable person” standard, the conduct is so severe, pervasive, and objectively offensive that it effectively denies the person equal access to the institution’s education program or activity. </a:t>
            </a:r>
          </a:p>
          <a:p>
            <a:r>
              <a:rPr lang="en-US" sz="1600" dirty="0"/>
              <a:t>§§ UWS </a:t>
            </a:r>
            <a:r>
              <a:rPr lang="en-US" sz="1600" dirty="0">
                <a:hlinkClick r:id="rId2"/>
              </a:rPr>
              <a:t>4.11(5)</a:t>
            </a:r>
            <a:r>
              <a:rPr lang="en-US" sz="1600" dirty="0"/>
              <a:t>, </a:t>
            </a:r>
            <a:r>
              <a:rPr lang="en-US" sz="1600" dirty="0">
                <a:hlinkClick r:id="rId3"/>
              </a:rPr>
              <a:t>11.13(5)</a:t>
            </a:r>
            <a:r>
              <a:rPr lang="en-US" sz="1600" dirty="0"/>
              <a:t>, &amp; </a:t>
            </a:r>
            <a:r>
              <a:rPr lang="en-US" sz="1600" dirty="0">
                <a:hlinkClick r:id="rId4"/>
              </a:rPr>
              <a:t>17.151(1)(a)</a:t>
            </a:r>
            <a:r>
              <a:rPr lang="en-US" sz="1600" dirty="0"/>
              <a:t> &amp; </a:t>
            </a:r>
            <a:r>
              <a:rPr lang="en-US" sz="1600" dirty="0">
                <a:hlinkClick r:id="rId5"/>
              </a:rPr>
              <a:t>RPD 14-2</a:t>
            </a:r>
            <a:r>
              <a:rPr lang="en-US" sz="1600" dirty="0"/>
              <a:t>, Appendix C, Definitions, 12.</a:t>
            </a:r>
          </a:p>
          <a:p>
            <a:r>
              <a:rPr lang="en-US" sz="1600" i="1" dirty="0"/>
              <a:t>See </a:t>
            </a:r>
            <a:r>
              <a:rPr lang="en-US" sz="1600" dirty="0">
                <a:hlinkClick r:id="rId6"/>
              </a:rPr>
              <a:t>34 CFR 106.30(a) “Sexual harassment”</a:t>
            </a:r>
            <a:r>
              <a:rPr lang="en-US" sz="1600" dirty="0"/>
              <a:t> (Aug. 14, 2020).</a:t>
            </a:r>
          </a:p>
          <a:p>
            <a:endParaRPr lang="en-US" sz="1600" dirty="0"/>
          </a:p>
        </p:txBody>
      </p:sp>
    </p:spTree>
    <p:extLst>
      <p:ext uri="{BB962C8B-B14F-4D97-AF65-F5344CB8AC3E}">
        <p14:creationId xmlns:p14="http://schemas.microsoft.com/office/powerpoint/2010/main" val="1634487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029AE-A5C5-94B7-375B-FBA169E78B73}"/>
              </a:ext>
            </a:extLst>
          </p:cNvPr>
          <p:cNvSpPr>
            <a:spLocks noGrp="1"/>
          </p:cNvSpPr>
          <p:nvPr>
            <p:ph type="ctrTitle"/>
          </p:nvPr>
        </p:nvSpPr>
        <p:spPr/>
        <p:txBody>
          <a:bodyPr/>
          <a:lstStyle/>
          <a:p>
            <a:r>
              <a:rPr lang="en-US" dirty="0"/>
              <a:t>Non-Title IX Sexual Misconduct</a:t>
            </a:r>
          </a:p>
        </p:txBody>
      </p:sp>
      <p:sp>
        <p:nvSpPr>
          <p:cNvPr id="3" name="Footer Placeholder 2">
            <a:extLst>
              <a:ext uri="{FF2B5EF4-FFF2-40B4-BE49-F238E27FC236}">
                <a16:creationId xmlns:a16="http://schemas.microsoft.com/office/drawing/2014/main" id="{71997E79-FB32-9B6E-3E3C-6D119A9EFF11}"/>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692945F5-307F-3CCF-C04D-82B0E3DF7C97}"/>
              </a:ext>
            </a:extLst>
          </p:cNvPr>
          <p:cNvSpPr>
            <a:spLocks noGrp="1"/>
          </p:cNvSpPr>
          <p:nvPr>
            <p:ph type="sldNum" sz="quarter" idx="12"/>
          </p:nvPr>
        </p:nvSpPr>
        <p:spPr/>
        <p:txBody>
          <a:bodyPr/>
          <a:lstStyle/>
          <a:p>
            <a:fld id="{A49DFD55-3C28-40EF-9E31-A92D2E4017FF}" type="slidenum">
              <a:rPr lang="en-US" smtClean="0"/>
              <a:pPr/>
              <a:t>35</a:t>
            </a:fld>
            <a:endParaRPr lang="en-US"/>
          </a:p>
        </p:txBody>
      </p:sp>
      <p:sp>
        <p:nvSpPr>
          <p:cNvPr id="5" name="Text Placeholder 4">
            <a:extLst>
              <a:ext uri="{FF2B5EF4-FFF2-40B4-BE49-F238E27FC236}">
                <a16:creationId xmlns:a16="http://schemas.microsoft.com/office/drawing/2014/main" id="{D3A2947E-DC2C-95FA-13CA-EA811D2E3533}"/>
              </a:ext>
            </a:extLst>
          </p:cNvPr>
          <p:cNvSpPr>
            <a:spLocks noGrp="1"/>
          </p:cNvSpPr>
          <p:nvPr>
            <p:ph type="body" sz="quarter" idx="13"/>
          </p:nvPr>
        </p:nvSpPr>
        <p:spPr/>
        <p:txBody>
          <a:bodyPr/>
          <a:lstStyle/>
          <a:p>
            <a:r>
              <a:rPr lang="en-US" dirty="0"/>
              <a:t>Non-Title IX Sexual Harassment</a:t>
            </a:r>
          </a:p>
          <a:p>
            <a:r>
              <a:rPr lang="en-US" dirty="0"/>
              <a:t>“Sexual Exploitation”</a:t>
            </a:r>
          </a:p>
        </p:txBody>
      </p:sp>
    </p:spTree>
    <p:extLst>
      <p:ext uri="{BB962C8B-B14F-4D97-AF65-F5344CB8AC3E}">
        <p14:creationId xmlns:p14="http://schemas.microsoft.com/office/powerpoint/2010/main" val="3996897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7F6C-C13D-A477-CF9F-A4DAC33FBB1C}"/>
              </a:ext>
            </a:extLst>
          </p:cNvPr>
          <p:cNvSpPr>
            <a:spLocks noGrp="1"/>
          </p:cNvSpPr>
          <p:nvPr>
            <p:ph type="ctrTitle"/>
          </p:nvPr>
        </p:nvSpPr>
        <p:spPr/>
        <p:txBody>
          <a:bodyPr/>
          <a:lstStyle/>
          <a:p>
            <a:r>
              <a:rPr lang="en-US" dirty="0"/>
              <a:t>Non-Title IX Sexual Harassment</a:t>
            </a:r>
          </a:p>
        </p:txBody>
      </p:sp>
      <p:sp>
        <p:nvSpPr>
          <p:cNvPr id="3" name="Footer Placeholder 2">
            <a:extLst>
              <a:ext uri="{FF2B5EF4-FFF2-40B4-BE49-F238E27FC236}">
                <a16:creationId xmlns:a16="http://schemas.microsoft.com/office/drawing/2014/main" id="{5BB3B067-CC65-7A4E-1EF3-08E18C4FDFE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DF85997-00BD-B33C-D55B-DC86E667C468}"/>
              </a:ext>
            </a:extLst>
          </p:cNvPr>
          <p:cNvSpPr>
            <a:spLocks noGrp="1"/>
          </p:cNvSpPr>
          <p:nvPr>
            <p:ph type="sldNum" sz="quarter" idx="12"/>
          </p:nvPr>
        </p:nvSpPr>
        <p:spPr/>
        <p:txBody>
          <a:bodyPr/>
          <a:lstStyle/>
          <a:p>
            <a:fld id="{A49DFD55-3C28-40EF-9E31-A92D2E4017FF}" type="slidenum">
              <a:rPr lang="en-US" smtClean="0"/>
              <a:pPr/>
              <a:t>36</a:t>
            </a:fld>
            <a:endParaRPr lang="en-US"/>
          </a:p>
        </p:txBody>
      </p:sp>
      <p:sp>
        <p:nvSpPr>
          <p:cNvPr id="5" name="Text Placeholder 4">
            <a:extLst>
              <a:ext uri="{FF2B5EF4-FFF2-40B4-BE49-F238E27FC236}">
                <a16:creationId xmlns:a16="http://schemas.microsoft.com/office/drawing/2014/main" id="{BA6B9D7B-4FB0-DA9B-91C5-37157160C763}"/>
              </a:ext>
            </a:extLst>
          </p:cNvPr>
          <p:cNvSpPr>
            <a:spLocks noGrp="1"/>
          </p:cNvSpPr>
          <p:nvPr>
            <p:ph type="body" sz="quarter" idx="13"/>
          </p:nvPr>
        </p:nvSpPr>
        <p:spPr/>
        <p:txBody>
          <a:bodyPr>
            <a:normAutofit fontScale="85000" lnSpcReduction="20000"/>
          </a:bodyPr>
          <a:lstStyle/>
          <a:p>
            <a:pPr marL="0" marR="0" algn="just">
              <a:spcBef>
                <a:spcPts val="216"/>
              </a:spcBef>
              <a:spcAft>
                <a:spcPts val="216"/>
              </a:spcAft>
            </a:pPr>
            <a:r>
              <a:rPr lang="en-US" i="1" dirty="0"/>
              <a:t>[Students] </a:t>
            </a:r>
            <a:r>
              <a:rPr lang="en-US" dirty="0"/>
              <a:t>Conduct on the basis of sex that satisfies any of the following:</a:t>
            </a:r>
          </a:p>
          <a:p>
            <a:pPr marL="457200" lvl="1" algn="just">
              <a:spcBef>
                <a:spcPts val="216"/>
              </a:spcBef>
              <a:spcAft>
                <a:spcPts val="216"/>
              </a:spcAft>
            </a:pPr>
            <a:r>
              <a:rPr lang="en-US" dirty="0"/>
              <a:t>Unwelcome conduct of a sexual nature directed towards an individual that, when using the legal “reasonable person” standard, is so severe or pervasive and objectively offensive that it has the purpose or effect of unreasonably interfering with an individual’s academic or work performance or participation in a university sponsored or supported activity. </a:t>
            </a:r>
          </a:p>
          <a:p>
            <a:pPr marL="0" marR="0" algn="just">
              <a:spcBef>
                <a:spcPts val="216"/>
              </a:spcBef>
              <a:spcAft>
                <a:spcPts val="216"/>
              </a:spcAft>
            </a:pPr>
            <a:r>
              <a:rPr lang="en-US" dirty="0"/>
              <a:t>§ UWS </a:t>
            </a:r>
            <a:r>
              <a:rPr lang="en-US" dirty="0">
                <a:hlinkClick r:id="rId2"/>
              </a:rPr>
              <a:t>17.151(1)(b)</a:t>
            </a:r>
            <a:r>
              <a:rPr lang="en-US" dirty="0"/>
              <a:t>.</a:t>
            </a:r>
          </a:p>
          <a:p>
            <a:pPr marL="0" marR="0" algn="just">
              <a:spcBef>
                <a:spcPts val="216"/>
              </a:spcBef>
              <a:spcAft>
                <a:spcPts val="216"/>
              </a:spcAft>
            </a:pPr>
            <a:r>
              <a:rPr lang="en-US" i="1" dirty="0"/>
              <a:t>[Employees] </a:t>
            </a:r>
            <a:r>
              <a:rPr lang="en-US" dirty="0"/>
              <a:t>See also </a:t>
            </a:r>
            <a:r>
              <a:rPr lang="en-US" dirty="0">
                <a:hlinkClick r:id="rId3"/>
              </a:rPr>
              <a:t>Wis. Stat. § 111.36(1)</a:t>
            </a:r>
            <a:r>
              <a:rPr lang="en-US" dirty="0"/>
              <a:t>(a) &amp; (b). </a:t>
            </a:r>
          </a:p>
          <a:p>
            <a:pPr marL="457200" lvl="1" algn="just">
              <a:spcBef>
                <a:spcPts val="216"/>
              </a:spcBef>
              <a:spcAft>
                <a:spcPts val="216"/>
              </a:spcAft>
            </a:pPr>
            <a:endParaRPr lang="en-US" dirty="0"/>
          </a:p>
          <a:p>
            <a:endParaRPr lang="en-US" dirty="0"/>
          </a:p>
        </p:txBody>
      </p:sp>
    </p:spTree>
    <p:extLst>
      <p:ext uri="{BB962C8B-B14F-4D97-AF65-F5344CB8AC3E}">
        <p14:creationId xmlns:p14="http://schemas.microsoft.com/office/powerpoint/2010/main" val="3991475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5526-5E03-3501-184B-31629DF0CE4D}"/>
              </a:ext>
            </a:extLst>
          </p:cNvPr>
          <p:cNvSpPr>
            <a:spLocks noGrp="1"/>
          </p:cNvSpPr>
          <p:nvPr>
            <p:ph type="ctrTitle"/>
          </p:nvPr>
        </p:nvSpPr>
        <p:spPr/>
        <p:txBody>
          <a:bodyPr/>
          <a:lstStyle/>
          <a:p>
            <a:r>
              <a:rPr lang="en-US" dirty="0"/>
              <a:t>Sexual Exploitation</a:t>
            </a:r>
          </a:p>
        </p:txBody>
      </p:sp>
      <p:sp>
        <p:nvSpPr>
          <p:cNvPr id="3" name="Footer Placeholder 2">
            <a:extLst>
              <a:ext uri="{FF2B5EF4-FFF2-40B4-BE49-F238E27FC236}">
                <a16:creationId xmlns:a16="http://schemas.microsoft.com/office/drawing/2014/main" id="{4FFEBEFB-3705-26C6-72C0-96243B173BB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A4259538-FAAE-DB57-D0FD-B6BC5A2EB2A6}"/>
              </a:ext>
            </a:extLst>
          </p:cNvPr>
          <p:cNvSpPr>
            <a:spLocks noGrp="1"/>
          </p:cNvSpPr>
          <p:nvPr>
            <p:ph type="sldNum" sz="quarter" idx="12"/>
          </p:nvPr>
        </p:nvSpPr>
        <p:spPr/>
        <p:txBody>
          <a:bodyPr/>
          <a:lstStyle/>
          <a:p>
            <a:fld id="{A49DFD55-3C28-40EF-9E31-A92D2E4017FF}" type="slidenum">
              <a:rPr lang="en-US" smtClean="0"/>
              <a:pPr/>
              <a:t>37</a:t>
            </a:fld>
            <a:endParaRPr lang="en-US"/>
          </a:p>
        </p:txBody>
      </p:sp>
      <p:sp>
        <p:nvSpPr>
          <p:cNvPr id="5" name="Text Placeholder 4">
            <a:extLst>
              <a:ext uri="{FF2B5EF4-FFF2-40B4-BE49-F238E27FC236}">
                <a16:creationId xmlns:a16="http://schemas.microsoft.com/office/drawing/2014/main" id="{A629024C-5DFB-8932-124D-710593ED080F}"/>
              </a:ext>
            </a:extLst>
          </p:cNvPr>
          <p:cNvSpPr>
            <a:spLocks noGrp="1"/>
          </p:cNvSpPr>
          <p:nvPr>
            <p:ph type="body" sz="quarter" idx="13"/>
          </p:nvPr>
        </p:nvSpPr>
        <p:spPr/>
        <p:txBody>
          <a:bodyPr>
            <a:normAutofit fontScale="70000" lnSpcReduction="20000"/>
          </a:bodyPr>
          <a:lstStyle/>
          <a:p>
            <a:pPr marL="0" marR="0" algn="just">
              <a:spcBef>
                <a:spcPts val="216"/>
              </a:spcBef>
              <a:spcAft>
                <a:spcPts val="216"/>
              </a:spcAft>
            </a:pPr>
            <a:r>
              <a:rPr lang="en-US" dirty="0"/>
              <a:t>“Sexual exploitation” means attempting, taking or threatening to take, nonconsensual sexual advantage of another person . Examples include:</a:t>
            </a:r>
          </a:p>
          <a:p>
            <a:pPr marL="457200" lvl="1" algn="just">
              <a:spcBef>
                <a:spcPts val="216"/>
              </a:spcBef>
              <a:spcAft>
                <a:spcPts val="216"/>
              </a:spcAft>
            </a:pPr>
            <a:r>
              <a:rPr lang="en-US" dirty="0"/>
              <a:t>Engaging in the following conduct without the knowledge and consent of all participants:</a:t>
            </a:r>
          </a:p>
          <a:p>
            <a:pPr marL="914400" lvl="2" algn="just">
              <a:spcBef>
                <a:spcPts val="216"/>
              </a:spcBef>
              <a:spcAft>
                <a:spcPts val="216"/>
              </a:spcAft>
            </a:pPr>
            <a:r>
              <a:rPr lang="en-US" dirty="0"/>
              <a:t>Observing, recording, or photographing private body parts or sexual activity of the complainant.</a:t>
            </a:r>
          </a:p>
          <a:p>
            <a:pPr marL="914400" lvl="2" algn="just">
              <a:spcBef>
                <a:spcPts val="216"/>
              </a:spcBef>
              <a:spcAft>
                <a:spcPts val="216"/>
              </a:spcAft>
            </a:pPr>
            <a:r>
              <a:rPr lang="en-US" dirty="0"/>
              <a:t>Allowing another person to observe, record, or photograph sexual activity or private body parts of the complainant.</a:t>
            </a:r>
          </a:p>
          <a:p>
            <a:pPr marL="914400" lvl="2" algn="just">
              <a:spcBef>
                <a:spcPts val="216"/>
              </a:spcBef>
              <a:spcAft>
                <a:spcPts val="216"/>
              </a:spcAft>
            </a:pPr>
            <a:r>
              <a:rPr lang="en-US" dirty="0"/>
              <a:t>Otherwise distributing recordings, photographs, or other images of the sexual activity or private body parts of the complainant.</a:t>
            </a:r>
          </a:p>
          <a:p>
            <a:pPr marL="0" algn="just">
              <a:spcBef>
                <a:spcPts val="216"/>
              </a:spcBef>
              <a:spcAft>
                <a:spcPts val="216"/>
              </a:spcAft>
            </a:pPr>
            <a:r>
              <a:rPr lang="en-US" dirty="0"/>
              <a:t>§§ UWS </a:t>
            </a:r>
            <a:r>
              <a:rPr lang="en-US" dirty="0">
                <a:hlinkClick r:id="rId2"/>
              </a:rPr>
              <a:t>4.015(10)</a:t>
            </a:r>
            <a:r>
              <a:rPr lang="en-US" dirty="0"/>
              <a:t>, </a:t>
            </a:r>
            <a:r>
              <a:rPr lang="en-US" dirty="0">
                <a:hlinkClick r:id="rId3"/>
              </a:rPr>
              <a:t>11.015(10)</a:t>
            </a:r>
            <a:r>
              <a:rPr lang="en-US" dirty="0"/>
              <a:t>, &amp; </a:t>
            </a:r>
            <a:r>
              <a:rPr lang="en-US" dirty="0">
                <a:hlinkClick r:id="rId4"/>
              </a:rPr>
              <a:t>17.151(6)</a:t>
            </a:r>
            <a:endParaRPr lang="en-US" dirty="0"/>
          </a:p>
        </p:txBody>
      </p:sp>
    </p:spTree>
    <p:extLst>
      <p:ext uri="{BB962C8B-B14F-4D97-AF65-F5344CB8AC3E}">
        <p14:creationId xmlns:p14="http://schemas.microsoft.com/office/powerpoint/2010/main" val="3975047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5526-5E03-3501-184B-31629DF0CE4D}"/>
              </a:ext>
            </a:extLst>
          </p:cNvPr>
          <p:cNvSpPr>
            <a:spLocks noGrp="1"/>
          </p:cNvSpPr>
          <p:nvPr>
            <p:ph type="ctrTitle"/>
          </p:nvPr>
        </p:nvSpPr>
        <p:spPr/>
        <p:txBody>
          <a:bodyPr/>
          <a:lstStyle/>
          <a:p>
            <a:r>
              <a:rPr lang="en-US" dirty="0"/>
              <a:t>Sexual Exploitation</a:t>
            </a:r>
          </a:p>
        </p:txBody>
      </p:sp>
      <p:sp>
        <p:nvSpPr>
          <p:cNvPr id="3" name="Footer Placeholder 2">
            <a:extLst>
              <a:ext uri="{FF2B5EF4-FFF2-40B4-BE49-F238E27FC236}">
                <a16:creationId xmlns:a16="http://schemas.microsoft.com/office/drawing/2014/main" id="{4FFEBEFB-3705-26C6-72C0-96243B173BB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A4259538-FAAE-DB57-D0FD-B6BC5A2EB2A6}"/>
              </a:ext>
            </a:extLst>
          </p:cNvPr>
          <p:cNvSpPr>
            <a:spLocks noGrp="1"/>
          </p:cNvSpPr>
          <p:nvPr>
            <p:ph type="sldNum" sz="quarter" idx="12"/>
          </p:nvPr>
        </p:nvSpPr>
        <p:spPr/>
        <p:txBody>
          <a:bodyPr/>
          <a:lstStyle/>
          <a:p>
            <a:fld id="{A49DFD55-3C28-40EF-9E31-A92D2E4017FF}" type="slidenum">
              <a:rPr lang="en-US" smtClean="0"/>
              <a:pPr/>
              <a:t>38</a:t>
            </a:fld>
            <a:endParaRPr lang="en-US"/>
          </a:p>
        </p:txBody>
      </p:sp>
      <p:sp>
        <p:nvSpPr>
          <p:cNvPr id="5" name="Text Placeholder 4">
            <a:extLst>
              <a:ext uri="{FF2B5EF4-FFF2-40B4-BE49-F238E27FC236}">
                <a16:creationId xmlns:a16="http://schemas.microsoft.com/office/drawing/2014/main" id="{A629024C-5DFB-8932-124D-710593ED080F}"/>
              </a:ext>
            </a:extLst>
          </p:cNvPr>
          <p:cNvSpPr>
            <a:spLocks noGrp="1"/>
          </p:cNvSpPr>
          <p:nvPr>
            <p:ph type="body" sz="quarter" idx="13"/>
          </p:nvPr>
        </p:nvSpPr>
        <p:spPr/>
        <p:txBody>
          <a:bodyPr>
            <a:normAutofit fontScale="85000" lnSpcReduction="20000"/>
          </a:bodyPr>
          <a:lstStyle/>
          <a:p>
            <a:pPr marL="0" marR="0" algn="just">
              <a:spcBef>
                <a:spcPts val="216"/>
              </a:spcBef>
              <a:spcAft>
                <a:spcPts val="216"/>
              </a:spcAft>
            </a:pPr>
            <a:r>
              <a:rPr lang="en-US" dirty="0"/>
              <a:t>“Sexual exploitation” means attempting, taking or threatening to take, nonconsensual sexual advantage of another person . Examples include:</a:t>
            </a:r>
          </a:p>
          <a:p>
            <a:pPr marL="457200" lvl="1" algn="just">
              <a:spcBef>
                <a:spcPts val="216"/>
              </a:spcBef>
              <a:spcAft>
                <a:spcPts val="216"/>
              </a:spcAft>
            </a:pPr>
            <a:r>
              <a:rPr lang="en-US" dirty="0"/>
              <a:t>Masturbating, touching one’s genitals, or exposing one’s genitals in the complainant’s presence without the consent of the complainant, or inducing the complainant to do the same.</a:t>
            </a:r>
          </a:p>
          <a:p>
            <a:pPr marL="457200" lvl="1" algn="just">
              <a:spcBef>
                <a:spcPts val="216"/>
              </a:spcBef>
              <a:spcAft>
                <a:spcPts val="216"/>
              </a:spcAft>
            </a:pPr>
            <a:r>
              <a:rPr lang="en-US" dirty="0"/>
              <a:t>Dishonesty or deception regarding the use of contraceptives or condoms during the course of sexual activity.</a:t>
            </a:r>
          </a:p>
          <a:p>
            <a:pPr marL="0" algn="just">
              <a:spcBef>
                <a:spcPts val="216"/>
              </a:spcBef>
              <a:spcAft>
                <a:spcPts val="216"/>
              </a:spcAft>
            </a:pPr>
            <a:r>
              <a:rPr lang="en-US" dirty="0"/>
              <a:t>§§ UWS </a:t>
            </a:r>
            <a:r>
              <a:rPr lang="en-US" dirty="0">
                <a:hlinkClick r:id="rId2"/>
              </a:rPr>
              <a:t>4.015(10)</a:t>
            </a:r>
            <a:r>
              <a:rPr lang="en-US" dirty="0"/>
              <a:t>, </a:t>
            </a:r>
            <a:r>
              <a:rPr lang="en-US" dirty="0">
                <a:hlinkClick r:id="rId3"/>
              </a:rPr>
              <a:t>11.015(10)</a:t>
            </a:r>
            <a:r>
              <a:rPr lang="en-US" dirty="0"/>
              <a:t>, &amp; </a:t>
            </a:r>
            <a:r>
              <a:rPr lang="en-US" dirty="0">
                <a:hlinkClick r:id="rId4"/>
              </a:rPr>
              <a:t>17.151(6)</a:t>
            </a:r>
            <a:endParaRPr lang="en-US" dirty="0"/>
          </a:p>
        </p:txBody>
      </p:sp>
    </p:spTree>
    <p:extLst>
      <p:ext uri="{BB962C8B-B14F-4D97-AF65-F5344CB8AC3E}">
        <p14:creationId xmlns:p14="http://schemas.microsoft.com/office/powerpoint/2010/main" val="2210518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5526-5E03-3501-184B-31629DF0CE4D}"/>
              </a:ext>
            </a:extLst>
          </p:cNvPr>
          <p:cNvSpPr>
            <a:spLocks noGrp="1"/>
          </p:cNvSpPr>
          <p:nvPr>
            <p:ph type="ctrTitle"/>
          </p:nvPr>
        </p:nvSpPr>
        <p:spPr/>
        <p:txBody>
          <a:bodyPr/>
          <a:lstStyle/>
          <a:p>
            <a:r>
              <a:rPr lang="en-US" dirty="0"/>
              <a:t>Sexual Exploitation</a:t>
            </a:r>
          </a:p>
        </p:txBody>
      </p:sp>
      <p:sp>
        <p:nvSpPr>
          <p:cNvPr id="3" name="Footer Placeholder 2">
            <a:extLst>
              <a:ext uri="{FF2B5EF4-FFF2-40B4-BE49-F238E27FC236}">
                <a16:creationId xmlns:a16="http://schemas.microsoft.com/office/drawing/2014/main" id="{4FFEBEFB-3705-26C6-72C0-96243B173BB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A4259538-FAAE-DB57-D0FD-B6BC5A2EB2A6}"/>
              </a:ext>
            </a:extLst>
          </p:cNvPr>
          <p:cNvSpPr>
            <a:spLocks noGrp="1"/>
          </p:cNvSpPr>
          <p:nvPr>
            <p:ph type="sldNum" sz="quarter" idx="12"/>
          </p:nvPr>
        </p:nvSpPr>
        <p:spPr/>
        <p:txBody>
          <a:bodyPr/>
          <a:lstStyle/>
          <a:p>
            <a:fld id="{A49DFD55-3C28-40EF-9E31-A92D2E4017FF}" type="slidenum">
              <a:rPr lang="en-US" smtClean="0"/>
              <a:pPr/>
              <a:t>39</a:t>
            </a:fld>
            <a:endParaRPr lang="en-US"/>
          </a:p>
        </p:txBody>
      </p:sp>
      <p:sp>
        <p:nvSpPr>
          <p:cNvPr id="5" name="Text Placeholder 4">
            <a:extLst>
              <a:ext uri="{FF2B5EF4-FFF2-40B4-BE49-F238E27FC236}">
                <a16:creationId xmlns:a16="http://schemas.microsoft.com/office/drawing/2014/main" id="{A629024C-5DFB-8932-124D-710593ED080F}"/>
              </a:ext>
            </a:extLst>
          </p:cNvPr>
          <p:cNvSpPr>
            <a:spLocks noGrp="1"/>
          </p:cNvSpPr>
          <p:nvPr>
            <p:ph type="body" sz="quarter" idx="13"/>
          </p:nvPr>
        </p:nvSpPr>
        <p:spPr/>
        <p:txBody>
          <a:bodyPr>
            <a:normAutofit fontScale="85000" lnSpcReduction="20000"/>
          </a:bodyPr>
          <a:lstStyle/>
          <a:p>
            <a:pPr marL="0" marR="0" algn="just">
              <a:spcBef>
                <a:spcPts val="216"/>
              </a:spcBef>
              <a:spcAft>
                <a:spcPts val="216"/>
              </a:spcAft>
            </a:pPr>
            <a:r>
              <a:rPr lang="en-US" dirty="0"/>
              <a:t>“Sexual exploitation” means attempting, taking or threatening to take, nonconsensual sexual advantage of another person . Examples include:</a:t>
            </a:r>
          </a:p>
          <a:p>
            <a:pPr marL="457200" lvl="1" algn="just">
              <a:spcBef>
                <a:spcPts val="216"/>
              </a:spcBef>
              <a:spcAft>
                <a:spcPts val="216"/>
              </a:spcAft>
            </a:pPr>
            <a:r>
              <a:rPr lang="en-US" dirty="0"/>
              <a:t>Inducing incapacitation through deception for the purpose of making the complainant vulnerable to non-consensual sexual activity.</a:t>
            </a:r>
          </a:p>
          <a:p>
            <a:pPr marL="457200" lvl="1" algn="just">
              <a:spcBef>
                <a:spcPts val="216"/>
              </a:spcBef>
              <a:spcAft>
                <a:spcPts val="216"/>
              </a:spcAft>
            </a:pPr>
            <a:r>
              <a:rPr lang="en-US" dirty="0"/>
              <a:t>Coercing the complainant to engage in sexual activity for money or anything of value.</a:t>
            </a:r>
          </a:p>
          <a:p>
            <a:pPr marL="0" algn="just">
              <a:spcBef>
                <a:spcPts val="216"/>
              </a:spcBef>
              <a:spcAft>
                <a:spcPts val="216"/>
              </a:spcAft>
            </a:pPr>
            <a:r>
              <a:rPr lang="en-US" dirty="0"/>
              <a:t>§§ UWS </a:t>
            </a:r>
            <a:r>
              <a:rPr lang="en-US" dirty="0">
                <a:hlinkClick r:id="rId2"/>
              </a:rPr>
              <a:t>4.015(10)</a:t>
            </a:r>
            <a:r>
              <a:rPr lang="en-US" dirty="0"/>
              <a:t>, </a:t>
            </a:r>
            <a:r>
              <a:rPr lang="en-US" dirty="0">
                <a:hlinkClick r:id="rId3"/>
              </a:rPr>
              <a:t>11.015(10)</a:t>
            </a:r>
            <a:r>
              <a:rPr lang="en-US" dirty="0"/>
              <a:t>, &amp; </a:t>
            </a:r>
            <a:r>
              <a:rPr lang="en-US" dirty="0">
                <a:hlinkClick r:id="rId4"/>
              </a:rPr>
              <a:t>17.151(6)</a:t>
            </a:r>
            <a:endParaRPr lang="en-US" dirty="0"/>
          </a:p>
        </p:txBody>
      </p:sp>
    </p:spTree>
    <p:extLst>
      <p:ext uri="{BB962C8B-B14F-4D97-AF65-F5344CB8AC3E}">
        <p14:creationId xmlns:p14="http://schemas.microsoft.com/office/powerpoint/2010/main" val="3486753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7B5AF-4D9C-11DB-3A4C-83EFAC4877BF}"/>
              </a:ext>
            </a:extLst>
          </p:cNvPr>
          <p:cNvSpPr>
            <a:spLocks noGrp="1"/>
          </p:cNvSpPr>
          <p:nvPr>
            <p:ph type="ctrTitle"/>
          </p:nvPr>
        </p:nvSpPr>
        <p:spPr>
          <a:xfrm>
            <a:off x="2345530" y="723155"/>
            <a:ext cx="8692249" cy="985042"/>
          </a:xfrm>
        </p:spPr>
        <p:txBody>
          <a:bodyPr/>
          <a:lstStyle/>
          <a:p>
            <a:r>
              <a:rPr lang="en-US" dirty="0"/>
              <a:t>UWS Code and Policy</a:t>
            </a:r>
          </a:p>
        </p:txBody>
      </p:sp>
      <p:sp>
        <p:nvSpPr>
          <p:cNvPr id="4" name="Slide Number Placeholder 3">
            <a:extLst>
              <a:ext uri="{FF2B5EF4-FFF2-40B4-BE49-F238E27FC236}">
                <a16:creationId xmlns:a16="http://schemas.microsoft.com/office/drawing/2014/main" id="{B0BCB9D9-CDBD-AE75-6114-C0F8E9047924}"/>
              </a:ext>
            </a:extLst>
          </p:cNvPr>
          <p:cNvSpPr>
            <a:spLocks noGrp="1"/>
          </p:cNvSpPr>
          <p:nvPr>
            <p:ph type="sldNum" sz="quarter" idx="12"/>
          </p:nvPr>
        </p:nvSpPr>
        <p:spPr/>
        <p:txBody>
          <a:bodyPr/>
          <a:lstStyle/>
          <a:p>
            <a:fld id="{A49DFD55-3C28-40EF-9E31-A92D2E4017FF}" type="slidenum">
              <a:rPr lang="en-US" smtClean="0"/>
              <a:pPr/>
              <a:t>4</a:t>
            </a:fld>
            <a:endParaRPr lang="en-US"/>
          </a:p>
        </p:txBody>
      </p:sp>
      <p:sp>
        <p:nvSpPr>
          <p:cNvPr id="5" name="Text Placeholder 4">
            <a:extLst>
              <a:ext uri="{FF2B5EF4-FFF2-40B4-BE49-F238E27FC236}">
                <a16:creationId xmlns:a16="http://schemas.microsoft.com/office/drawing/2014/main" id="{3D4582F4-740F-E887-E33A-E1CFE72A4A3C}"/>
              </a:ext>
            </a:extLst>
          </p:cNvPr>
          <p:cNvSpPr>
            <a:spLocks noGrp="1"/>
          </p:cNvSpPr>
          <p:nvPr>
            <p:ph type="body" sz="quarter" idx="13"/>
          </p:nvPr>
        </p:nvSpPr>
        <p:spPr>
          <a:xfrm>
            <a:off x="3715544" y="2119311"/>
            <a:ext cx="7789862" cy="3414713"/>
          </a:xfrm>
        </p:spPr>
        <p:txBody>
          <a:bodyPr>
            <a:normAutofit/>
          </a:bodyPr>
          <a:lstStyle/>
          <a:p>
            <a:r>
              <a:rPr lang="en-US" dirty="0"/>
              <a:t>UWS Chapter 4 – academic staff</a:t>
            </a:r>
          </a:p>
          <a:p>
            <a:r>
              <a:rPr lang="en-US" dirty="0"/>
              <a:t>UWS Chapter 11 – faculty</a:t>
            </a:r>
          </a:p>
          <a:p>
            <a:r>
              <a:rPr lang="en-US" dirty="0"/>
              <a:t>UWS Chapter 17- students</a:t>
            </a:r>
          </a:p>
          <a:p>
            <a:r>
              <a:rPr lang="en-US" dirty="0"/>
              <a:t>RPD 14-2 – Appendix C – university staff and other employees</a:t>
            </a:r>
          </a:p>
          <a:p>
            <a:pPr marL="0" indent="0">
              <a:buNone/>
            </a:pPr>
            <a:r>
              <a:rPr lang="en-US" dirty="0"/>
              <a:t>**Title IX Sexual Misconduct versus Non-Title IX Sexual Misconduct</a:t>
            </a:r>
          </a:p>
          <a:p>
            <a:pPr marL="0" indent="0">
              <a:buNone/>
            </a:pPr>
            <a:endParaRPr lang="en-US" dirty="0"/>
          </a:p>
        </p:txBody>
      </p:sp>
    </p:spTree>
    <p:extLst>
      <p:ext uri="{BB962C8B-B14F-4D97-AF65-F5344CB8AC3E}">
        <p14:creationId xmlns:p14="http://schemas.microsoft.com/office/powerpoint/2010/main" val="3442611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5526-5E03-3501-184B-31629DF0CE4D}"/>
              </a:ext>
            </a:extLst>
          </p:cNvPr>
          <p:cNvSpPr>
            <a:spLocks noGrp="1"/>
          </p:cNvSpPr>
          <p:nvPr>
            <p:ph type="ctrTitle"/>
          </p:nvPr>
        </p:nvSpPr>
        <p:spPr/>
        <p:txBody>
          <a:bodyPr/>
          <a:lstStyle/>
          <a:p>
            <a:r>
              <a:rPr lang="en-US" dirty="0"/>
              <a:t>Sexual Exploitation</a:t>
            </a:r>
          </a:p>
        </p:txBody>
      </p:sp>
      <p:sp>
        <p:nvSpPr>
          <p:cNvPr id="3" name="Footer Placeholder 2">
            <a:extLst>
              <a:ext uri="{FF2B5EF4-FFF2-40B4-BE49-F238E27FC236}">
                <a16:creationId xmlns:a16="http://schemas.microsoft.com/office/drawing/2014/main" id="{4FFEBEFB-3705-26C6-72C0-96243B173BB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A4259538-FAAE-DB57-D0FD-B6BC5A2EB2A6}"/>
              </a:ext>
            </a:extLst>
          </p:cNvPr>
          <p:cNvSpPr>
            <a:spLocks noGrp="1"/>
          </p:cNvSpPr>
          <p:nvPr>
            <p:ph type="sldNum" sz="quarter" idx="12"/>
          </p:nvPr>
        </p:nvSpPr>
        <p:spPr/>
        <p:txBody>
          <a:bodyPr/>
          <a:lstStyle/>
          <a:p>
            <a:fld id="{A49DFD55-3C28-40EF-9E31-A92D2E4017FF}" type="slidenum">
              <a:rPr lang="en-US" smtClean="0"/>
              <a:pPr/>
              <a:t>40</a:t>
            </a:fld>
            <a:endParaRPr lang="en-US"/>
          </a:p>
        </p:txBody>
      </p:sp>
      <p:sp>
        <p:nvSpPr>
          <p:cNvPr id="5" name="Text Placeholder 4">
            <a:extLst>
              <a:ext uri="{FF2B5EF4-FFF2-40B4-BE49-F238E27FC236}">
                <a16:creationId xmlns:a16="http://schemas.microsoft.com/office/drawing/2014/main" id="{A629024C-5DFB-8932-124D-710593ED080F}"/>
              </a:ext>
            </a:extLst>
          </p:cNvPr>
          <p:cNvSpPr>
            <a:spLocks noGrp="1"/>
          </p:cNvSpPr>
          <p:nvPr>
            <p:ph type="body" sz="quarter" idx="13"/>
          </p:nvPr>
        </p:nvSpPr>
        <p:spPr/>
        <p:txBody>
          <a:bodyPr>
            <a:normAutofit fontScale="85000" lnSpcReduction="20000"/>
          </a:bodyPr>
          <a:lstStyle/>
          <a:p>
            <a:pPr marL="0" marR="0" algn="just">
              <a:spcBef>
                <a:spcPts val="216"/>
              </a:spcBef>
              <a:spcAft>
                <a:spcPts val="216"/>
              </a:spcAft>
            </a:pPr>
            <a:r>
              <a:rPr lang="en-US" dirty="0"/>
              <a:t>“Sexual exploitation” means attempting, taking or threatening to take, nonconsensual sexual advantage of another person . Examples include:</a:t>
            </a:r>
          </a:p>
          <a:p>
            <a:pPr marL="457200" lvl="1" algn="just">
              <a:spcBef>
                <a:spcPts val="216"/>
              </a:spcBef>
              <a:spcAft>
                <a:spcPts val="216"/>
              </a:spcAft>
            </a:pPr>
            <a:r>
              <a:rPr lang="en-US" dirty="0"/>
              <a:t>Threatening distribution of any of the following, to coerce someone into sexual activity or providing money or anything of value:</a:t>
            </a:r>
          </a:p>
          <a:p>
            <a:pPr marL="914400" lvl="2" algn="just">
              <a:spcBef>
                <a:spcPts val="216"/>
              </a:spcBef>
              <a:spcAft>
                <a:spcPts val="216"/>
              </a:spcAft>
            </a:pPr>
            <a:r>
              <a:rPr lang="en-US" dirty="0"/>
              <a:t>Photos, videos, or recordings depicting private body parts or sexual activity of the complainant.</a:t>
            </a:r>
          </a:p>
          <a:p>
            <a:pPr marL="914400" lvl="2" algn="just">
              <a:spcBef>
                <a:spcPts val="216"/>
              </a:spcBef>
              <a:spcAft>
                <a:spcPts val="216"/>
              </a:spcAft>
            </a:pPr>
            <a:r>
              <a:rPr lang="en-US" dirty="0"/>
              <a:t>Other information of a sexual nature involving the complainant, including sexual history or sexual orientation.</a:t>
            </a:r>
          </a:p>
          <a:p>
            <a:pPr marL="0" algn="just">
              <a:spcBef>
                <a:spcPts val="216"/>
              </a:spcBef>
              <a:spcAft>
                <a:spcPts val="216"/>
              </a:spcAft>
            </a:pPr>
            <a:r>
              <a:rPr lang="en-US" dirty="0"/>
              <a:t>§§ UWS </a:t>
            </a:r>
            <a:r>
              <a:rPr lang="en-US" dirty="0">
                <a:hlinkClick r:id="rId2"/>
              </a:rPr>
              <a:t>4.015(10)</a:t>
            </a:r>
            <a:r>
              <a:rPr lang="en-US" dirty="0"/>
              <a:t>, </a:t>
            </a:r>
            <a:r>
              <a:rPr lang="en-US" dirty="0">
                <a:hlinkClick r:id="rId3"/>
              </a:rPr>
              <a:t>11.015(10)</a:t>
            </a:r>
            <a:r>
              <a:rPr lang="en-US" dirty="0"/>
              <a:t>, &amp; </a:t>
            </a:r>
            <a:r>
              <a:rPr lang="en-US" dirty="0">
                <a:hlinkClick r:id="rId4"/>
              </a:rPr>
              <a:t>17.151(6)</a:t>
            </a:r>
            <a:endParaRPr lang="en-US" dirty="0"/>
          </a:p>
        </p:txBody>
      </p:sp>
    </p:spTree>
    <p:extLst>
      <p:ext uri="{BB962C8B-B14F-4D97-AF65-F5344CB8AC3E}">
        <p14:creationId xmlns:p14="http://schemas.microsoft.com/office/powerpoint/2010/main" val="691047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8BB6B-D555-330B-4328-7597C26E1021}"/>
              </a:ext>
            </a:extLst>
          </p:cNvPr>
          <p:cNvSpPr>
            <a:spLocks noGrp="1"/>
          </p:cNvSpPr>
          <p:nvPr>
            <p:ph type="ctrTitle"/>
          </p:nvPr>
        </p:nvSpPr>
        <p:spPr/>
        <p:txBody>
          <a:bodyPr/>
          <a:lstStyle/>
          <a:p>
            <a:r>
              <a:rPr lang="en-US" dirty="0"/>
              <a:t>TITLE IX Dismissal</a:t>
            </a:r>
          </a:p>
        </p:txBody>
      </p:sp>
      <p:sp>
        <p:nvSpPr>
          <p:cNvPr id="3" name="Footer Placeholder 2">
            <a:extLst>
              <a:ext uri="{FF2B5EF4-FFF2-40B4-BE49-F238E27FC236}">
                <a16:creationId xmlns:a16="http://schemas.microsoft.com/office/drawing/2014/main" id="{BA73302A-F928-4C20-3E9C-40547EB208C0}"/>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A6C188B1-B51B-32DC-CF76-033554A045AC}"/>
              </a:ext>
            </a:extLst>
          </p:cNvPr>
          <p:cNvSpPr>
            <a:spLocks noGrp="1"/>
          </p:cNvSpPr>
          <p:nvPr>
            <p:ph type="sldNum" sz="quarter" idx="12"/>
          </p:nvPr>
        </p:nvSpPr>
        <p:spPr/>
        <p:txBody>
          <a:bodyPr/>
          <a:lstStyle/>
          <a:p>
            <a:fld id="{A49DFD55-3C28-40EF-9E31-A92D2E4017FF}" type="slidenum">
              <a:rPr lang="en-US" smtClean="0"/>
              <a:pPr/>
              <a:t>41</a:t>
            </a:fld>
            <a:endParaRPr lang="en-US"/>
          </a:p>
        </p:txBody>
      </p:sp>
      <p:sp>
        <p:nvSpPr>
          <p:cNvPr id="5" name="Text Placeholder 4">
            <a:extLst>
              <a:ext uri="{FF2B5EF4-FFF2-40B4-BE49-F238E27FC236}">
                <a16:creationId xmlns:a16="http://schemas.microsoft.com/office/drawing/2014/main" id="{0C1F1A69-61BA-C020-D314-A3CBF3C15B07}"/>
              </a:ext>
            </a:extLst>
          </p:cNvPr>
          <p:cNvSpPr>
            <a:spLocks noGrp="1"/>
          </p:cNvSpPr>
          <p:nvPr>
            <p:ph type="body" sz="quarter" idx="13"/>
          </p:nvPr>
        </p:nvSpPr>
        <p:spPr/>
        <p:txBody>
          <a:bodyPr>
            <a:normAutofit fontScale="77500" lnSpcReduction="20000"/>
          </a:bodyPr>
          <a:lstStyle/>
          <a:p>
            <a:r>
              <a:rPr lang="en-US" dirty="0"/>
              <a:t>Application of the Policies</a:t>
            </a:r>
          </a:p>
          <a:p>
            <a:r>
              <a:rPr lang="en-US" dirty="0"/>
              <a:t>Effect of Dismissal</a:t>
            </a:r>
          </a:p>
          <a:p>
            <a:r>
              <a:rPr lang="en-US" dirty="0"/>
              <a:t>Mandatory Dismissal</a:t>
            </a:r>
          </a:p>
          <a:p>
            <a:r>
              <a:rPr lang="en-US" dirty="0"/>
              <a:t>Timing of the Dismissal</a:t>
            </a:r>
          </a:p>
          <a:p>
            <a:r>
              <a:rPr lang="en-US" dirty="0"/>
              <a:t>Discretionary Dismissal</a:t>
            </a:r>
          </a:p>
          <a:p>
            <a:r>
              <a:rPr lang="en-US" dirty="0"/>
              <a:t>Notice of Dismissal</a:t>
            </a:r>
          </a:p>
          <a:p>
            <a:r>
              <a:rPr lang="en-US" dirty="0"/>
              <a:t>Dismissal Appeal</a:t>
            </a:r>
          </a:p>
        </p:txBody>
      </p:sp>
    </p:spTree>
    <p:extLst>
      <p:ext uri="{BB962C8B-B14F-4D97-AF65-F5344CB8AC3E}">
        <p14:creationId xmlns:p14="http://schemas.microsoft.com/office/powerpoint/2010/main" val="3691300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2BB25-A1B2-1754-A2D1-3CCC8597E61F}"/>
              </a:ext>
            </a:extLst>
          </p:cNvPr>
          <p:cNvSpPr>
            <a:spLocks noGrp="1"/>
          </p:cNvSpPr>
          <p:nvPr>
            <p:ph type="ctrTitle"/>
          </p:nvPr>
        </p:nvSpPr>
        <p:spPr/>
        <p:txBody>
          <a:bodyPr/>
          <a:lstStyle/>
          <a:p>
            <a:r>
              <a:rPr lang="en-US" dirty="0"/>
              <a:t>Application of the policies</a:t>
            </a:r>
          </a:p>
        </p:txBody>
      </p:sp>
      <p:sp>
        <p:nvSpPr>
          <p:cNvPr id="3" name="Footer Placeholder 2">
            <a:extLst>
              <a:ext uri="{FF2B5EF4-FFF2-40B4-BE49-F238E27FC236}">
                <a16:creationId xmlns:a16="http://schemas.microsoft.com/office/drawing/2014/main" id="{C77E632B-376F-86BF-461A-748143DB69EC}"/>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9A5D850-13D8-949B-F2E5-D5A96296D1E6}"/>
              </a:ext>
            </a:extLst>
          </p:cNvPr>
          <p:cNvSpPr>
            <a:spLocks noGrp="1"/>
          </p:cNvSpPr>
          <p:nvPr>
            <p:ph type="sldNum" sz="quarter" idx="12"/>
          </p:nvPr>
        </p:nvSpPr>
        <p:spPr/>
        <p:txBody>
          <a:bodyPr/>
          <a:lstStyle/>
          <a:p>
            <a:fld id="{A49DFD55-3C28-40EF-9E31-A92D2E4017FF}" type="slidenum">
              <a:rPr lang="en-US" smtClean="0"/>
              <a:pPr/>
              <a:t>42</a:t>
            </a:fld>
            <a:endParaRPr lang="en-US"/>
          </a:p>
        </p:txBody>
      </p:sp>
      <p:sp>
        <p:nvSpPr>
          <p:cNvPr id="5" name="Text Placeholder 4">
            <a:extLst>
              <a:ext uri="{FF2B5EF4-FFF2-40B4-BE49-F238E27FC236}">
                <a16:creationId xmlns:a16="http://schemas.microsoft.com/office/drawing/2014/main" id="{3E56EA64-76F1-2079-7FE7-5D9372AA1D24}"/>
              </a:ext>
            </a:extLst>
          </p:cNvPr>
          <p:cNvSpPr>
            <a:spLocks noGrp="1"/>
          </p:cNvSpPr>
          <p:nvPr>
            <p:ph type="body" sz="quarter" idx="13"/>
          </p:nvPr>
        </p:nvSpPr>
        <p:spPr/>
        <p:txBody>
          <a:bodyPr>
            <a:normAutofit fontScale="92500"/>
          </a:bodyPr>
          <a:lstStyle/>
          <a:p>
            <a:pPr marL="0" marR="0" algn="just">
              <a:spcBef>
                <a:spcPts val="1224"/>
              </a:spcBef>
              <a:spcAft>
                <a:spcPts val="216"/>
              </a:spcAft>
            </a:pPr>
            <a:r>
              <a:rPr lang="en-US" sz="2000" dirty="0"/>
              <a:t>This disciplinary procedure for Title IX misconduct will be used only when ALL of the following requirements are met:</a:t>
            </a:r>
          </a:p>
          <a:p>
            <a:pPr marL="457200" lvl="1" algn="just">
              <a:spcBef>
                <a:spcPts val="216"/>
              </a:spcBef>
              <a:spcAft>
                <a:spcPts val="216"/>
              </a:spcAft>
            </a:pPr>
            <a:r>
              <a:rPr lang="en-US" sz="1600" dirty="0"/>
              <a:t>There is a formal Title IX complaint alleging Title IX misconduct on the basis of sex.</a:t>
            </a:r>
          </a:p>
          <a:p>
            <a:pPr marL="457200" lvl="1" algn="just">
              <a:spcBef>
                <a:spcPts val="216"/>
              </a:spcBef>
              <a:spcAft>
                <a:spcPts val="216"/>
              </a:spcAft>
            </a:pPr>
            <a:r>
              <a:rPr lang="en-US" sz="1600" dirty="0"/>
              <a:t>The conduct occurred in the United States.</a:t>
            </a:r>
          </a:p>
          <a:p>
            <a:pPr marL="457200" lvl="1" algn="just">
              <a:spcBef>
                <a:spcPts val="216"/>
              </a:spcBef>
              <a:spcAft>
                <a:spcPts val="216"/>
              </a:spcAft>
            </a:pPr>
            <a:r>
              <a:rPr lang="en-US" sz="1600" dirty="0"/>
              <a:t>The conduct occurred within the university’s education programs or activities.</a:t>
            </a:r>
          </a:p>
          <a:p>
            <a:pPr marL="457200" lvl="1" algn="just">
              <a:spcBef>
                <a:spcPts val="216"/>
              </a:spcBef>
              <a:spcAft>
                <a:spcPts val="216"/>
              </a:spcAft>
            </a:pPr>
            <a:r>
              <a:rPr lang="en-US" sz="1600" dirty="0"/>
              <a:t>The complainant must be participating in or attempting to participate in the education program or activity of the university at the time of filing the formal Title IX complaint.</a:t>
            </a:r>
          </a:p>
          <a:p>
            <a:pPr marL="457200" lvl="1" algn="just">
              <a:spcBef>
                <a:spcPts val="216"/>
              </a:spcBef>
              <a:spcAft>
                <a:spcPts val="216"/>
              </a:spcAft>
            </a:pPr>
            <a:r>
              <a:rPr lang="en-US" sz="1600" dirty="0"/>
              <a:t>The complainant or Title IX Coordinator have submitted a written formal Title IX complaint.</a:t>
            </a:r>
          </a:p>
          <a:p>
            <a:pPr marL="0" algn="just">
              <a:spcBef>
                <a:spcPts val="216"/>
              </a:spcBef>
              <a:spcAft>
                <a:spcPts val="216"/>
              </a:spcAft>
            </a:pPr>
            <a:r>
              <a:rPr lang="en-US" sz="2000" dirty="0"/>
              <a:t>§§ UWS </a:t>
            </a:r>
            <a:r>
              <a:rPr lang="en-US" sz="2000" dirty="0">
                <a:hlinkClick r:id="rId2"/>
              </a:rPr>
              <a:t>4.13</a:t>
            </a:r>
            <a:r>
              <a:rPr lang="en-US" sz="2000" dirty="0"/>
              <a:t> &amp; </a:t>
            </a:r>
            <a:r>
              <a:rPr lang="en-US" sz="2000" dirty="0">
                <a:hlinkClick r:id="rId3"/>
              </a:rPr>
              <a:t>11.15</a:t>
            </a:r>
            <a:r>
              <a:rPr lang="en-US" sz="2000" dirty="0"/>
              <a:t> &amp; </a:t>
            </a:r>
            <a:r>
              <a:rPr lang="en-US" sz="2000" dirty="0">
                <a:hlinkClick r:id="rId4"/>
              </a:rPr>
              <a:t>RPD 14-2</a:t>
            </a:r>
            <a:r>
              <a:rPr lang="en-US" sz="2000" dirty="0"/>
              <a:t>, Appendix C, Application of this policy.</a:t>
            </a:r>
          </a:p>
          <a:p>
            <a:endParaRPr lang="en-US" sz="2000" dirty="0"/>
          </a:p>
        </p:txBody>
      </p:sp>
    </p:spTree>
    <p:extLst>
      <p:ext uri="{BB962C8B-B14F-4D97-AF65-F5344CB8AC3E}">
        <p14:creationId xmlns:p14="http://schemas.microsoft.com/office/powerpoint/2010/main" val="69803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CF04-21FE-AC2E-F11C-E55CB4CFB570}"/>
              </a:ext>
            </a:extLst>
          </p:cNvPr>
          <p:cNvSpPr>
            <a:spLocks noGrp="1"/>
          </p:cNvSpPr>
          <p:nvPr>
            <p:ph type="ctrTitle"/>
          </p:nvPr>
        </p:nvSpPr>
        <p:spPr/>
        <p:txBody>
          <a:bodyPr/>
          <a:lstStyle/>
          <a:p>
            <a:r>
              <a:rPr lang="en-US" dirty="0"/>
              <a:t>Effect of Title IX Dismissal</a:t>
            </a:r>
          </a:p>
        </p:txBody>
      </p:sp>
      <p:sp>
        <p:nvSpPr>
          <p:cNvPr id="3" name="Footer Placeholder 2">
            <a:extLst>
              <a:ext uri="{FF2B5EF4-FFF2-40B4-BE49-F238E27FC236}">
                <a16:creationId xmlns:a16="http://schemas.microsoft.com/office/drawing/2014/main" id="{7F428DF9-9BE8-90E5-14BC-C0D72B7F8FA4}"/>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56895A4-8095-733D-99BF-258096C97CE4}"/>
              </a:ext>
            </a:extLst>
          </p:cNvPr>
          <p:cNvSpPr>
            <a:spLocks noGrp="1"/>
          </p:cNvSpPr>
          <p:nvPr>
            <p:ph type="sldNum" sz="quarter" idx="12"/>
          </p:nvPr>
        </p:nvSpPr>
        <p:spPr/>
        <p:txBody>
          <a:bodyPr/>
          <a:lstStyle/>
          <a:p>
            <a:fld id="{A49DFD55-3C28-40EF-9E31-A92D2E4017FF}" type="slidenum">
              <a:rPr lang="en-US" smtClean="0"/>
              <a:pPr/>
              <a:t>43</a:t>
            </a:fld>
            <a:endParaRPr lang="en-US"/>
          </a:p>
        </p:txBody>
      </p:sp>
      <p:sp>
        <p:nvSpPr>
          <p:cNvPr id="6" name="Text Placeholder 5">
            <a:extLst>
              <a:ext uri="{FF2B5EF4-FFF2-40B4-BE49-F238E27FC236}">
                <a16:creationId xmlns:a16="http://schemas.microsoft.com/office/drawing/2014/main" id="{42280722-0ED6-7CFB-E0D7-B6470A5086B0}"/>
              </a:ext>
            </a:extLst>
          </p:cNvPr>
          <p:cNvSpPr>
            <a:spLocks noGrp="1"/>
          </p:cNvSpPr>
          <p:nvPr>
            <p:ph type="body" sz="quarter" idx="13"/>
          </p:nvPr>
        </p:nvSpPr>
        <p:spPr/>
        <p:txBody>
          <a:bodyPr>
            <a:noAutofit/>
          </a:bodyPr>
          <a:lstStyle/>
          <a:p>
            <a:pPr lvl="1"/>
            <a:r>
              <a:rPr lang="en-US" sz="1200" i="1" dirty="0">
                <a:effectLst/>
                <a:ea typeface="Open Sans" panose="020B0606030504020204" pitchFamily="34" charset="0"/>
                <a:cs typeface="Open Sans" panose="020B0606030504020204" pitchFamily="34" charset="0"/>
              </a:rPr>
              <a:t>[Employees]</a:t>
            </a:r>
          </a:p>
          <a:p>
            <a:r>
              <a:rPr lang="en-US" sz="1600" dirty="0"/>
              <a:t>Dismissal of a formal Title IX complaint does not preclude the university from otherwise pursuing discipline against the [faculty member, academic staff member, or employee] under other administrative rules or university policies.</a:t>
            </a:r>
            <a:endParaRPr lang="en-US" sz="1600" dirty="0">
              <a:effectLst/>
              <a:ea typeface="Open Sans" panose="020B0606030504020204" pitchFamily="34" charset="0"/>
              <a:cs typeface="Open Sans" panose="020B0606030504020204" pitchFamily="34" charset="0"/>
            </a:endParaRPr>
          </a:p>
          <a:p>
            <a:pPr lvl="1"/>
            <a:r>
              <a:rPr lang="en-US" sz="1400" dirty="0"/>
              <a:t>§§ UWS </a:t>
            </a:r>
            <a:r>
              <a:rPr lang="en-US" sz="1400" dirty="0">
                <a:hlinkClick r:id="rId2"/>
              </a:rPr>
              <a:t>4.14(6)</a:t>
            </a:r>
            <a:r>
              <a:rPr lang="en-US" sz="1400" dirty="0"/>
              <a:t> &amp; </a:t>
            </a:r>
            <a:r>
              <a:rPr lang="en-US" sz="1400" dirty="0">
                <a:hlinkClick r:id="rId3"/>
              </a:rPr>
              <a:t>11.16(6)</a:t>
            </a:r>
            <a:r>
              <a:rPr lang="en-US" sz="1400" dirty="0"/>
              <a:t> &amp; </a:t>
            </a:r>
            <a:r>
              <a:rPr lang="en-US" sz="1400" dirty="0">
                <a:hlinkClick r:id="rId4"/>
              </a:rPr>
              <a:t>RPD 14-2</a:t>
            </a:r>
            <a:r>
              <a:rPr lang="en-US" sz="1400" dirty="0"/>
              <a:t>, Appendix C, Dismissal of formal Title IX complaint and related appeal, 6.</a:t>
            </a:r>
            <a:endParaRPr lang="en-US" sz="1600"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21FFF50C-1BA4-5556-FA25-47360DDBDB6C}"/>
              </a:ext>
            </a:extLst>
          </p:cNvPr>
          <p:cNvSpPr>
            <a:spLocks noGrp="1"/>
          </p:cNvSpPr>
          <p:nvPr>
            <p:ph type="body" sz="quarter" idx="14"/>
          </p:nvPr>
        </p:nvSpPr>
        <p:spPr/>
        <p:txBody>
          <a:bodyPr>
            <a:noAutofit/>
          </a:bodyPr>
          <a:lstStyle/>
          <a:p>
            <a:pPr lvl="1"/>
            <a:r>
              <a:rPr lang="en-US" sz="1800" i="1" dirty="0"/>
              <a:t>[Students]</a:t>
            </a:r>
          </a:p>
          <a:p>
            <a:r>
              <a:rPr lang="en-US" sz="2400" dirty="0"/>
              <a:t>Dismissal of a formal Title IX complaint does not preclude other university action under this chapter.</a:t>
            </a:r>
          </a:p>
          <a:p>
            <a:pPr lvl="1"/>
            <a:r>
              <a:rPr lang="en-US" sz="2000" dirty="0"/>
              <a:t>§ UWS </a:t>
            </a:r>
            <a:r>
              <a:rPr lang="en-US" sz="2000" dirty="0">
                <a:hlinkClick r:id="rId5"/>
              </a:rPr>
              <a:t>17.152(2)(d)</a:t>
            </a:r>
            <a:r>
              <a:rPr lang="en-US" sz="2000" dirty="0"/>
              <a:t>.</a:t>
            </a:r>
            <a:endParaRPr lang="en-US" sz="1800" kern="100" dirty="0">
              <a:solidFill>
                <a:srgbClr val="FFFFFF"/>
              </a:solidFill>
              <a:effectLst/>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ED114476-9E7C-2426-0247-5F3312431F78}"/>
              </a:ext>
            </a:extLst>
          </p:cNvPr>
          <p:cNvSpPr txBox="1"/>
          <p:nvPr/>
        </p:nvSpPr>
        <p:spPr>
          <a:xfrm>
            <a:off x="3905856" y="5405596"/>
            <a:ext cx="5145464" cy="674928"/>
          </a:xfrm>
          <a:prstGeom prst="rect">
            <a:avLst/>
          </a:prstGeom>
          <a:noFill/>
        </p:spPr>
        <p:txBody>
          <a:bodyPr wrap="square" rtlCol="0">
            <a:spAutoFit/>
          </a:bodyPr>
          <a:lstStyle/>
          <a:p>
            <a:pPr marL="342900" indent="-342900" algn="ctr">
              <a:lnSpc>
                <a:spcPct val="107000"/>
              </a:lnSpc>
              <a:buFont typeface="Symbol" panose="05050102010706020507" pitchFamily="18" charset="2"/>
              <a:buChar char=""/>
            </a:pPr>
            <a:r>
              <a:rPr lang="en-US" sz="1800" i="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See</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34 CFR 106.45(b)(3)(</a:t>
            </a:r>
            <a:r>
              <a:rPr lang="en-US" sz="1800" u="sng" kern="100" dirty="0" err="1">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i</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(Aug. 14, 2020).</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ctr">
              <a:lnSpc>
                <a:spcPct val="107000"/>
              </a:lnSpc>
              <a:spcBef>
                <a:spcPts val="0"/>
              </a:spcBef>
              <a:spcAft>
                <a:spcPts val="0"/>
              </a:spcAft>
              <a:buFont typeface="Symbol" panose="05050102010706020507" pitchFamily="18" charset="2"/>
              <a:buChar char=""/>
            </a:pP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24731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CF04-21FE-AC2E-F11C-E55CB4CFB570}"/>
              </a:ext>
            </a:extLst>
          </p:cNvPr>
          <p:cNvSpPr>
            <a:spLocks noGrp="1"/>
          </p:cNvSpPr>
          <p:nvPr>
            <p:ph type="ctrTitle"/>
          </p:nvPr>
        </p:nvSpPr>
        <p:spPr/>
        <p:txBody>
          <a:bodyPr/>
          <a:lstStyle/>
          <a:p>
            <a:r>
              <a:rPr lang="en-US" dirty="0"/>
              <a:t>Mandatory Title IX Dismissal</a:t>
            </a:r>
          </a:p>
        </p:txBody>
      </p:sp>
      <p:sp>
        <p:nvSpPr>
          <p:cNvPr id="3" name="Footer Placeholder 2">
            <a:extLst>
              <a:ext uri="{FF2B5EF4-FFF2-40B4-BE49-F238E27FC236}">
                <a16:creationId xmlns:a16="http://schemas.microsoft.com/office/drawing/2014/main" id="{7F428DF9-9BE8-90E5-14BC-C0D72B7F8FA4}"/>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56895A4-8095-733D-99BF-258096C97CE4}"/>
              </a:ext>
            </a:extLst>
          </p:cNvPr>
          <p:cNvSpPr>
            <a:spLocks noGrp="1"/>
          </p:cNvSpPr>
          <p:nvPr>
            <p:ph type="sldNum" sz="quarter" idx="12"/>
          </p:nvPr>
        </p:nvSpPr>
        <p:spPr/>
        <p:txBody>
          <a:bodyPr/>
          <a:lstStyle/>
          <a:p>
            <a:fld id="{A49DFD55-3C28-40EF-9E31-A92D2E4017FF}" type="slidenum">
              <a:rPr lang="en-US" smtClean="0"/>
              <a:pPr/>
              <a:t>44</a:t>
            </a:fld>
            <a:endParaRPr lang="en-US"/>
          </a:p>
        </p:txBody>
      </p:sp>
      <p:sp>
        <p:nvSpPr>
          <p:cNvPr id="6" name="Text Placeholder 5">
            <a:extLst>
              <a:ext uri="{FF2B5EF4-FFF2-40B4-BE49-F238E27FC236}">
                <a16:creationId xmlns:a16="http://schemas.microsoft.com/office/drawing/2014/main" id="{42280722-0ED6-7CFB-E0D7-B6470A5086B0}"/>
              </a:ext>
            </a:extLst>
          </p:cNvPr>
          <p:cNvSpPr>
            <a:spLocks noGrp="1"/>
          </p:cNvSpPr>
          <p:nvPr>
            <p:ph type="body" sz="quarter" idx="13"/>
          </p:nvPr>
        </p:nvSpPr>
        <p:spPr/>
        <p:txBody>
          <a:bodyPr>
            <a:noAutofit/>
          </a:bodyPr>
          <a:lstStyle/>
          <a:p>
            <a:pPr lvl="1"/>
            <a:r>
              <a:rPr lang="en-US" sz="1600" i="1" dirty="0">
                <a:effectLst/>
                <a:ea typeface="Open Sans" panose="020B0606030504020204" pitchFamily="34" charset="0"/>
                <a:cs typeface="Open Sans" panose="020B0606030504020204" pitchFamily="34" charset="0"/>
              </a:rPr>
              <a:t>[Employees]</a:t>
            </a:r>
          </a:p>
          <a:p>
            <a:r>
              <a:rPr lang="en-US" sz="2000" dirty="0">
                <a:effectLst/>
                <a:ea typeface="Open Sans" panose="020B0606030504020204" pitchFamily="34" charset="0"/>
                <a:cs typeface="Open Sans" panose="020B0606030504020204" pitchFamily="34" charset="0"/>
              </a:rPr>
              <a:t>The university shall dismiss [a] formal Title IX complaint[s] consisting of allegations that meet </a:t>
            </a:r>
            <a:r>
              <a:rPr lang="en-US" sz="2000" b="1" i="1" dirty="0">
                <a:effectLst/>
                <a:ea typeface="Open Sans" panose="020B0606030504020204" pitchFamily="34" charset="0"/>
                <a:cs typeface="Open Sans" panose="020B0606030504020204" pitchFamily="34" charset="0"/>
              </a:rPr>
              <a:t>any of the following [negative] </a:t>
            </a:r>
            <a:r>
              <a:rPr lang="en-US" sz="2000" dirty="0">
                <a:effectLst/>
                <a:ea typeface="Open Sans" panose="020B0606030504020204" pitchFamily="34" charset="0"/>
                <a:cs typeface="Open Sans" panose="020B0606030504020204" pitchFamily="34" charset="0"/>
              </a:rPr>
              <a:t>conditions:</a:t>
            </a:r>
          </a:p>
          <a:p>
            <a:pPr lvl="1"/>
            <a:r>
              <a:rPr lang="en-US" sz="1600" kern="100" dirty="0">
                <a:solidFill>
                  <a:srgbClr val="FFFFFF"/>
                </a:solidFill>
                <a:effectLst/>
                <a:ea typeface="Open Sans" panose="020B0606030504020204" pitchFamily="34" charset="0"/>
                <a:cs typeface="Open Sans" panose="020B0606030504020204" pitchFamily="34" charset="0"/>
              </a:rPr>
              <a:t>§§ UWS </a:t>
            </a:r>
            <a:r>
              <a:rPr lang="en-US" sz="1600" u="sng" kern="100" dirty="0">
                <a:solidFill>
                  <a:srgbClr val="FFFFFF"/>
                </a:solidFill>
                <a:effectLst/>
                <a:ea typeface="Open Sans" panose="020B0606030504020204" pitchFamily="34" charset="0"/>
                <a:cs typeface="Open Sans" panose="020B0606030504020204" pitchFamily="34" charset="0"/>
                <a:hlinkClick r:id="rId2"/>
              </a:rPr>
              <a:t>4.14(1)</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3"/>
              </a:rPr>
              <a:t>11.16(1)</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4"/>
              </a:rPr>
              <a:t>RPD 14-2</a:t>
            </a:r>
            <a:r>
              <a:rPr lang="en-US" sz="1600" kern="100" dirty="0">
                <a:solidFill>
                  <a:srgbClr val="FFFFFF"/>
                </a:solidFill>
                <a:effectLst/>
                <a:ea typeface="Open Sans" panose="020B0606030504020204" pitchFamily="34" charset="0"/>
                <a:cs typeface="Open Sans" panose="020B0606030504020204" pitchFamily="34" charset="0"/>
              </a:rPr>
              <a:t>, Appendix C, Dismissal of formal Title IX complaint and related appeal, 1.</a:t>
            </a:r>
            <a:endParaRPr lang="en-US" sz="1600" dirty="0">
              <a:effectLst/>
              <a:ea typeface="Open Sans" panose="020B0606030504020204" pitchFamily="34" charset="0"/>
              <a:cs typeface="Open Sans" panose="020B0606030504020204" pitchFamily="34" charset="0"/>
            </a:endParaRPr>
          </a:p>
          <a:p>
            <a:endParaRPr lang="en-US" sz="2000"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21FFF50C-1BA4-5556-FA25-47360DDBDB6C}"/>
              </a:ext>
            </a:extLst>
          </p:cNvPr>
          <p:cNvSpPr>
            <a:spLocks noGrp="1"/>
          </p:cNvSpPr>
          <p:nvPr>
            <p:ph type="body" sz="quarter" idx="14"/>
          </p:nvPr>
        </p:nvSpPr>
        <p:spPr/>
        <p:txBody>
          <a:bodyPr>
            <a:noAutofit/>
          </a:bodyPr>
          <a:lstStyle/>
          <a:p>
            <a:pPr lvl="1"/>
            <a:r>
              <a:rPr lang="en-US" sz="1800" i="1" dirty="0"/>
              <a:t>[Students]</a:t>
            </a:r>
          </a:p>
          <a:p>
            <a:r>
              <a:rPr lang="en-US" sz="2400" dirty="0"/>
              <a:t>The university shall dismiss a formal Title IX complaint that does </a:t>
            </a:r>
            <a:r>
              <a:rPr lang="en-US" sz="2400" b="1" i="1" dirty="0"/>
              <a:t>NOT </a:t>
            </a:r>
            <a:r>
              <a:rPr lang="en-US" sz="2400" dirty="0"/>
              <a:t>meet </a:t>
            </a:r>
            <a:r>
              <a:rPr lang="en-US" sz="2400" b="1" i="1" dirty="0"/>
              <a:t>all of the following</a:t>
            </a:r>
            <a:r>
              <a:rPr lang="en-US" sz="2400" dirty="0"/>
              <a:t> requirements:</a:t>
            </a:r>
          </a:p>
          <a:p>
            <a:pPr lvl="1"/>
            <a:r>
              <a:rPr lang="en-US" sz="1800" kern="100" dirty="0">
                <a:solidFill>
                  <a:srgbClr val="FFFFFF"/>
                </a:solidFill>
                <a:effectLst/>
                <a:ea typeface="Open Sans" panose="020B0606030504020204" pitchFamily="34" charset="0"/>
                <a:cs typeface="Open Sans" panose="020B0606030504020204" pitchFamily="34" charset="0"/>
              </a:rPr>
              <a:t>§ UWS </a:t>
            </a:r>
            <a:r>
              <a:rPr lang="en-US" sz="1800" u="sng" kern="100" dirty="0">
                <a:solidFill>
                  <a:srgbClr val="FFFFFF"/>
                </a:solidFill>
                <a:effectLst/>
                <a:ea typeface="Open Sans" panose="020B0606030504020204" pitchFamily="34" charset="0"/>
                <a:cs typeface="Open Sans" panose="020B0606030504020204" pitchFamily="34" charset="0"/>
                <a:hlinkClick r:id="rId5"/>
              </a:rPr>
              <a:t>17.152(2)(a)</a:t>
            </a:r>
            <a:r>
              <a:rPr lang="en-US" sz="1800" kern="100" dirty="0">
                <a:solidFill>
                  <a:srgbClr val="FFFFFF"/>
                </a:solidFill>
                <a:effectLst/>
                <a:ea typeface="Open Sans" panose="020B0606030504020204" pitchFamily="34" charset="0"/>
                <a:cs typeface="Open Sans" panose="020B0606030504020204" pitchFamily="34" charset="0"/>
              </a:rPr>
              <a:t>.</a:t>
            </a:r>
          </a:p>
        </p:txBody>
      </p:sp>
      <p:sp>
        <p:nvSpPr>
          <p:cNvPr id="8" name="TextBox 7">
            <a:extLst>
              <a:ext uri="{FF2B5EF4-FFF2-40B4-BE49-F238E27FC236}">
                <a16:creationId xmlns:a16="http://schemas.microsoft.com/office/drawing/2014/main" id="{ED114476-9E7C-2426-0247-5F3312431F78}"/>
              </a:ext>
            </a:extLst>
          </p:cNvPr>
          <p:cNvSpPr txBox="1"/>
          <p:nvPr/>
        </p:nvSpPr>
        <p:spPr>
          <a:xfrm>
            <a:off x="3905856" y="5405596"/>
            <a:ext cx="5145464" cy="674928"/>
          </a:xfrm>
          <a:prstGeom prst="rect">
            <a:avLst/>
          </a:prstGeom>
          <a:noFill/>
        </p:spPr>
        <p:txBody>
          <a:bodyPr wrap="square" rtlCol="0">
            <a:spAutoFit/>
          </a:bodyPr>
          <a:lstStyle/>
          <a:p>
            <a:pPr marL="342900" indent="-342900" algn="ctr">
              <a:lnSpc>
                <a:spcPct val="107000"/>
              </a:lnSpc>
              <a:buFont typeface="Symbol" panose="05050102010706020507" pitchFamily="18" charset="2"/>
              <a:buChar char=""/>
            </a:pPr>
            <a:r>
              <a:rPr lang="en-US" sz="1800" i="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See</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34 CFR 106.45(b)(3)(</a:t>
            </a:r>
            <a:r>
              <a:rPr lang="en-US" sz="1800" u="sng" kern="100" dirty="0" err="1">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i</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(Aug. 14, 2020).</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ctr">
              <a:lnSpc>
                <a:spcPct val="107000"/>
              </a:lnSpc>
              <a:spcBef>
                <a:spcPts val="0"/>
              </a:spcBef>
              <a:spcAft>
                <a:spcPts val="0"/>
              </a:spcAft>
              <a:buFont typeface="Symbol" panose="05050102010706020507" pitchFamily="18" charset="2"/>
              <a:buChar char=""/>
            </a:pP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70367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2D54-81BA-8D36-AEA4-BE24FF3908DB}"/>
              </a:ext>
            </a:extLst>
          </p:cNvPr>
          <p:cNvSpPr>
            <a:spLocks noGrp="1"/>
          </p:cNvSpPr>
          <p:nvPr>
            <p:ph type="ctrTitle"/>
          </p:nvPr>
        </p:nvSpPr>
        <p:spPr/>
        <p:txBody>
          <a:bodyPr/>
          <a:lstStyle/>
          <a:p>
            <a:r>
              <a:rPr lang="en-US" dirty="0"/>
              <a:t>Mandatory TITLE IX Dismissal</a:t>
            </a:r>
          </a:p>
        </p:txBody>
      </p:sp>
      <p:sp>
        <p:nvSpPr>
          <p:cNvPr id="3" name="Footer Placeholder 2">
            <a:extLst>
              <a:ext uri="{FF2B5EF4-FFF2-40B4-BE49-F238E27FC236}">
                <a16:creationId xmlns:a16="http://schemas.microsoft.com/office/drawing/2014/main" id="{13A33279-5FA3-6376-A85A-11AC6103A542}"/>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339A52D0-DB24-D181-B962-B8286D6DB6A0}"/>
              </a:ext>
            </a:extLst>
          </p:cNvPr>
          <p:cNvSpPr>
            <a:spLocks noGrp="1"/>
          </p:cNvSpPr>
          <p:nvPr>
            <p:ph type="sldNum" sz="quarter" idx="12"/>
          </p:nvPr>
        </p:nvSpPr>
        <p:spPr/>
        <p:txBody>
          <a:bodyPr/>
          <a:lstStyle/>
          <a:p>
            <a:fld id="{A49DFD55-3C28-40EF-9E31-A92D2E4017FF}" type="slidenum">
              <a:rPr lang="en-US" smtClean="0"/>
              <a:pPr/>
              <a:t>45</a:t>
            </a:fld>
            <a:endParaRPr lang="en-US"/>
          </a:p>
        </p:txBody>
      </p:sp>
      <p:sp>
        <p:nvSpPr>
          <p:cNvPr id="5" name="Text Placeholder 4">
            <a:extLst>
              <a:ext uri="{FF2B5EF4-FFF2-40B4-BE49-F238E27FC236}">
                <a16:creationId xmlns:a16="http://schemas.microsoft.com/office/drawing/2014/main" id="{0512A950-9C11-01B2-FE8B-FAFA62D4E12D}"/>
              </a:ext>
            </a:extLst>
          </p:cNvPr>
          <p:cNvSpPr>
            <a:spLocks noGrp="1"/>
          </p:cNvSpPr>
          <p:nvPr>
            <p:ph type="body" sz="quarter" idx="13"/>
          </p:nvPr>
        </p:nvSpPr>
        <p:spPr/>
        <p:txBody>
          <a:bodyPr/>
          <a:lstStyle/>
          <a:p>
            <a:r>
              <a:rPr lang="en-US" dirty="0"/>
              <a:t>Not Title IX misconduct</a:t>
            </a:r>
          </a:p>
          <a:p>
            <a:r>
              <a:rPr lang="en-US" dirty="0"/>
              <a:t>Not in a program or activity</a:t>
            </a:r>
          </a:p>
          <a:p>
            <a:r>
              <a:rPr lang="en-US" dirty="0"/>
              <a:t>Not in the United States</a:t>
            </a:r>
          </a:p>
          <a:p>
            <a:r>
              <a:rPr lang="en-US" i="1" dirty="0"/>
              <a:t>[Students] </a:t>
            </a:r>
            <a:r>
              <a:rPr lang="en-US" dirty="0"/>
              <a:t>Complainant not participating</a:t>
            </a:r>
          </a:p>
        </p:txBody>
      </p:sp>
    </p:spTree>
    <p:extLst>
      <p:ext uri="{BB962C8B-B14F-4D97-AF65-F5344CB8AC3E}">
        <p14:creationId xmlns:p14="http://schemas.microsoft.com/office/powerpoint/2010/main" val="3741447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Mandatory Dismissal –</a:t>
            </a:r>
            <a:br>
              <a:rPr lang="en-US" dirty="0"/>
            </a:br>
            <a:r>
              <a:rPr lang="en-US" dirty="0"/>
              <a:t>not title IX misconduct</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46</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800" i="1" dirty="0">
                <a:ea typeface="Open Sans" panose="020B0606030504020204" pitchFamily="34" charset="0"/>
                <a:cs typeface="Open Sans" panose="020B0606030504020204" pitchFamily="34" charset="0"/>
              </a:rPr>
              <a:t>[Employees]</a:t>
            </a:r>
          </a:p>
          <a:p>
            <a:r>
              <a:rPr lang="en-US" sz="2400" dirty="0">
                <a:ea typeface="Open Sans" panose="020B0606030504020204" pitchFamily="34" charset="0"/>
                <a:cs typeface="Open Sans" panose="020B0606030504020204" pitchFamily="34" charset="0"/>
              </a:rPr>
              <a:t>The alleged conduct would </a:t>
            </a:r>
            <a:r>
              <a:rPr lang="en-US" sz="2400" b="1" i="1" dirty="0">
                <a:ea typeface="Open Sans" panose="020B0606030504020204" pitchFamily="34" charset="0"/>
                <a:cs typeface="Open Sans" panose="020B0606030504020204" pitchFamily="34" charset="0"/>
              </a:rPr>
              <a:t>NOT </a:t>
            </a:r>
            <a:r>
              <a:rPr lang="en-US" sz="2400" dirty="0">
                <a:ea typeface="Open Sans" panose="020B0606030504020204" pitchFamily="34" charset="0"/>
                <a:cs typeface="Open Sans" panose="020B0606030504020204" pitchFamily="34" charset="0"/>
              </a:rPr>
              <a:t>constitute Title IX misconduct if proved.</a:t>
            </a:r>
            <a:endParaRPr lang="en-US" sz="2400" b="0" i="0" kern="1200" dirty="0">
              <a:solidFill>
                <a:schemeClr val="bg1"/>
              </a:solidFill>
              <a:effectLst/>
              <a:ea typeface="Open Sans" panose="020B0606030504020204" pitchFamily="34" charset="0"/>
              <a:cs typeface="Open Sans" panose="020B0606030504020204" pitchFamily="34" charset="0"/>
            </a:endParaRPr>
          </a:p>
          <a:p>
            <a:pPr lvl="1"/>
            <a:r>
              <a:rPr lang="en-US" sz="1800" kern="100" dirty="0">
                <a:solidFill>
                  <a:srgbClr val="FFFFFF"/>
                </a:solidFill>
                <a:effectLst/>
                <a:ea typeface="Open Sans" panose="020B0606030504020204" pitchFamily="34" charset="0"/>
                <a:cs typeface="Open Sans" panose="020B0606030504020204" pitchFamily="34" charset="0"/>
              </a:rPr>
              <a:t>§§ UWS </a:t>
            </a:r>
            <a:r>
              <a:rPr lang="en-US" sz="1800" u="sng" kern="100" dirty="0">
                <a:solidFill>
                  <a:srgbClr val="FFFFFF"/>
                </a:solidFill>
                <a:effectLst/>
                <a:ea typeface="Open Sans" panose="020B0606030504020204" pitchFamily="34" charset="0"/>
                <a:cs typeface="Open Sans" panose="020B0606030504020204" pitchFamily="34" charset="0"/>
                <a:hlinkClick r:id="rId2"/>
              </a:rPr>
              <a:t>4.14(1)(a)</a:t>
            </a:r>
            <a:r>
              <a:rPr lang="en-US" sz="1800" kern="100" dirty="0">
                <a:solidFill>
                  <a:srgbClr val="FFFFFF"/>
                </a:solidFill>
                <a:effectLst/>
                <a:ea typeface="Open Sans" panose="020B0606030504020204" pitchFamily="34" charset="0"/>
                <a:cs typeface="Open Sans" panose="020B0606030504020204" pitchFamily="34" charset="0"/>
              </a:rPr>
              <a:t> &amp; </a:t>
            </a:r>
            <a:r>
              <a:rPr lang="en-US" sz="1800" u="sng" kern="100" dirty="0">
                <a:solidFill>
                  <a:srgbClr val="FFFFFF"/>
                </a:solidFill>
                <a:effectLst/>
                <a:ea typeface="Open Sans" panose="020B0606030504020204" pitchFamily="34" charset="0"/>
                <a:cs typeface="Open Sans" panose="020B0606030504020204" pitchFamily="34" charset="0"/>
                <a:hlinkClick r:id="rId3"/>
              </a:rPr>
              <a:t>11.16(1)(a)</a:t>
            </a:r>
            <a:r>
              <a:rPr lang="en-US" sz="1800" kern="100" dirty="0">
                <a:solidFill>
                  <a:srgbClr val="FFFFFF"/>
                </a:solidFill>
                <a:effectLst/>
                <a:ea typeface="Open Sans" panose="020B0606030504020204" pitchFamily="34" charset="0"/>
                <a:cs typeface="Open Sans" panose="020B0606030504020204" pitchFamily="34" charset="0"/>
              </a:rPr>
              <a:t> &amp; </a:t>
            </a:r>
            <a:r>
              <a:rPr lang="en-US" sz="1800" u="sng" kern="100" dirty="0">
                <a:solidFill>
                  <a:srgbClr val="FFFFFF"/>
                </a:solidFill>
                <a:effectLst/>
                <a:ea typeface="Open Sans" panose="020B0606030504020204" pitchFamily="34" charset="0"/>
                <a:cs typeface="Open Sans" panose="020B0606030504020204" pitchFamily="34" charset="0"/>
                <a:hlinkClick r:id="rId4"/>
              </a:rPr>
              <a:t>RPD 14-2</a:t>
            </a:r>
            <a:r>
              <a:rPr lang="en-US" sz="1800" kern="100" dirty="0">
                <a:solidFill>
                  <a:srgbClr val="FFFFFF"/>
                </a:solidFill>
                <a:effectLst/>
                <a:ea typeface="Open Sans" panose="020B0606030504020204" pitchFamily="34" charset="0"/>
                <a:cs typeface="Open Sans" panose="020B0606030504020204" pitchFamily="34" charset="0"/>
              </a:rPr>
              <a:t>, Appendix C, Dismissal of formal Title IX complaint and related appeal, 1.a.</a:t>
            </a:r>
            <a:endParaRPr lang="en-US" sz="1800" kern="100" dirty="0">
              <a:solidFill>
                <a:schemeClr val="bg1"/>
              </a:solidFill>
              <a:effectLst/>
              <a:ea typeface="Open Sans" panose="020B0606030504020204" pitchFamily="34" charset="0"/>
              <a:cs typeface="Open Sans" panose="020B0606030504020204" pitchFamily="34" charset="0"/>
            </a:endParaRPr>
          </a:p>
          <a:p>
            <a:endParaRPr lang="en-US" sz="2400" i="1" dirty="0">
              <a:ea typeface="Open Sans" panose="020B0606030504020204" pitchFamily="34" charset="0"/>
              <a:cs typeface="Open Sans" panose="020B0606030504020204" pitchFamily="34" charset="0"/>
            </a:endParaRPr>
          </a:p>
          <a:p>
            <a:endParaRPr lang="en-US" sz="24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a:xfrm>
            <a:off x="6993920" y="2214562"/>
            <a:ext cx="4114800" cy="766762"/>
          </a:xfrm>
        </p:spPr>
        <p:txBody>
          <a:bodyPr>
            <a:noAutofit/>
          </a:bodyPr>
          <a:lstStyle/>
          <a:p>
            <a:pPr lvl="1"/>
            <a:r>
              <a:rPr lang="en-US" sz="1400" i="1" dirty="0">
                <a:ea typeface="Open Sans" panose="020B0606030504020204" pitchFamily="34" charset="0"/>
                <a:cs typeface="Open Sans" panose="020B0606030504020204" pitchFamily="34" charset="0"/>
              </a:rPr>
              <a:t>[Students]</a:t>
            </a:r>
          </a:p>
          <a:p>
            <a:r>
              <a:rPr lang="en-US" sz="1800" dirty="0"/>
              <a:t>The alleged conduct is </a:t>
            </a:r>
            <a:r>
              <a:rPr lang="en-US" sz="1800" b="1" i="1" dirty="0"/>
              <a:t>[not]</a:t>
            </a:r>
            <a:r>
              <a:rPr lang="en-US" sz="1800" dirty="0"/>
              <a:t> on the basis of sex and </a:t>
            </a:r>
            <a:r>
              <a:rPr lang="en-US" sz="1800" b="1" i="1" dirty="0"/>
              <a:t>[does not meet]</a:t>
            </a:r>
            <a:r>
              <a:rPr lang="en-US" sz="1800" dirty="0"/>
              <a:t> the definitions of sexual harassment, as defined in s. </a:t>
            </a:r>
            <a:r>
              <a:rPr lang="en-US" sz="1800" dirty="0">
                <a:hlinkClick r:id="rId5" tooltip="Admin. Code UWS 17.151(1)(a)"/>
              </a:rPr>
              <a:t>UWS 17.151 (1) (a)</a:t>
            </a:r>
            <a:r>
              <a:rPr lang="en-US" sz="1800" dirty="0"/>
              <a:t>, or sexual assault, dating violence, domestic violence, or stalking, as defined in s. </a:t>
            </a:r>
            <a:r>
              <a:rPr lang="en-US" sz="1800" dirty="0">
                <a:hlinkClick r:id="rId6" tooltip="Admin. Code UWS 17.151(2)"/>
              </a:rPr>
              <a:t>UWS 17.151 (2)</a:t>
            </a:r>
            <a:r>
              <a:rPr lang="en-US" sz="1800" dirty="0"/>
              <a:t> to </a:t>
            </a:r>
            <a:r>
              <a:rPr lang="en-US" sz="1800" dirty="0">
                <a:hlinkClick r:id="rId7" tooltip="Admin. Code UWS 17.151(5)"/>
              </a:rPr>
              <a:t>(5)</a:t>
            </a:r>
            <a:r>
              <a:rPr lang="en-US" sz="1800" dirty="0"/>
              <a:t>.</a:t>
            </a:r>
            <a:endParaRPr lang="en-US" sz="1800" b="0" i="0" kern="1200" dirty="0">
              <a:solidFill>
                <a:schemeClr val="bg1"/>
              </a:solidFill>
              <a:effectLst/>
              <a:ea typeface="Open Sans" panose="020B0606030504020204" pitchFamily="34" charset="0"/>
              <a:cs typeface="Open Sans" panose="020B0606030504020204" pitchFamily="34" charset="0"/>
            </a:endParaRPr>
          </a:p>
          <a:p>
            <a:pPr lvl="1"/>
            <a:r>
              <a:rPr lang="en-US" sz="1400" kern="100" dirty="0">
                <a:solidFill>
                  <a:srgbClr val="FFFFFF"/>
                </a:solidFill>
                <a:effectLst/>
                <a:ea typeface="Open Sans" panose="020B0606030504020204" pitchFamily="34" charset="0"/>
                <a:cs typeface="Open Sans" panose="020B0606030504020204" pitchFamily="34" charset="0"/>
              </a:rPr>
              <a:t>§ UWS </a:t>
            </a:r>
            <a:r>
              <a:rPr lang="en-US" sz="1400" u="sng" kern="100" dirty="0">
                <a:solidFill>
                  <a:srgbClr val="FFFFFF"/>
                </a:solidFill>
                <a:effectLst/>
                <a:ea typeface="Open Sans" panose="020B0606030504020204" pitchFamily="34" charset="0"/>
                <a:cs typeface="Open Sans" panose="020B0606030504020204" pitchFamily="34" charset="0"/>
                <a:hlinkClick r:id="rId8"/>
              </a:rPr>
              <a:t>17.152(2)(a)1.</a:t>
            </a:r>
            <a:endParaRPr lang="en-US" sz="18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905856" y="5405596"/>
            <a:ext cx="5145464" cy="674928"/>
          </a:xfrm>
          <a:prstGeom prst="rect">
            <a:avLst/>
          </a:prstGeom>
          <a:noFill/>
        </p:spPr>
        <p:txBody>
          <a:bodyPr wrap="square" rtlCol="0">
            <a:spAutoFit/>
          </a:bodyPr>
          <a:lstStyle/>
          <a:p>
            <a:pPr marL="342900" indent="-342900" algn="ctr">
              <a:lnSpc>
                <a:spcPct val="107000"/>
              </a:lnSpc>
              <a:buFont typeface="Symbol" panose="05050102010706020507" pitchFamily="18" charset="2"/>
              <a:buChar char=""/>
            </a:pPr>
            <a:r>
              <a:rPr lang="en-US" sz="1800" i="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See</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9"/>
              </a:rPr>
              <a:t>34 CFR 106.45(b)(3)(</a:t>
            </a:r>
            <a:r>
              <a:rPr lang="en-US" sz="1800" u="sng" kern="100" dirty="0" err="1">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9"/>
              </a:rPr>
              <a:t>i</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9"/>
              </a:rPr>
              <a:t>)</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(Aug. 14, 2020).</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ctr">
              <a:lnSpc>
                <a:spcPct val="107000"/>
              </a:lnSpc>
              <a:spcBef>
                <a:spcPts val="0"/>
              </a:spcBef>
              <a:spcAft>
                <a:spcPts val="0"/>
              </a:spcAft>
              <a:buFont typeface="Symbol" panose="05050102010706020507" pitchFamily="18" charset="2"/>
              <a:buChar char=""/>
            </a:pP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15647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Mandatory Dismissal –</a:t>
            </a:r>
            <a:br>
              <a:rPr lang="en-US" dirty="0"/>
            </a:br>
            <a:r>
              <a:rPr lang="en-US" dirty="0"/>
              <a:t>not in a program or activity</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47</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800" i="1" dirty="0">
                <a:ea typeface="Open Sans" panose="020B0606030504020204" pitchFamily="34" charset="0"/>
                <a:cs typeface="Open Sans" panose="020B0606030504020204" pitchFamily="34" charset="0"/>
              </a:rPr>
              <a:t>[Employees]</a:t>
            </a:r>
          </a:p>
          <a:p>
            <a:r>
              <a:rPr lang="en-US" sz="2400" dirty="0"/>
              <a:t>The alleged conduct did </a:t>
            </a:r>
            <a:r>
              <a:rPr lang="en-US" sz="2400" b="1" i="1" dirty="0"/>
              <a:t>NOT</a:t>
            </a:r>
            <a:r>
              <a:rPr lang="en-US" sz="2400" dirty="0"/>
              <a:t> occur in </a:t>
            </a:r>
            <a:r>
              <a:rPr lang="en-US" sz="2400" b="1" i="1" dirty="0"/>
              <a:t>a university education program or activity</a:t>
            </a:r>
            <a:r>
              <a:rPr lang="en-US" sz="2400" dirty="0"/>
              <a:t>.</a:t>
            </a:r>
            <a:endParaRPr lang="en-US" sz="2400" b="0" i="0" kern="1200" dirty="0">
              <a:solidFill>
                <a:schemeClr val="bg1"/>
              </a:solidFill>
              <a:effectLst/>
              <a:ea typeface="Open Sans" panose="020B0606030504020204" pitchFamily="34" charset="0"/>
              <a:cs typeface="Open Sans" panose="020B0606030504020204" pitchFamily="34" charset="0"/>
            </a:endParaRPr>
          </a:p>
          <a:p>
            <a:pPr lvl="1"/>
            <a:r>
              <a:rPr lang="en-US" sz="1800" kern="100" dirty="0">
                <a:solidFill>
                  <a:srgbClr val="FFFFFF"/>
                </a:solidFill>
                <a:effectLst/>
                <a:ea typeface="Open Sans" panose="020B0606030504020204" pitchFamily="34" charset="0"/>
                <a:cs typeface="Open Sans" panose="020B0606030504020204" pitchFamily="34" charset="0"/>
              </a:rPr>
              <a:t>§§ UWS </a:t>
            </a:r>
            <a:r>
              <a:rPr lang="en-US" sz="1800" u="sng" kern="100" dirty="0">
                <a:solidFill>
                  <a:srgbClr val="FFFFFF"/>
                </a:solidFill>
                <a:effectLst/>
                <a:ea typeface="Open Sans" panose="020B0606030504020204" pitchFamily="34" charset="0"/>
                <a:cs typeface="Open Sans" panose="020B0606030504020204" pitchFamily="34" charset="0"/>
                <a:hlinkClick r:id="rId2"/>
              </a:rPr>
              <a:t>4.14(1)(b)</a:t>
            </a:r>
            <a:r>
              <a:rPr lang="en-US" sz="1800" kern="100" dirty="0">
                <a:solidFill>
                  <a:srgbClr val="FFFFFF"/>
                </a:solidFill>
                <a:effectLst/>
                <a:ea typeface="Open Sans" panose="020B0606030504020204" pitchFamily="34" charset="0"/>
                <a:cs typeface="Open Sans" panose="020B0606030504020204" pitchFamily="34" charset="0"/>
              </a:rPr>
              <a:t> &amp; </a:t>
            </a:r>
            <a:r>
              <a:rPr lang="en-US" sz="1800" u="sng" kern="100" dirty="0">
                <a:solidFill>
                  <a:srgbClr val="FFFFFF"/>
                </a:solidFill>
                <a:effectLst/>
                <a:ea typeface="Open Sans" panose="020B0606030504020204" pitchFamily="34" charset="0"/>
                <a:cs typeface="Open Sans" panose="020B0606030504020204" pitchFamily="34" charset="0"/>
                <a:hlinkClick r:id="rId3"/>
              </a:rPr>
              <a:t>11.16(1)(b)</a:t>
            </a:r>
            <a:r>
              <a:rPr lang="en-US" sz="1800" kern="100" dirty="0">
                <a:solidFill>
                  <a:srgbClr val="FFFFFF"/>
                </a:solidFill>
                <a:effectLst/>
                <a:ea typeface="Open Sans" panose="020B0606030504020204" pitchFamily="34" charset="0"/>
                <a:cs typeface="Open Sans" panose="020B0606030504020204" pitchFamily="34" charset="0"/>
              </a:rPr>
              <a:t> &amp; </a:t>
            </a:r>
            <a:r>
              <a:rPr lang="en-US" sz="1800" u="sng" kern="100" dirty="0">
                <a:solidFill>
                  <a:srgbClr val="FFFFFF"/>
                </a:solidFill>
                <a:effectLst/>
                <a:ea typeface="Open Sans" panose="020B0606030504020204" pitchFamily="34" charset="0"/>
                <a:cs typeface="Open Sans" panose="020B0606030504020204" pitchFamily="34" charset="0"/>
                <a:hlinkClick r:id="rId4"/>
              </a:rPr>
              <a:t>RPD 14-2</a:t>
            </a:r>
            <a:r>
              <a:rPr lang="en-US" sz="1800" kern="100" dirty="0">
                <a:solidFill>
                  <a:srgbClr val="FFFFFF"/>
                </a:solidFill>
                <a:effectLst/>
                <a:ea typeface="Open Sans" panose="020B0606030504020204" pitchFamily="34" charset="0"/>
                <a:cs typeface="Open Sans" panose="020B0606030504020204" pitchFamily="34" charset="0"/>
              </a:rPr>
              <a:t>, Appendix C, Dismissal of formal Title IX complaint and related appeal, 1.b.</a:t>
            </a:r>
            <a:endParaRPr lang="en-US" sz="1800" kern="100" dirty="0">
              <a:solidFill>
                <a:schemeClr val="bg1"/>
              </a:solidFill>
              <a:effectLst/>
              <a:ea typeface="Open Sans" panose="020B0606030504020204" pitchFamily="34" charset="0"/>
              <a:cs typeface="Open Sans" panose="020B0606030504020204" pitchFamily="34" charset="0"/>
            </a:endParaRPr>
          </a:p>
          <a:p>
            <a:endParaRPr lang="en-US" sz="2400" i="1" dirty="0">
              <a:ea typeface="Open Sans" panose="020B0606030504020204" pitchFamily="34" charset="0"/>
              <a:cs typeface="Open Sans" panose="020B0606030504020204" pitchFamily="34" charset="0"/>
            </a:endParaRPr>
          </a:p>
          <a:p>
            <a:endParaRPr lang="en-US" sz="24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a:xfrm>
            <a:off x="6993920" y="2214562"/>
            <a:ext cx="4114800" cy="766762"/>
          </a:xfrm>
        </p:spPr>
        <p:txBody>
          <a:bodyPr>
            <a:noAutofit/>
          </a:bodyPr>
          <a:lstStyle/>
          <a:p>
            <a:pPr lvl="1"/>
            <a:r>
              <a:rPr lang="en-US" sz="1800" i="1" dirty="0">
                <a:ea typeface="Open Sans" panose="020B0606030504020204" pitchFamily="34" charset="0"/>
                <a:cs typeface="Open Sans" panose="020B0606030504020204" pitchFamily="34" charset="0"/>
              </a:rPr>
              <a:t>[Students]</a:t>
            </a:r>
          </a:p>
          <a:p>
            <a:r>
              <a:rPr lang="en-US" sz="2400" dirty="0"/>
              <a:t>The alleged conduct [did </a:t>
            </a:r>
            <a:r>
              <a:rPr lang="en-US" sz="2400" b="1" i="1" dirty="0"/>
              <a:t>not</a:t>
            </a:r>
            <a:r>
              <a:rPr lang="en-US" sz="2400" dirty="0"/>
              <a:t> occur] within </a:t>
            </a:r>
            <a:r>
              <a:rPr lang="en-US" sz="2400" b="1" i="1" dirty="0"/>
              <a:t>a university “education program or activity,”</a:t>
            </a:r>
            <a:r>
              <a:rPr lang="en-US" sz="2400" dirty="0"/>
              <a:t> as defined in s. </a:t>
            </a:r>
            <a:r>
              <a:rPr lang="en-US" sz="2400" dirty="0">
                <a:hlinkClick r:id="rId5" tooltip="Admin. Code UWS 17.02(7m)"/>
              </a:rPr>
              <a:t>UWS 17.02 (7m)</a:t>
            </a:r>
            <a:r>
              <a:rPr lang="en-US" sz="2400" dirty="0"/>
              <a:t>.</a:t>
            </a:r>
            <a:endParaRPr lang="en-US" sz="2400" b="0" i="0" kern="1200" dirty="0">
              <a:solidFill>
                <a:schemeClr val="bg1"/>
              </a:solidFill>
              <a:effectLst/>
              <a:ea typeface="Open Sans" panose="020B0606030504020204" pitchFamily="34" charset="0"/>
              <a:cs typeface="Open Sans" panose="020B0606030504020204" pitchFamily="34" charset="0"/>
            </a:endParaRPr>
          </a:p>
          <a:p>
            <a:pPr lvl="1"/>
            <a:r>
              <a:rPr lang="en-US" sz="1800" kern="100" dirty="0">
                <a:solidFill>
                  <a:srgbClr val="FFFFFF"/>
                </a:solidFill>
                <a:effectLst/>
                <a:ea typeface="Open Sans" panose="020B0606030504020204" pitchFamily="34" charset="0"/>
                <a:cs typeface="Open Sans" panose="020B0606030504020204" pitchFamily="34" charset="0"/>
              </a:rPr>
              <a:t>§ UWS </a:t>
            </a:r>
            <a:r>
              <a:rPr lang="en-US" sz="1800" u="sng" kern="100" dirty="0">
                <a:solidFill>
                  <a:srgbClr val="FFFFFF"/>
                </a:solidFill>
                <a:effectLst/>
                <a:ea typeface="Open Sans" panose="020B0606030504020204" pitchFamily="34" charset="0"/>
                <a:cs typeface="Open Sans" panose="020B0606030504020204" pitchFamily="34" charset="0"/>
                <a:hlinkClick r:id="rId6"/>
              </a:rPr>
              <a:t>17.152(2)(a)2.</a:t>
            </a:r>
            <a:endParaRPr lang="en-US"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905856" y="5405596"/>
            <a:ext cx="5145464" cy="674928"/>
          </a:xfrm>
          <a:prstGeom prst="rect">
            <a:avLst/>
          </a:prstGeom>
          <a:noFill/>
        </p:spPr>
        <p:txBody>
          <a:bodyPr wrap="square" rtlCol="0">
            <a:spAutoFit/>
          </a:bodyPr>
          <a:lstStyle/>
          <a:p>
            <a:pPr marL="342900" indent="-342900" algn="ctr">
              <a:lnSpc>
                <a:spcPct val="107000"/>
              </a:lnSpc>
              <a:buFont typeface="Symbol" panose="05050102010706020507" pitchFamily="18" charset="2"/>
              <a:buChar char=""/>
            </a:pPr>
            <a:r>
              <a:rPr lang="en-US" sz="1800" i="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See</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7"/>
              </a:rPr>
              <a:t>34 CFR 106.45(b)(3)(</a:t>
            </a:r>
            <a:r>
              <a:rPr lang="en-US" sz="1800" u="sng" kern="100" dirty="0" err="1">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7"/>
              </a:rPr>
              <a:t>i</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7"/>
              </a:rPr>
              <a:t>)</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(Aug. 14, 2020).</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ctr">
              <a:lnSpc>
                <a:spcPct val="107000"/>
              </a:lnSpc>
              <a:spcBef>
                <a:spcPts val="0"/>
              </a:spcBef>
              <a:spcAft>
                <a:spcPts val="0"/>
              </a:spcAft>
              <a:buFont typeface="Symbol" panose="05050102010706020507" pitchFamily="18" charset="2"/>
              <a:buChar char=""/>
            </a:pP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4737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Mandatory Dismissal –</a:t>
            </a:r>
            <a:br>
              <a:rPr lang="en-US" dirty="0"/>
            </a:br>
            <a:r>
              <a:rPr lang="en-US" dirty="0"/>
              <a:t>not in the united states</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48</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600" i="1" dirty="0">
                <a:ea typeface="Open Sans" panose="020B0606030504020204" pitchFamily="34" charset="0"/>
                <a:cs typeface="Open Sans" panose="020B0606030504020204" pitchFamily="34" charset="0"/>
              </a:rPr>
              <a:t>[Employees]</a:t>
            </a:r>
          </a:p>
          <a:p>
            <a:r>
              <a:rPr lang="en-US" sz="2000" dirty="0"/>
              <a:t>The alleged conduct did </a:t>
            </a:r>
            <a:r>
              <a:rPr lang="en-US" sz="2000" b="1" i="1" dirty="0"/>
              <a:t>NOT</a:t>
            </a:r>
            <a:r>
              <a:rPr lang="en-US" sz="2000" dirty="0"/>
              <a:t> involve actions against someone physically located </a:t>
            </a:r>
            <a:r>
              <a:rPr lang="en-US" sz="2000" b="1" i="1" dirty="0"/>
              <a:t>in the United States</a:t>
            </a:r>
            <a:r>
              <a:rPr lang="en-US" sz="2000" dirty="0"/>
              <a:t>.</a:t>
            </a:r>
            <a:endParaRPr lang="en-US" sz="2000" b="0" i="0" kern="1200" dirty="0">
              <a:solidFill>
                <a:schemeClr val="bg1"/>
              </a:solidFill>
              <a:effectLst/>
              <a:ea typeface="Open Sans" panose="020B0606030504020204" pitchFamily="34" charset="0"/>
              <a:cs typeface="Open Sans" panose="020B0606030504020204" pitchFamily="34" charset="0"/>
            </a:endParaRPr>
          </a:p>
          <a:p>
            <a:pPr lvl="1"/>
            <a:r>
              <a:rPr lang="en-US" sz="1600" kern="100" dirty="0">
                <a:solidFill>
                  <a:srgbClr val="FFFFFF"/>
                </a:solidFill>
                <a:effectLst/>
                <a:ea typeface="Open Sans" panose="020B0606030504020204" pitchFamily="34" charset="0"/>
                <a:cs typeface="Open Sans" panose="020B0606030504020204" pitchFamily="34" charset="0"/>
              </a:rPr>
              <a:t>§§ UWS </a:t>
            </a:r>
            <a:r>
              <a:rPr lang="en-US" sz="1600" u="sng" kern="100" dirty="0">
                <a:solidFill>
                  <a:srgbClr val="FFFFFF"/>
                </a:solidFill>
                <a:effectLst/>
                <a:ea typeface="Open Sans" panose="020B0606030504020204" pitchFamily="34" charset="0"/>
                <a:cs typeface="Open Sans" panose="020B0606030504020204" pitchFamily="34" charset="0"/>
                <a:hlinkClick r:id="rId2"/>
              </a:rPr>
              <a:t>4.14(1)(c)</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3"/>
              </a:rPr>
              <a:t>11.16(1)(c)</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4"/>
              </a:rPr>
              <a:t>RPD 14-2</a:t>
            </a:r>
            <a:r>
              <a:rPr lang="en-US" sz="1600" kern="100" dirty="0">
                <a:solidFill>
                  <a:srgbClr val="FFFFFF"/>
                </a:solidFill>
                <a:effectLst/>
                <a:ea typeface="Open Sans" panose="020B0606030504020204" pitchFamily="34" charset="0"/>
                <a:cs typeface="Open Sans" panose="020B0606030504020204" pitchFamily="34" charset="0"/>
              </a:rPr>
              <a:t>, Appendix C, Dismissal of formal Title IX complaint and related appeal, 1.c.</a:t>
            </a:r>
            <a:endParaRPr lang="en-US" sz="1600" kern="100" dirty="0">
              <a:solidFill>
                <a:schemeClr val="bg1"/>
              </a:solidFill>
              <a:effectLst/>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a:xfrm>
            <a:off x="6993920" y="2214562"/>
            <a:ext cx="4114800" cy="766762"/>
          </a:xfrm>
        </p:spPr>
        <p:txBody>
          <a:bodyPr>
            <a:noAutofit/>
          </a:bodyPr>
          <a:lstStyle/>
          <a:p>
            <a:pPr lvl="1"/>
            <a:r>
              <a:rPr lang="en-US" sz="1800" i="1" dirty="0">
                <a:ea typeface="Open Sans" panose="020B0606030504020204" pitchFamily="34" charset="0"/>
                <a:cs typeface="Open Sans" panose="020B0606030504020204" pitchFamily="34" charset="0"/>
              </a:rPr>
              <a:t>[Students]</a:t>
            </a:r>
          </a:p>
          <a:p>
            <a:r>
              <a:rPr lang="en-US" sz="2400" dirty="0"/>
              <a:t>The alleged conduct [did </a:t>
            </a:r>
            <a:r>
              <a:rPr lang="en-US" sz="2400" b="1" i="1" dirty="0"/>
              <a:t>not</a:t>
            </a:r>
            <a:r>
              <a:rPr lang="en-US" sz="2400" dirty="0"/>
              <a:t> occur] against the complainant while </a:t>
            </a:r>
            <a:r>
              <a:rPr lang="en-US" sz="2400" b="1" i="1" dirty="0"/>
              <a:t>in the United States</a:t>
            </a:r>
            <a:r>
              <a:rPr lang="en-US" sz="2400" dirty="0"/>
              <a:t>.</a:t>
            </a:r>
            <a:endParaRPr lang="en-US" sz="2400" b="0" i="0" kern="1200" dirty="0">
              <a:solidFill>
                <a:schemeClr val="bg1"/>
              </a:solidFill>
              <a:effectLst/>
              <a:ea typeface="Open Sans" panose="020B0606030504020204" pitchFamily="34" charset="0"/>
              <a:cs typeface="Open Sans" panose="020B0606030504020204" pitchFamily="34" charset="0"/>
            </a:endParaRPr>
          </a:p>
          <a:p>
            <a:pPr lvl="1"/>
            <a:r>
              <a:rPr lang="en-US" sz="1800" kern="100" dirty="0">
                <a:solidFill>
                  <a:srgbClr val="FFFFFF"/>
                </a:solidFill>
                <a:effectLst/>
                <a:ea typeface="Open Sans" panose="020B0606030504020204" pitchFamily="34" charset="0"/>
                <a:cs typeface="Open Sans" panose="020B0606030504020204" pitchFamily="34" charset="0"/>
              </a:rPr>
              <a:t>§ UWS </a:t>
            </a:r>
            <a:r>
              <a:rPr lang="en-US" sz="1800" u="sng" kern="100" dirty="0">
                <a:solidFill>
                  <a:srgbClr val="FFFFFF"/>
                </a:solidFill>
                <a:effectLst/>
                <a:ea typeface="Open Sans" panose="020B0606030504020204" pitchFamily="34" charset="0"/>
                <a:cs typeface="Open Sans" panose="020B0606030504020204" pitchFamily="34" charset="0"/>
                <a:hlinkClick r:id="rId5"/>
              </a:rPr>
              <a:t>17.152(2)(a)3.</a:t>
            </a:r>
            <a:endParaRPr lang="en-US"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905856" y="5405596"/>
            <a:ext cx="5145464" cy="674928"/>
          </a:xfrm>
          <a:prstGeom prst="rect">
            <a:avLst/>
          </a:prstGeom>
          <a:noFill/>
        </p:spPr>
        <p:txBody>
          <a:bodyPr wrap="square" rtlCol="0">
            <a:spAutoFit/>
          </a:bodyPr>
          <a:lstStyle/>
          <a:p>
            <a:pPr marL="342900" indent="-342900" algn="ctr">
              <a:lnSpc>
                <a:spcPct val="107000"/>
              </a:lnSpc>
              <a:buFont typeface="Symbol" panose="05050102010706020507" pitchFamily="18" charset="2"/>
              <a:buChar char=""/>
            </a:pPr>
            <a:r>
              <a:rPr lang="en-US" sz="1800" i="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See</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34 CFR 106.45(b)(3)(</a:t>
            </a:r>
            <a:r>
              <a:rPr lang="en-US" sz="1800" u="sng" kern="100" dirty="0" err="1">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i</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(Aug. 14, 2020).</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ctr">
              <a:lnSpc>
                <a:spcPct val="107000"/>
              </a:lnSpc>
              <a:spcBef>
                <a:spcPts val="0"/>
              </a:spcBef>
              <a:spcAft>
                <a:spcPts val="0"/>
              </a:spcAft>
              <a:buFont typeface="Symbol" panose="05050102010706020507" pitchFamily="18" charset="2"/>
              <a:buChar char=""/>
            </a:pP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945080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8493B-AC08-8EA9-B117-732C9C698F61}"/>
              </a:ext>
            </a:extLst>
          </p:cNvPr>
          <p:cNvSpPr>
            <a:spLocks noGrp="1"/>
          </p:cNvSpPr>
          <p:nvPr>
            <p:ph type="ctrTitle"/>
          </p:nvPr>
        </p:nvSpPr>
        <p:spPr/>
        <p:txBody>
          <a:bodyPr/>
          <a:lstStyle/>
          <a:p>
            <a:r>
              <a:rPr lang="en-US" dirty="0"/>
              <a:t>Mandatory Dismissal –</a:t>
            </a:r>
            <a:br>
              <a:rPr lang="en-US" dirty="0"/>
            </a:br>
            <a:r>
              <a:rPr lang="en-US" dirty="0"/>
              <a:t>Complainant not participating</a:t>
            </a:r>
          </a:p>
        </p:txBody>
      </p:sp>
      <p:sp>
        <p:nvSpPr>
          <p:cNvPr id="3" name="Footer Placeholder 2">
            <a:extLst>
              <a:ext uri="{FF2B5EF4-FFF2-40B4-BE49-F238E27FC236}">
                <a16:creationId xmlns:a16="http://schemas.microsoft.com/office/drawing/2014/main" id="{10F95655-21EC-F91E-070F-26ED0DF44C8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D1C991E-6A0D-480B-109A-B836FA3A5D8F}"/>
              </a:ext>
            </a:extLst>
          </p:cNvPr>
          <p:cNvSpPr>
            <a:spLocks noGrp="1"/>
          </p:cNvSpPr>
          <p:nvPr>
            <p:ph type="sldNum" sz="quarter" idx="12"/>
          </p:nvPr>
        </p:nvSpPr>
        <p:spPr/>
        <p:txBody>
          <a:bodyPr/>
          <a:lstStyle/>
          <a:p>
            <a:fld id="{A49DFD55-3C28-40EF-9E31-A92D2E4017FF}" type="slidenum">
              <a:rPr lang="en-US" smtClean="0"/>
              <a:pPr/>
              <a:t>49</a:t>
            </a:fld>
            <a:endParaRPr lang="en-US"/>
          </a:p>
        </p:txBody>
      </p:sp>
      <p:sp>
        <p:nvSpPr>
          <p:cNvPr id="5" name="Text Placeholder 4">
            <a:extLst>
              <a:ext uri="{FF2B5EF4-FFF2-40B4-BE49-F238E27FC236}">
                <a16:creationId xmlns:a16="http://schemas.microsoft.com/office/drawing/2014/main" id="{C85DE2DB-48CC-7C22-63C4-ACC0E671E2D8}"/>
              </a:ext>
            </a:extLst>
          </p:cNvPr>
          <p:cNvSpPr>
            <a:spLocks noGrp="1"/>
          </p:cNvSpPr>
          <p:nvPr>
            <p:ph type="body" sz="quarter" idx="13"/>
          </p:nvPr>
        </p:nvSpPr>
        <p:spPr>
          <a:xfrm>
            <a:off x="2397918" y="2225675"/>
            <a:ext cx="8691562" cy="2630488"/>
          </a:xfrm>
        </p:spPr>
        <p:txBody>
          <a:bodyPr>
            <a:noAutofit/>
          </a:bodyPr>
          <a:lstStyle/>
          <a:p>
            <a:pPr lvl="1">
              <a:spcBef>
                <a:spcPts val="216"/>
              </a:spcBef>
              <a:spcAft>
                <a:spcPts val="216"/>
              </a:spcAft>
            </a:pPr>
            <a:r>
              <a:rPr lang="en-US" sz="2000" i="1" dirty="0"/>
              <a:t>[Students]</a:t>
            </a:r>
          </a:p>
          <a:p>
            <a:pPr>
              <a:spcBef>
                <a:spcPts val="216"/>
              </a:spcBef>
              <a:spcAft>
                <a:spcPts val="216"/>
              </a:spcAft>
            </a:pPr>
            <a:r>
              <a:rPr lang="en-US" sz="2400" dirty="0"/>
              <a:t>The complainant is </a:t>
            </a:r>
            <a:r>
              <a:rPr lang="en-US" sz="2400" b="1" i="1" dirty="0"/>
              <a:t>[not] </a:t>
            </a:r>
            <a:r>
              <a:rPr lang="en-US" sz="2400" dirty="0"/>
              <a:t>participating in or attempting to participate in the university’s education program or activity at the time the complaint is filed.</a:t>
            </a:r>
          </a:p>
          <a:p>
            <a:pPr lvl="1">
              <a:spcBef>
                <a:spcPts val="216"/>
              </a:spcBef>
              <a:spcAft>
                <a:spcPts val="216"/>
              </a:spcAft>
            </a:pPr>
            <a:r>
              <a:rPr lang="en-US" sz="2000" dirty="0"/>
              <a:t>§ UWS </a:t>
            </a:r>
            <a:r>
              <a:rPr lang="en-US" sz="2000" dirty="0">
                <a:hlinkClick r:id="rId2"/>
              </a:rPr>
              <a:t>17.152(2)(a)4.</a:t>
            </a:r>
            <a:endParaRPr lang="en-US" sz="2000" dirty="0"/>
          </a:p>
          <a:p>
            <a:pPr>
              <a:spcBef>
                <a:spcPts val="216"/>
              </a:spcBef>
              <a:spcAft>
                <a:spcPts val="216"/>
              </a:spcAft>
            </a:pPr>
            <a:r>
              <a:rPr lang="en-US" sz="2400" i="1" dirty="0"/>
              <a:t>See </a:t>
            </a:r>
            <a:r>
              <a:rPr lang="en-US" sz="2400" dirty="0">
                <a:hlinkClick r:id="rId3"/>
              </a:rPr>
              <a:t>34 CFR 106.30(a) “Formal complaint”</a:t>
            </a:r>
            <a:r>
              <a:rPr lang="en-US" sz="2400" dirty="0"/>
              <a:t> &amp;</a:t>
            </a:r>
            <a:r>
              <a:rPr lang="en-US" sz="2400" i="1" dirty="0"/>
              <a:t> </a:t>
            </a:r>
            <a:r>
              <a:rPr lang="en-US" sz="2400" dirty="0">
                <a:hlinkClick r:id="rId4"/>
              </a:rPr>
              <a:t>34 CFR 106.45(b)(3)(</a:t>
            </a:r>
            <a:r>
              <a:rPr lang="en-US" sz="2400" dirty="0" err="1">
                <a:hlinkClick r:id="rId4"/>
              </a:rPr>
              <a:t>i</a:t>
            </a:r>
            <a:r>
              <a:rPr lang="en-US" sz="2400" dirty="0">
                <a:hlinkClick r:id="rId4"/>
              </a:rPr>
              <a:t>)</a:t>
            </a:r>
            <a:r>
              <a:rPr lang="en-US" sz="2400" dirty="0"/>
              <a:t> (Aug. 14, 2020).</a:t>
            </a:r>
          </a:p>
          <a:p>
            <a:endParaRPr lang="en-US" sz="2400" dirty="0"/>
          </a:p>
        </p:txBody>
      </p:sp>
    </p:spTree>
    <p:extLst>
      <p:ext uri="{BB962C8B-B14F-4D97-AF65-F5344CB8AC3E}">
        <p14:creationId xmlns:p14="http://schemas.microsoft.com/office/powerpoint/2010/main" val="709136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9FBEE-DF4E-5400-B7D8-886C936D861C}"/>
              </a:ext>
            </a:extLst>
          </p:cNvPr>
          <p:cNvSpPr>
            <a:spLocks noGrp="1"/>
          </p:cNvSpPr>
          <p:nvPr>
            <p:ph type="ctrTitle"/>
          </p:nvPr>
        </p:nvSpPr>
        <p:spPr>
          <a:xfrm>
            <a:off x="1899551" y="136525"/>
            <a:ext cx="8692249" cy="985042"/>
          </a:xfrm>
        </p:spPr>
        <p:txBody>
          <a:bodyPr/>
          <a:lstStyle/>
          <a:p>
            <a:r>
              <a:rPr lang="en-US" b="1"/>
              <a:t>UWS Code and Policy</a:t>
            </a:r>
          </a:p>
        </p:txBody>
      </p:sp>
      <p:sp>
        <p:nvSpPr>
          <p:cNvPr id="4" name="Slide Number Placeholder 3">
            <a:extLst>
              <a:ext uri="{FF2B5EF4-FFF2-40B4-BE49-F238E27FC236}">
                <a16:creationId xmlns:a16="http://schemas.microsoft.com/office/drawing/2014/main" id="{BE27308B-0C7E-B1A4-C10C-C6CFA6580804}"/>
              </a:ext>
            </a:extLst>
          </p:cNvPr>
          <p:cNvSpPr>
            <a:spLocks noGrp="1"/>
          </p:cNvSpPr>
          <p:nvPr>
            <p:ph type="sldNum" sz="quarter" idx="12"/>
          </p:nvPr>
        </p:nvSpPr>
        <p:spPr/>
        <p:txBody>
          <a:bodyPr/>
          <a:lstStyle/>
          <a:p>
            <a:fld id="{A49DFD55-3C28-40EF-9E31-A92D2E4017FF}" type="slidenum">
              <a:rPr lang="en-US" smtClean="0"/>
              <a:pPr/>
              <a:t>5</a:t>
            </a:fld>
            <a:endParaRPr lang="en-US"/>
          </a:p>
        </p:txBody>
      </p:sp>
      <p:pic>
        <p:nvPicPr>
          <p:cNvPr id="6" name="Content Placeholder 3">
            <a:extLst>
              <a:ext uri="{FF2B5EF4-FFF2-40B4-BE49-F238E27FC236}">
                <a16:creationId xmlns:a16="http://schemas.microsoft.com/office/drawing/2014/main" id="{2AC7E559-3302-651E-5758-BAC3A9589E14}"/>
              </a:ext>
            </a:extLst>
          </p:cNvPr>
          <p:cNvPicPr>
            <a:picLocks noChangeAspect="1"/>
          </p:cNvPicPr>
          <p:nvPr/>
        </p:nvPicPr>
        <p:blipFill>
          <a:blip r:embed="rId2"/>
          <a:stretch>
            <a:fillRect/>
          </a:stretch>
        </p:blipFill>
        <p:spPr>
          <a:xfrm>
            <a:off x="2590800" y="1985768"/>
            <a:ext cx="8001000" cy="4147331"/>
          </a:xfrm>
          <a:prstGeom prst="rect">
            <a:avLst/>
          </a:prstGeom>
        </p:spPr>
      </p:pic>
    </p:spTree>
    <p:extLst>
      <p:ext uri="{BB962C8B-B14F-4D97-AF65-F5344CB8AC3E}">
        <p14:creationId xmlns:p14="http://schemas.microsoft.com/office/powerpoint/2010/main" val="28269060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Title IX dismissal –</a:t>
            </a:r>
            <a:br>
              <a:rPr lang="en-US" dirty="0"/>
            </a:br>
            <a:r>
              <a:rPr lang="en-US" dirty="0"/>
              <a:t>Timing</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50</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400" i="1" dirty="0">
                <a:ea typeface="Open Sans" panose="020B0606030504020204" pitchFamily="34" charset="0"/>
                <a:cs typeface="Open Sans" panose="020B0606030504020204" pitchFamily="34" charset="0"/>
              </a:rPr>
              <a:t>[Employees]</a:t>
            </a:r>
          </a:p>
          <a:p>
            <a:r>
              <a:rPr lang="en-US" sz="1800" dirty="0"/>
              <a:t>The university generally shall decide whether to dismiss a formal Title IX complaint </a:t>
            </a:r>
            <a:r>
              <a:rPr lang="en-US" sz="1800" b="1" i="1" dirty="0"/>
              <a:t>within 30 days of receipt </a:t>
            </a:r>
            <a:r>
              <a:rPr lang="en-US" sz="1800" dirty="0"/>
              <a:t>of the formal Title IX complaint, but the university may extend that timeline as necessary.</a:t>
            </a:r>
            <a:endParaRPr lang="en-US" sz="1800" b="0" i="0" kern="1200" dirty="0">
              <a:solidFill>
                <a:schemeClr val="bg1"/>
              </a:solidFill>
              <a:effectLst/>
              <a:ea typeface="Open Sans" panose="020B0606030504020204" pitchFamily="34" charset="0"/>
              <a:cs typeface="Open Sans" panose="020B0606030504020204" pitchFamily="34" charset="0"/>
            </a:endParaRPr>
          </a:p>
          <a:p>
            <a:pPr lvl="1"/>
            <a:r>
              <a:rPr lang="en-US" sz="1400" dirty="0"/>
              <a:t>§§ UWS </a:t>
            </a:r>
            <a:r>
              <a:rPr lang="en-US" sz="1400" dirty="0">
                <a:hlinkClick r:id="rId2"/>
              </a:rPr>
              <a:t>4.14(3)</a:t>
            </a:r>
            <a:r>
              <a:rPr lang="en-US" sz="1400" dirty="0"/>
              <a:t> &amp; </a:t>
            </a:r>
            <a:r>
              <a:rPr lang="en-US" sz="1400" dirty="0">
                <a:hlinkClick r:id="rId3"/>
              </a:rPr>
              <a:t>11.16(3)</a:t>
            </a:r>
            <a:r>
              <a:rPr lang="en-US" sz="1400" dirty="0"/>
              <a:t>, &amp; </a:t>
            </a:r>
            <a:r>
              <a:rPr lang="en-US" sz="1400" dirty="0">
                <a:hlinkClick r:id="rId4"/>
              </a:rPr>
              <a:t>RPD 14-2</a:t>
            </a:r>
            <a:r>
              <a:rPr lang="en-US" sz="1400" dirty="0"/>
              <a:t>, Appendix C, Dismissal of formal Title IX complaint and related appeal, 3.</a:t>
            </a:r>
            <a:endParaRPr lang="en-US" sz="1400" kern="100" dirty="0">
              <a:solidFill>
                <a:schemeClr val="bg1"/>
              </a:solidFill>
              <a:effectLst/>
              <a:ea typeface="Open Sans" panose="020B0606030504020204" pitchFamily="34" charset="0"/>
              <a:cs typeface="Open Sans" panose="020B0606030504020204" pitchFamily="34" charset="0"/>
            </a:endParaRPr>
          </a:p>
          <a:p>
            <a:endParaRPr lang="en-US" sz="1800" i="1" dirty="0">
              <a:ea typeface="Open Sans" panose="020B0606030504020204" pitchFamily="34" charset="0"/>
              <a:cs typeface="Open Sans" panose="020B0606030504020204" pitchFamily="34" charset="0"/>
            </a:endParaRPr>
          </a:p>
          <a:p>
            <a:endParaRPr lang="en-US" sz="18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a:xfrm>
            <a:off x="6993920" y="2214562"/>
            <a:ext cx="4114800" cy="766762"/>
          </a:xfrm>
        </p:spPr>
        <p:txBody>
          <a:bodyPr>
            <a:noAutofit/>
          </a:bodyPr>
          <a:lstStyle/>
          <a:p>
            <a:pPr lvl="1"/>
            <a:r>
              <a:rPr lang="en-US" sz="1600" i="1" dirty="0">
                <a:ea typeface="Open Sans" panose="020B0606030504020204" pitchFamily="34" charset="0"/>
                <a:cs typeface="Open Sans" panose="020B0606030504020204" pitchFamily="34" charset="0"/>
              </a:rPr>
              <a:t>[Students]</a:t>
            </a:r>
          </a:p>
          <a:p>
            <a:r>
              <a:rPr lang="en-US" sz="2000" dirty="0"/>
              <a:t>The university may dismiss a formal Title IX complaint if any of the [specified] conditions are met </a:t>
            </a:r>
            <a:r>
              <a:rPr lang="en-US" sz="2000" b="1" i="1" dirty="0"/>
              <a:t>at any time</a:t>
            </a:r>
            <a:r>
              <a:rPr lang="en-US" sz="2000" dirty="0"/>
              <a:t> during the disciplinary procedure or hearing.</a:t>
            </a:r>
            <a:endParaRPr lang="en-US" sz="2000" b="0" i="0" kern="1200" dirty="0">
              <a:solidFill>
                <a:schemeClr val="bg1"/>
              </a:solidFill>
              <a:effectLst/>
              <a:ea typeface="Open Sans" panose="020B0606030504020204" pitchFamily="34" charset="0"/>
              <a:cs typeface="Open Sans" panose="020B0606030504020204" pitchFamily="34" charset="0"/>
            </a:endParaRPr>
          </a:p>
          <a:p>
            <a:pPr lvl="1"/>
            <a:r>
              <a:rPr lang="en-US" sz="1600" kern="100" dirty="0">
                <a:solidFill>
                  <a:srgbClr val="FFFFFF"/>
                </a:solidFill>
                <a:effectLst/>
                <a:ea typeface="Open Sans" panose="020B0606030504020204" pitchFamily="34" charset="0"/>
                <a:cs typeface="Open Sans" panose="020B0606030504020204" pitchFamily="34" charset="0"/>
              </a:rPr>
              <a:t>§ </a:t>
            </a:r>
            <a:r>
              <a:rPr lang="en-US" sz="1800" kern="100" dirty="0">
                <a:solidFill>
                  <a:srgbClr val="FFFFFF"/>
                </a:solidFill>
                <a:effectLst/>
                <a:ea typeface="Open Sans" panose="020B0606030504020204" pitchFamily="34" charset="0"/>
                <a:cs typeface="Open Sans" panose="020B0606030504020204" pitchFamily="34" charset="0"/>
              </a:rPr>
              <a:t>UWS </a:t>
            </a:r>
            <a:r>
              <a:rPr lang="en-US" sz="1800" u="sng" kern="100" dirty="0">
                <a:solidFill>
                  <a:srgbClr val="FFFFFF"/>
                </a:solidFill>
                <a:effectLst/>
                <a:ea typeface="Open Sans" panose="020B0606030504020204" pitchFamily="34" charset="0"/>
                <a:cs typeface="Open Sans" panose="020B0606030504020204" pitchFamily="34" charset="0"/>
                <a:hlinkClick r:id="rId5"/>
              </a:rPr>
              <a:t>17.152(2)(b)</a:t>
            </a:r>
            <a:r>
              <a:rPr lang="en-US" sz="1800" kern="100" dirty="0">
                <a:solidFill>
                  <a:srgbClr val="FFFFFF"/>
                </a:solidFill>
                <a:effectLst/>
                <a:ea typeface="Open Sans" panose="020B0606030504020204" pitchFamily="34" charset="0"/>
                <a:cs typeface="Open Sans" panose="020B0606030504020204" pitchFamily="34" charset="0"/>
              </a:rPr>
              <a:t>.</a:t>
            </a:r>
            <a:endParaRPr lang="en-US" sz="20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905856" y="5405596"/>
            <a:ext cx="5145464" cy="674928"/>
          </a:xfrm>
          <a:prstGeom prst="rect">
            <a:avLst/>
          </a:prstGeom>
          <a:noFill/>
        </p:spPr>
        <p:txBody>
          <a:bodyPr wrap="square" rtlCol="0">
            <a:spAutoFit/>
          </a:bodyPr>
          <a:lstStyle/>
          <a:p>
            <a:pPr marL="342900" indent="-342900" algn="ctr">
              <a:lnSpc>
                <a:spcPct val="107000"/>
              </a:lnSpc>
              <a:buFont typeface="Symbol" panose="05050102010706020507" pitchFamily="18" charset="2"/>
              <a:buChar char=""/>
            </a:pPr>
            <a:r>
              <a:rPr lang="en-US" sz="1800" i="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See</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dirty="0">
                <a:latin typeface="Open Sans" panose="020B0606030504020204" pitchFamily="34" charset="0"/>
                <a:ea typeface="Open Sans" panose="020B0606030504020204" pitchFamily="34" charset="0"/>
                <a:cs typeface="Open Sans" panose="020B0606030504020204" pitchFamily="34" charset="0"/>
                <a:hlinkClick r:id="rId6"/>
              </a:rPr>
              <a:t>34 CFR 106.45(b)(3)</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(Aug. 14, 2020).</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ctr">
              <a:lnSpc>
                <a:spcPct val="107000"/>
              </a:lnSpc>
              <a:spcBef>
                <a:spcPts val="0"/>
              </a:spcBef>
              <a:spcAft>
                <a:spcPts val="0"/>
              </a:spcAft>
              <a:buFont typeface="Symbol" panose="05050102010706020507" pitchFamily="18" charset="2"/>
              <a:buChar char=""/>
            </a:pP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16224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4DA32-FB91-C72A-5B31-D58D267E9174}"/>
              </a:ext>
            </a:extLst>
          </p:cNvPr>
          <p:cNvSpPr>
            <a:spLocks noGrp="1"/>
          </p:cNvSpPr>
          <p:nvPr>
            <p:ph type="ctrTitle"/>
          </p:nvPr>
        </p:nvSpPr>
        <p:spPr/>
        <p:txBody>
          <a:bodyPr/>
          <a:lstStyle/>
          <a:p>
            <a:r>
              <a:rPr lang="en-US" dirty="0"/>
              <a:t>Discretionary TITLE IX dismissal</a:t>
            </a:r>
          </a:p>
        </p:txBody>
      </p:sp>
      <p:sp>
        <p:nvSpPr>
          <p:cNvPr id="3" name="Footer Placeholder 2">
            <a:extLst>
              <a:ext uri="{FF2B5EF4-FFF2-40B4-BE49-F238E27FC236}">
                <a16:creationId xmlns:a16="http://schemas.microsoft.com/office/drawing/2014/main" id="{FCCE871D-8CED-5902-BF4E-47046E2E625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BC14893-8929-A43B-34BB-C3D934D24546}"/>
              </a:ext>
            </a:extLst>
          </p:cNvPr>
          <p:cNvSpPr>
            <a:spLocks noGrp="1"/>
          </p:cNvSpPr>
          <p:nvPr>
            <p:ph type="sldNum" sz="quarter" idx="12"/>
          </p:nvPr>
        </p:nvSpPr>
        <p:spPr/>
        <p:txBody>
          <a:bodyPr/>
          <a:lstStyle/>
          <a:p>
            <a:fld id="{A49DFD55-3C28-40EF-9E31-A92D2E4017FF}" type="slidenum">
              <a:rPr lang="en-US" smtClean="0"/>
              <a:pPr/>
              <a:t>51</a:t>
            </a:fld>
            <a:endParaRPr lang="en-US"/>
          </a:p>
        </p:txBody>
      </p:sp>
      <p:sp>
        <p:nvSpPr>
          <p:cNvPr id="5" name="Text Placeholder 4">
            <a:extLst>
              <a:ext uri="{FF2B5EF4-FFF2-40B4-BE49-F238E27FC236}">
                <a16:creationId xmlns:a16="http://schemas.microsoft.com/office/drawing/2014/main" id="{DB18506E-9F7A-AB7E-7966-F41619F381F6}"/>
              </a:ext>
            </a:extLst>
          </p:cNvPr>
          <p:cNvSpPr>
            <a:spLocks noGrp="1"/>
          </p:cNvSpPr>
          <p:nvPr>
            <p:ph type="body" sz="quarter" idx="13"/>
          </p:nvPr>
        </p:nvSpPr>
        <p:spPr/>
        <p:txBody>
          <a:bodyPr/>
          <a:lstStyle/>
          <a:p>
            <a:r>
              <a:rPr lang="en-US" dirty="0"/>
              <a:t>Written withdrawal</a:t>
            </a:r>
          </a:p>
          <a:p>
            <a:r>
              <a:rPr lang="en-US" dirty="0"/>
              <a:t>Respondent no longer employed/enrolled</a:t>
            </a:r>
          </a:p>
          <a:p>
            <a:r>
              <a:rPr lang="en-US" dirty="0"/>
              <a:t>Specific circumstances prevent the gathering of evidence</a:t>
            </a:r>
          </a:p>
          <a:p>
            <a:endParaRPr lang="en-US" dirty="0"/>
          </a:p>
        </p:txBody>
      </p:sp>
    </p:spTree>
    <p:extLst>
      <p:ext uri="{BB962C8B-B14F-4D97-AF65-F5344CB8AC3E}">
        <p14:creationId xmlns:p14="http://schemas.microsoft.com/office/powerpoint/2010/main" val="2406552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F6A6-D6C4-69D1-91D4-09F743FB4684}"/>
              </a:ext>
            </a:extLst>
          </p:cNvPr>
          <p:cNvSpPr>
            <a:spLocks noGrp="1"/>
          </p:cNvSpPr>
          <p:nvPr>
            <p:ph type="ctrTitle"/>
          </p:nvPr>
        </p:nvSpPr>
        <p:spPr/>
        <p:txBody>
          <a:bodyPr/>
          <a:lstStyle/>
          <a:p>
            <a:r>
              <a:rPr lang="en-US" dirty="0"/>
              <a:t>Discretionary Dismissal –</a:t>
            </a:r>
            <a:br>
              <a:rPr lang="en-US" dirty="0"/>
            </a:br>
            <a:r>
              <a:rPr lang="en-US" dirty="0"/>
              <a:t>written withdrawal</a:t>
            </a:r>
          </a:p>
        </p:txBody>
      </p:sp>
      <p:sp>
        <p:nvSpPr>
          <p:cNvPr id="3" name="Footer Placeholder 2">
            <a:extLst>
              <a:ext uri="{FF2B5EF4-FFF2-40B4-BE49-F238E27FC236}">
                <a16:creationId xmlns:a16="http://schemas.microsoft.com/office/drawing/2014/main" id="{175255E2-6AD4-6857-4889-7888C41F61E0}"/>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D1CA8179-2A2C-91A3-F51E-6B0D50BBA95E}"/>
              </a:ext>
            </a:extLst>
          </p:cNvPr>
          <p:cNvSpPr>
            <a:spLocks noGrp="1"/>
          </p:cNvSpPr>
          <p:nvPr>
            <p:ph type="sldNum" sz="quarter" idx="12"/>
          </p:nvPr>
        </p:nvSpPr>
        <p:spPr/>
        <p:txBody>
          <a:bodyPr/>
          <a:lstStyle/>
          <a:p>
            <a:fld id="{A49DFD55-3C28-40EF-9E31-A92D2E4017FF}" type="slidenum">
              <a:rPr lang="en-US" smtClean="0"/>
              <a:pPr/>
              <a:t>52</a:t>
            </a:fld>
            <a:endParaRPr lang="en-US"/>
          </a:p>
        </p:txBody>
      </p:sp>
      <p:sp>
        <p:nvSpPr>
          <p:cNvPr id="5" name="Text Placeholder 4">
            <a:extLst>
              <a:ext uri="{FF2B5EF4-FFF2-40B4-BE49-F238E27FC236}">
                <a16:creationId xmlns:a16="http://schemas.microsoft.com/office/drawing/2014/main" id="{2DADB88B-490D-432D-F1D0-E5A7BFDB8180}"/>
              </a:ext>
            </a:extLst>
          </p:cNvPr>
          <p:cNvSpPr>
            <a:spLocks noGrp="1"/>
          </p:cNvSpPr>
          <p:nvPr>
            <p:ph type="body" sz="quarter" idx="13"/>
          </p:nvPr>
        </p:nvSpPr>
        <p:spPr/>
        <p:txBody>
          <a:bodyPr>
            <a:normAutofit fontScale="92500" lnSpcReduction="20000"/>
          </a:bodyPr>
          <a:lstStyle/>
          <a:p>
            <a:pPr lvl="1"/>
            <a:r>
              <a:rPr lang="en-US" sz="2000" dirty="0">
                <a:ea typeface="Open Sans" panose="020B0606030504020204" pitchFamily="34" charset="0"/>
                <a:cs typeface="Open Sans" panose="020B0606030504020204" pitchFamily="34" charset="0"/>
              </a:rPr>
              <a:t>The university may dismiss [a] formal Title IX complaint[] [under] any of the following [conditions]:</a:t>
            </a:r>
          </a:p>
          <a:p>
            <a:r>
              <a:rPr lang="en-US" sz="2400" dirty="0">
                <a:ea typeface="Open Sans" panose="020B0606030504020204" pitchFamily="34" charset="0"/>
                <a:cs typeface="Open Sans" panose="020B0606030504020204" pitchFamily="34" charset="0"/>
              </a:rPr>
              <a:t>The complainant formally [requests/notifies the Title IX coordinator] </a:t>
            </a:r>
            <a:r>
              <a:rPr lang="en-US" sz="2400" b="1" i="1" dirty="0">
                <a:ea typeface="Open Sans" panose="020B0606030504020204" pitchFamily="34" charset="0"/>
                <a:cs typeface="Open Sans" panose="020B0606030504020204" pitchFamily="34" charset="0"/>
              </a:rPr>
              <a:t>in writing</a:t>
            </a:r>
            <a:r>
              <a:rPr lang="en-US" sz="2400" dirty="0">
                <a:ea typeface="Open Sans" panose="020B0606030504020204" pitchFamily="34" charset="0"/>
                <a:cs typeface="Open Sans" panose="020B0606030504020204" pitchFamily="34" charset="0"/>
              </a:rPr>
              <a:t> [that the complainant would like] to </a:t>
            </a:r>
            <a:r>
              <a:rPr lang="en-US" sz="2400" b="1" i="1" dirty="0">
                <a:ea typeface="Open Sans" panose="020B0606030504020204" pitchFamily="34" charset="0"/>
                <a:cs typeface="Open Sans" panose="020B0606030504020204" pitchFamily="34" charset="0"/>
              </a:rPr>
              <a:t>withdraw</a:t>
            </a:r>
            <a:r>
              <a:rPr lang="en-US" sz="2400" dirty="0">
                <a:ea typeface="Open Sans" panose="020B0606030504020204" pitchFamily="34" charset="0"/>
                <a:cs typeface="Open Sans" panose="020B0606030504020204" pitchFamily="34" charset="0"/>
              </a:rPr>
              <a:t> the formal Title IX complaint [or any allegations therein].</a:t>
            </a:r>
          </a:p>
          <a:p>
            <a:pPr lvl="1"/>
            <a:r>
              <a:rPr lang="en-US" sz="2000" kern="100" dirty="0">
                <a:solidFill>
                  <a:srgbClr val="FFFFFF"/>
                </a:solidFill>
                <a:effectLst/>
                <a:ea typeface="Open Sans" panose="020B0606030504020204" pitchFamily="34" charset="0"/>
                <a:cs typeface="Open Sans" panose="020B0606030504020204" pitchFamily="34" charset="0"/>
              </a:rPr>
              <a:t>§§ UWS </a:t>
            </a:r>
            <a:r>
              <a:rPr lang="en-US" sz="2000" u="sng" kern="100" dirty="0">
                <a:solidFill>
                  <a:srgbClr val="FFFFFF"/>
                </a:solidFill>
                <a:effectLst/>
                <a:ea typeface="Open Sans" panose="020B0606030504020204" pitchFamily="34" charset="0"/>
                <a:cs typeface="Open Sans" panose="020B0606030504020204" pitchFamily="34" charset="0"/>
                <a:hlinkClick r:id="rId2"/>
              </a:rPr>
              <a:t>4.14(2)(a)</a:t>
            </a:r>
            <a:r>
              <a:rPr lang="en-US" sz="2000" kern="100" dirty="0">
                <a:solidFill>
                  <a:srgbClr val="FFFFFF"/>
                </a:solidFill>
                <a:effectLst/>
                <a:ea typeface="Open Sans" panose="020B0606030504020204" pitchFamily="34" charset="0"/>
                <a:cs typeface="Open Sans" panose="020B0606030504020204" pitchFamily="34" charset="0"/>
              </a:rPr>
              <a:t>, </a:t>
            </a:r>
            <a:r>
              <a:rPr lang="en-US" sz="2000" u="sng" kern="100" dirty="0">
                <a:solidFill>
                  <a:srgbClr val="FFFFFF"/>
                </a:solidFill>
                <a:effectLst/>
                <a:ea typeface="Open Sans" panose="020B0606030504020204" pitchFamily="34" charset="0"/>
                <a:cs typeface="Open Sans" panose="020B0606030504020204" pitchFamily="34" charset="0"/>
                <a:hlinkClick r:id="rId3"/>
              </a:rPr>
              <a:t>11.16(2)(a)</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4"/>
              </a:rPr>
              <a:t>17.152(2)(b)1.</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5"/>
              </a:rPr>
              <a:t>RPD 14-2</a:t>
            </a:r>
            <a:r>
              <a:rPr lang="en-US" sz="2000" kern="100" dirty="0">
                <a:solidFill>
                  <a:srgbClr val="FFFFFF"/>
                </a:solidFill>
                <a:effectLst/>
                <a:ea typeface="Open Sans" panose="020B0606030504020204" pitchFamily="34" charset="0"/>
                <a:cs typeface="Open Sans" panose="020B0606030504020204" pitchFamily="34" charset="0"/>
              </a:rPr>
              <a:t>, Appendix C, Dismissal of formal Title IX complaint and related appeal, 2.a.</a:t>
            </a:r>
          </a:p>
          <a:p>
            <a:r>
              <a:rPr lang="en-US" sz="2400" i="1" kern="100" dirty="0">
                <a:solidFill>
                  <a:srgbClr val="FFFFFF"/>
                </a:solidFill>
                <a:effectLst/>
                <a:ea typeface="Open Sans" panose="020B0606030504020204" pitchFamily="34" charset="0"/>
                <a:cs typeface="Open Sans" panose="020B0606030504020204" pitchFamily="34" charset="0"/>
              </a:rPr>
              <a:t>See</a:t>
            </a:r>
            <a:r>
              <a:rPr lang="en-US" sz="2400" kern="100" dirty="0">
                <a:solidFill>
                  <a:srgbClr val="FFFFFF"/>
                </a:solidFill>
                <a:effectLst/>
                <a:ea typeface="Open Sans" panose="020B0606030504020204" pitchFamily="34" charset="0"/>
                <a:cs typeface="Open Sans" panose="020B0606030504020204" pitchFamily="34" charset="0"/>
              </a:rPr>
              <a:t> </a:t>
            </a:r>
            <a:r>
              <a:rPr lang="en-US" sz="2400" u="sng" kern="100" dirty="0">
                <a:solidFill>
                  <a:srgbClr val="FFFFFF"/>
                </a:solidFill>
                <a:effectLst/>
                <a:ea typeface="Open Sans" panose="020B0606030504020204" pitchFamily="34" charset="0"/>
                <a:cs typeface="Open Sans" panose="020B0606030504020204" pitchFamily="34" charset="0"/>
                <a:hlinkClick r:id="rId6"/>
              </a:rPr>
              <a:t>34 CFR 106.45(b)(3)(ii)</a:t>
            </a:r>
            <a:r>
              <a:rPr lang="en-US" sz="2400" kern="100" dirty="0">
                <a:solidFill>
                  <a:srgbClr val="FFFFFF"/>
                </a:solidFill>
                <a:effectLst/>
                <a:ea typeface="Open Sans" panose="020B0606030504020204" pitchFamily="34" charset="0"/>
                <a:cs typeface="Open Sans" panose="020B0606030504020204" pitchFamily="34" charset="0"/>
              </a:rPr>
              <a:t> (Aug. 14, 2020).</a:t>
            </a:r>
            <a:endParaRPr lang="en-US" sz="24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80825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F6A6-D6C4-69D1-91D4-09F743FB4684}"/>
              </a:ext>
            </a:extLst>
          </p:cNvPr>
          <p:cNvSpPr>
            <a:spLocks noGrp="1"/>
          </p:cNvSpPr>
          <p:nvPr>
            <p:ph type="ctrTitle"/>
          </p:nvPr>
        </p:nvSpPr>
        <p:spPr/>
        <p:txBody>
          <a:bodyPr/>
          <a:lstStyle/>
          <a:p>
            <a:r>
              <a:rPr lang="en-US" dirty="0"/>
              <a:t>Discretionary Dismissal –</a:t>
            </a:r>
            <a:br>
              <a:rPr lang="en-US" dirty="0"/>
            </a:br>
            <a:r>
              <a:rPr lang="en-US" dirty="0"/>
              <a:t>No Longer Employed/Enrolled</a:t>
            </a:r>
          </a:p>
        </p:txBody>
      </p:sp>
      <p:sp>
        <p:nvSpPr>
          <p:cNvPr id="3" name="Footer Placeholder 2">
            <a:extLst>
              <a:ext uri="{FF2B5EF4-FFF2-40B4-BE49-F238E27FC236}">
                <a16:creationId xmlns:a16="http://schemas.microsoft.com/office/drawing/2014/main" id="{175255E2-6AD4-6857-4889-7888C41F61E0}"/>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D1CA8179-2A2C-91A3-F51E-6B0D50BBA95E}"/>
              </a:ext>
            </a:extLst>
          </p:cNvPr>
          <p:cNvSpPr>
            <a:spLocks noGrp="1"/>
          </p:cNvSpPr>
          <p:nvPr>
            <p:ph type="sldNum" sz="quarter" idx="12"/>
          </p:nvPr>
        </p:nvSpPr>
        <p:spPr/>
        <p:txBody>
          <a:bodyPr/>
          <a:lstStyle/>
          <a:p>
            <a:fld id="{A49DFD55-3C28-40EF-9E31-A92D2E4017FF}" type="slidenum">
              <a:rPr lang="en-US" smtClean="0"/>
              <a:pPr/>
              <a:t>53</a:t>
            </a:fld>
            <a:endParaRPr lang="en-US"/>
          </a:p>
        </p:txBody>
      </p:sp>
      <p:sp>
        <p:nvSpPr>
          <p:cNvPr id="5" name="Text Placeholder 4">
            <a:extLst>
              <a:ext uri="{FF2B5EF4-FFF2-40B4-BE49-F238E27FC236}">
                <a16:creationId xmlns:a16="http://schemas.microsoft.com/office/drawing/2014/main" id="{2DADB88B-490D-432D-F1D0-E5A7BFDB8180}"/>
              </a:ext>
            </a:extLst>
          </p:cNvPr>
          <p:cNvSpPr>
            <a:spLocks noGrp="1"/>
          </p:cNvSpPr>
          <p:nvPr>
            <p:ph type="body" sz="quarter" idx="13"/>
          </p:nvPr>
        </p:nvSpPr>
        <p:spPr/>
        <p:txBody>
          <a:bodyPr>
            <a:normAutofit fontScale="92500"/>
          </a:bodyPr>
          <a:lstStyle/>
          <a:p>
            <a:pPr lvl="1"/>
            <a:r>
              <a:rPr lang="en-US" sz="2000" dirty="0">
                <a:ea typeface="Open Sans" panose="020B0606030504020204" pitchFamily="34" charset="0"/>
                <a:cs typeface="Open Sans" panose="020B0606030504020204" pitchFamily="34" charset="0"/>
              </a:rPr>
              <a:t>The university may dismiss [a] formal Title IX complaint[] [under] any of the following [conditions]:</a:t>
            </a:r>
          </a:p>
          <a:p>
            <a:r>
              <a:rPr lang="en-US" sz="2200" dirty="0"/>
              <a:t>The [faculty member, academic staff member, employee, or respondent] is </a:t>
            </a:r>
            <a:r>
              <a:rPr lang="en-US" sz="2200" b="1" i="1" dirty="0"/>
              <a:t>no longer</a:t>
            </a:r>
            <a:r>
              <a:rPr lang="en-US" sz="2200" dirty="0"/>
              <a:t> [</a:t>
            </a:r>
            <a:r>
              <a:rPr lang="en-US" sz="2200" b="1" i="1" dirty="0"/>
              <a:t>employed by or enrolled in</a:t>
            </a:r>
            <a:r>
              <a:rPr lang="en-US" sz="2200" dirty="0"/>
              <a:t>] the university.</a:t>
            </a:r>
          </a:p>
          <a:p>
            <a:pPr lvl="1"/>
            <a:r>
              <a:rPr lang="en-US" sz="2000" kern="100" dirty="0">
                <a:solidFill>
                  <a:srgbClr val="FFFFFF"/>
                </a:solidFill>
                <a:effectLst/>
                <a:ea typeface="Open Sans" panose="020B0606030504020204" pitchFamily="34" charset="0"/>
                <a:cs typeface="Open Sans" panose="020B0606030504020204" pitchFamily="34" charset="0"/>
              </a:rPr>
              <a:t>§§ UWS </a:t>
            </a:r>
            <a:r>
              <a:rPr lang="en-US" sz="2000" u="sng" kern="100" dirty="0">
                <a:solidFill>
                  <a:srgbClr val="FFFFFF"/>
                </a:solidFill>
                <a:effectLst/>
                <a:ea typeface="Open Sans" panose="020B0606030504020204" pitchFamily="34" charset="0"/>
                <a:cs typeface="Open Sans" panose="020B0606030504020204" pitchFamily="34" charset="0"/>
                <a:hlinkClick r:id="rId2"/>
              </a:rPr>
              <a:t>4.14(2)(b)</a:t>
            </a:r>
            <a:r>
              <a:rPr lang="en-US" sz="2000" kern="100" dirty="0">
                <a:solidFill>
                  <a:srgbClr val="FFFFFF"/>
                </a:solidFill>
                <a:effectLst/>
                <a:ea typeface="Open Sans" panose="020B0606030504020204" pitchFamily="34" charset="0"/>
                <a:cs typeface="Open Sans" panose="020B0606030504020204" pitchFamily="34" charset="0"/>
              </a:rPr>
              <a:t>, </a:t>
            </a:r>
            <a:r>
              <a:rPr lang="en-US" sz="2000" u="sng" kern="100" dirty="0">
                <a:solidFill>
                  <a:srgbClr val="FFFFFF"/>
                </a:solidFill>
                <a:effectLst/>
                <a:ea typeface="Open Sans" panose="020B0606030504020204" pitchFamily="34" charset="0"/>
                <a:cs typeface="Open Sans" panose="020B0606030504020204" pitchFamily="34" charset="0"/>
                <a:hlinkClick r:id="rId3"/>
              </a:rPr>
              <a:t>11.16(2)(b)</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4"/>
              </a:rPr>
              <a:t>17.152(2)(b)2.</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5"/>
              </a:rPr>
              <a:t>RPD 14-2</a:t>
            </a:r>
            <a:r>
              <a:rPr lang="en-US" sz="2000" kern="100" dirty="0">
                <a:solidFill>
                  <a:srgbClr val="FFFFFF"/>
                </a:solidFill>
                <a:effectLst/>
                <a:ea typeface="Open Sans" panose="020B0606030504020204" pitchFamily="34" charset="0"/>
                <a:cs typeface="Open Sans" panose="020B0606030504020204" pitchFamily="34" charset="0"/>
              </a:rPr>
              <a:t>, Appendix C, Dismissal of formal Title IX complaint and related appeal, 2.b.</a:t>
            </a:r>
          </a:p>
          <a:p>
            <a:r>
              <a:rPr lang="en-US" sz="2400" i="1" kern="100" dirty="0">
                <a:solidFill>
                  <a:srgbClr val="FFFFFF"/>
                </a:solidFill>
                <a:effectLst/>
                <a:ea typeface="Open Sans" panose="020B0606030504020204" pitchFamily="34" charset="0"/>
                <a:cs typeface="Open Sans" panose="020B0606030504020204" pitchFamily="34" charset="0"/>
              </a:rPr>
              <a:t>See</a:t>
            </a:r>
            <a:r>
              <a:rPr lang="en-US" sz="2400" kern="100" dirty="0">
                <a:solidFill>
                  <a:srgbClr val="FFFFFF"/>
                </a:solidFill>
                <a:effectLst/>
                <a:ea typeface="Open Sans" panose="020B0606030504020204" pitchFamily="34" charset="0"/>
                <a:cs typeface="Open Sans" panose="020B0606030504020204" pitchFamily="34" charset="0"/>
              </a:rPr>
              <a:t> </a:t>
            </a:r>
            <a:r>
              <a:rPr lang="en-US" sz="2400" u="sng" kern="100" dirty="0">
                <a:solidFill>
                  <a:srgbClr val="FFFFFF"/>
                </a:solidFill>
                <a:effectLst/>
                <a:ea typeface="Open Sans" panose="020B0606030504020204" pitchFamily="34" charset="0"/>
                <a:cs typeface="Open Sans" panose="020B0606030504020204" pitchFamily="34" charset="0"/>
                <a:hlinkClick r:id="rId6"/>
              </a:rPr>
              <a:t>34 CFR 106.45(b)(3)(ii)</a:t>
            </a:r>
            <a:r>
              <a:rPr lang="en-US" sz="2400" kern="100" dirty="0">
                <a:solidFill>
                  <a:srgbClr val="FFFFFF"/>
                </a:solidFill>
                <a:effectLst/>
                <a:ea typeface="Open Sans" panose="020B0606030504020204" pitchFamily="34" charset="0"/>
                <a:cs typeface="Open Sans" panose="020B0606030504020204" pitchFamily="34" charset="0"/>
              </a:rPr>
              <a:t> (Aug. 14, 2020).</a:t>
            </a:r>
            <a:endParaRPr lang="en-US" sz="24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408706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5E41F8-468E-7E3E-E8A4-5C9726DCD8E1}"/>
              </a:ext>
            </a:extLst>
          </p:cNvPr>
          <p:cNvSpPr>
            <a:spLocks noGrp="1"/>
          </p:cNvSpPr>
          <p:nvPr>
            <p:ph type="ctrTitle"/>
          </p:nvPr>
        </p:nvSpPr>
        <p:spPr/>
        <p:txBody>
          <a:bodyPr/>
          <a:lstStyle/>
          <a:p>
            <a:r>
              <a:rPr lang="en-US" dirty="0"/>
              <a:t>Probationary faculty member</a:t>
            </a:r>
          </a:p>
        </p:txBody>
      </p:sp>
      <p:sp>
        <p:nvSpPr>
          <p:cNvPr id="3" name="Footer Placeholder 2">
            <a:extLst>
              <a:ext uri="{FF2B5EF4-FFF2-40B4-BE49-F238E27FC236}">
                <a16:creationId xmlns:a16="http://schemas.microsoft.com/office/drawing/2014/main" id="{34DE3525-77D5-3B54-1568-F5514FA6EE93}"/>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D2F5033E-F252-2B71-742B-B16D139DBC03}"/>
              </a:ext>
            </a:extLst>
          </p:cNvPr>
          <p:cNvSpPr>
            <a:spLocks noGrp="1"/>
          </p:cNvSpPr>
          <p:nvPr>
            <p:ph type="sldNum" sz="quarter" idx="12"/>
          </p:nvPr>
        </p:nvSpPr>
        <p:spPr/>
        <p:txBody>
          <a:bodyPr/>
          <a:lstStyle/>
          <a:p>
            <a:fld id="{A49DFD55-3C28-40EF-9E31-A92D2E4017FF}" type="slidenum">
              <a:rPr lang="en-US" smtClean="0"/>
              <a:pPr/>
              <a:t>54</a:t>
            </a:fld>
            <a:endParaRPr lang="en-US"/>
          </a:p>
        </p:txBody>
      </p:sp>
      <p:sp>
        <p:nvSpPr>
          <p:cNvPr id="8" name="Text Placeholder 7">
            <a:extLst>
              <a:ext uri="{FF2B5EF4-FFF2-40B4-BE49-F238E27FC236}">
                <a16:creationId xmlns:a16="http://schemas.microsoft.com/office/drawing/2014/main" id="{A9403A02-201A-4DF1-42E8-54E58B0C45B3}"/>
              </a:ext>
            </a:extLst>
          </p:cNvPr>
          <p:cNvSpPr>
            <a:spLocks noGrp="1"/>
          </p:cNvSpPr>
          <p:nvPr>
            <p:ph type="body" sz="quarter" idx="13"/>
          </p:nvPr>
        </p:nvSpPr>
        <p:spPr/>
        <p:txBody>
          <a:bodyPr>
            <a:normAutofit fontScale="85000" lnSpcReduction="20000"/>
          </a:bodyPr>
          <a:lstStyle/>
          <a:p>
            <a:pPr lvl="1"/>
            <a:r>
              <a:rPr lang="en-US" i="1" dirty="0"/>
              <a:t>[Faculty]</a:t>
            </a:r>
          </a:p>
          <a:p>
            <a:r>
              <a:rPr lang="en-US" dirty="0"/>
              <a:t>If the Title IX disciplinary process described in ss. </a:t>
            </a:r>
            <a:r>
              <a:rPr lang="en-US" dirty="0">
                <a:hlinkClick r:id="rId2" tooltip="Admin. Code UWS 4.11"/>
              </a:rPr>
              <a:t>UWS 4.11</a:t>
            </a:r>
            <a:r>
              <a:rPr lang="en-US" dirty="0"/>
              <a:t> to </a:t>
            </a:r>
            <a:r>
              <a:rPr lang="en-US" dirty="0">
                <a:hlinkClick r:id="rId3" tooltip="Admin. Code UWS 4.24"/>
              </a:rPr>
              <a:t>4.24</a:t>
            </a:r>
            <a:r>
              <a:rPr lang="en-US" dirty="0"/>
              <a:t> against a faculty member not holding tenure is not concluded before the faculty member’s appointment would expire, the faculty member may elect that such process be carried to a final decision. Unless the faculty member so elects in writing, the process shall be discontinued at the expiration of the appointment.</a:t>
            </a:r>
          </a:p>
          <a:p>
            <a:pPr lvl="1"/>
            <a:r>
              <a:rPr lang="en-US" dirty="0"/>
              <a:t>§ UWS </a:t>
            </a:r>
            <a:r>
              <a:rPr lang="en-US" dirty="0">
                <a:hlinkClick r:id="rId4"/>
              </a:rPr>
              <a:t>4.20(1)(g)</a:t>
            </a:r>
            <a:r>
              <a:rPr lang="en-US" dirty="0"/>
              <a:t>.</a:t>
            </a:r>
          </a:p>
        </p:txBody>
      </p:sp>
    </p:spTree>
    <p:extLst>
      <p:ext uri="{BB962C8B-B14F-4D97-AF65-F5344CB8AC3E}">
        <p14:creationId xmlns:p14="http://schemas.microsoft.com/office/powerpoint/2010/main" val="30690112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F6A6-D6C4-69D1-91D4-09F743FB4684}"/>
              </a:ext>
            </a:extLst>
          </p:cNvPr>
          <p:cNvSpPr>
            <a:spLocks noGrp="1"/>
          </p:cNvSpPr>
          <p:nvPr>
            <p:ph type="ctrTitle"/>
          </p:nvPr>
        </p:nvSpPr>
        <p:spPr/>
        <p:txBody>
          <a:bodyPr/>
          <a:lstStyle/>
          <a:p>
            <a:r>
              <a:rPr lang="en-US" dirty="0"/>
              <a:t>Discretionary Dismissal –</a:t>
            </a:r>
            <a:br>
              <a:rPr lang="en-US" dirty="0"/>
            </a:br>
            <a:r>
              <a:rPr lang="en-US" dirty="0"/>
              <a:t>specific circumstances</a:t>
            </a:r>
          </a:p>
        </p:txBody>
      </p:sp>
      <p:sp>
        <p:nvSpPr>
          <p:cNvPr id="3" name="Footer Placeholder 2">
            <a:extLst>
              <a:ext uri="{FF2B5EF4-FFF2-40B4-BE49-F238E27FC236}">
                <a16:creationId xmlns:a16="http://schemas.microsoft.com/office/drawing/2014/main" id="{175255E2-6AD4-6857-4889-7888C41F61E0}"/>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D1CA8179-2A2C-91A3-F51E-6B0D50BBA95E}"/>
              </a:ext>
            </a:extLst>
          </p:cNvPr>
          <p:cNvSpPr>
            <a:spLocks noGrp="1"/>
          </p:cNvSpPr>
          <p:nvPr>
            <p:ph type="sldNum" sz="quarter" idx="12"/>
          </p:nvPr>
        </p:nvSpPr>
        <p:spPr/>
        <p:txBody>
          <a:bodyPr/>
          <a:lstStyle/>
          <a:p>
            <a:fld id="{A49DFD55-3C28-40EF-9E31-A92D2E4017FF}" type="slidenum">
              <a:rPr lang="en-US" smtClean="0"/>
              <a:pPr/>
              <a:t>55</a:t>
            </a:fld>
            <a:endParaRPr lang="en-US"/>
          </a:p>
        </p:txBody>
      </p:sp>
      <p:sp>
        <p:nvSpPr>
          <p:cNvPr id="5" name="Text Placeholder 4">
            <a:extLst>
              <a:ext uri="{FF2B5EF4-FFF2-40B4-BE49-F238E27FC236}">
                <a16:creationId xmlns:a16="http://schemas.microsoft.com/office/drawing/2014/main" id="{2DADB88B-490D-432D-F1D0-E5A7BFDB8180}"/>
              </a:ext>
            </a:extLst>
          </p:cNvPr>
          <p:cNvSpPr>
            <a:spLocks noGrp="1"/>
          </p:cNvSpPr>
          <p:nvPr>
            <p:ph type="body" sz="quarter" idx="13"/>
          </p:nvPr>
        </p:nvSpPr>
        <p:spPr/>
        <p:txBody>
          <a:bodyPr>
            <a:normAutofit fontScale="92500" lnSpcReduction="10000"/>
          </a:bodyPr>
          <a:lstStyle/>
          <a:p>
            <a:pPr lvl="1"/>
            <a:r>
              <a:rPr lang="en-US" sz="2000" dirty="0">
                <a:ea typeface="Open Sans" panose="020B0606030504020204" pitchFamily="34" charset="0"/>
                <a:cs typeface="Open Sans" panose="020B0606030504020204" pitchFamily="34" charset="0"/>
              </a:rPr>
              <a:t>The university may dismiss [a] formal Title IX complaint[] [under] any of the following [conditions]:</a:t>
            </a:r>
          </a:p>
          <a:p>
            <a:r>
              <a:rPr lang="en-US" sz="2400" b="1"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Specific circumstances </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prevent the university from gathering evidence sufficient to reach a determination on the allegations contained in the formal Title IX complaint.</a:t>
            </a:r>
          </a:p>
          <a:p>
            <a:pPr lvl="1"/>
            <a:r>
              <a:rPr lang="en-US" sz="2000" kern="100" dirty="0">
                <a:solidFill>
                  <a:srgbClr val="FFFFFF"/>
                </a:solidFill>
                <a:effectLst/>
                <a:ea typeface="Open Sans" panose="020B0606030504020204" pitchFamily="34" charset="0"/>
                <a:cs typeface="Open Sans" panose="020B0606030504020204" pitchFamily="34" charset="0"/>
              </a:rPr>
              <a:t>§§ UWS </a:t>
            </a:r>
            <a:r>
              <a:rPr lang="en-US" sz="2000" u="sng" kern="100" dirty="0">
                <a:solidFill>
                  <a:srgbClr val="FFFFFF"/>
                </a:solidFill>
                <a:effectLst/>
                <a:ea typeface="Open Sans" panose="020B0606030504020204" pitchFamily="34" charset="0"/>
                <a:cs typeface="Open Sans" panose="020B0606030504020204" pitchFamily="34" charset="0"/>
                <a:hlinkClick r:id="rId2"/>
              </a:rPr>
              <a:t>4.14(2)(c)</a:t>
            </a:r>
            <a:r>
              <a:rPr lang="en-US" sz="2000" kern="100" dirty="0">
                <a:solidFill>
                  <a:srgbClr val="FFFFFF"/>
                </a:solidFill>
                <a:effectLst/>
                <a:ea typeface="Open Sans" panose="020B0606030504020204" pitchFamily="34" charset="0"/>
                <a:cs typeface="Open Sans" panose="020B0606030504020204" pitchFamily="34" charset="0"/>
              </a:rPr>
              <a:t>, </a:t>
            </a:r>
            <a:r>
              <a:rPr lang="en-US" sz="2000" u="sng" kern="100" dirty="0">
                <a:solidFill>
                  <a:srgbClr val="FFFFFF"/>
                </a:solidFill>
                <a:effectLst/>
                <a:ea typeface="Open Sans" panose="020B0606030504020204" pitchFamily="34" charset="0"/>
                <a:cs typeface="Open Sans" panose="020B0606030504020204" pitchFamily="34" charset="0"/>
                <a:hlinkClick r:id="rId3"/>
              </a:rPr>
              <a:t>11.16(2)(c)</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4"/>
              </a:rPr>
              <a:t>17.152(2)(b)3.</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5"/>
              </a:rPr>
              <a:t>RPD 14-2</a:t>
            </a:r>
            <a:r>
              <a:rPr lang="en-US" sz="2000" kern="100" dirty="0">
                <a:solidFill>
                  <a:srgbClr val="FFFFFF"/>
                </a:solidFill>
                <a:effectLst/>
                <a:ea typeface="Open Sans" panose="020B0606030504020204" pitchFamily="34" charset="0"/>
                <a:cs typeface="Open Sans" panose="020B0606030504020204" pitchFamily="34" charset="0"/>
              </a:rPr>
              <a:t>, Appendix C, Dismissal of formal Title IX complaint and related appeal, 2.c.</a:t>
            </a:r>
          </a:p>
          <a:p>
            <a:r>
              <a:rPr lang="en-US" sz="2400" i="1" kern="100" dirty="0">
                <a:solidFill>
                  <a:srgbClr val="FFFFFF"/>
                </a:solidFill>
                <a:effectLst/>
                <a:ea typeface="Open Sans" panose="020B0606030504020204" pitchFamily="34" charset="0"/>
                <a:cs typeface="Open Sans" panose="020B0606030504020204" pitchFamily="34" charset="0"/>
              </a:rPr>
              <a:t>See</a:t>
            </a:r>
            <a:r>
              <a:rPr lang="en-US" sz="2400" kern="100" dirty="0">
                <a:solidFill>
                  <a:srgbClr val="FFFFFF"/>
                </a:solidFill>
                <a:effectLst/>
                <a:ea typeface="Open Sans" panose="020B0606030504020204" pitchFamily="34" charset="0"/>
                <a:cs typeface="Open Sans" panose="020B0606030504020204" pitchFamily="34" charset="0"/>
              </a:rPr>
              <a:t> </a:t>
            </a:r>
            <a:r>
              <a:rPr lang="en-US" sz="2400" u="sng" kern="100" dirty="0">
                <a:solidFill>
                  <a:srgbClr val="FFFFFF"/>
                </a:solidFill>
                <a:effectLst/>
                <a:ea typeface="Open Sans" panose="020B0606030504020204" pitchFamily="34" charset="0"/>
                <a:cs typeface="Open Sans" panose="020B0606030504020204" pitchFamily="34" charset="0"/>
                <a:hlinkClick r:id="rId6"/>
              </a:rPr>
              <a:t>34 CFR 106.45(b)(3)(ii)</a:t>
            </a:r>
            <a:r>
              <a:rPr lang="en-US" sz="2400" kern="100" dirty="0">
                <a:solidFill>
                  <a:srgbClr val="FFFFFF"/>
                </a:solidFill>
                <a:effectLst/>
                <a:ea typeface="Open Sans" panose="020B0606030504020204" pitchFamily="34" charset="0"/>
                <a:cs typeface="Open Sans" panose="020B0606030504020204" pitchFamily="34" charset="0"/>
              </a:rPr>
              <a:t> (Aug. 14, 2020).</a:t>
            </a:r>
            <a:endParaRPr lang="en-US" sz="24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066030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Notice of dismissal</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56</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600" i="1" dirty="0">
                <a:ea typeface="Open Sans" panose="020B0606030504020204" pitchFamily="34" charset="0"/>
                <a:cs typeface="Open Sans" panose="020B0606030504020204" pitchFamily="34" charset="0"/>
              </a:rPr>
              <a:t>[Employees]</a:t>
            </a:r>
          </a:p>
          <a:p>
            <a:r>
              <a:rPr lang="en-US" sz="2000" b="0" i="0" kern="1200" dirty="0">
                <a:solidFill>
                  <a:schemeClr val="bg1"/>
                </a:solidFill>
                <a:effectLst/>
                <a:ea typeface="Open Sans" panose="020B0606030504020204" pitchFamily="34" charset="0"/>
                <a:cs typeface="Open Sans" panose="020B0606030504020204" pitchFamily="34" charset="0"/>
              </a:rPr>
              <a:t>If a formal [Title IX] complaint is dismissed, the university shall provide </a:t>
            </a:r>
            <a:r>
              <a:rPr lang="en-US" sz="2000" b="1" i="1" kern="1200" dirty="0">
                <a:solidFill>
                  <a:schemeClr val="bg1"/>
                </a:solidFill>
                <a:effectLst/>
                <a:ea typeface="Open Sans" panose="020B0606030504020204" pitchFamily="34" charset="0"/>
                <a:cs typeface="Open Sans" panose="020B0606030504020204" pitchFamily="34" charset="0"/>
              </a:rPr>
              <a:t>notice of the dismissal and reasons therefore</a:t>
            </a:r>
            <a:r>
              <a:rPr lang="en-US" sz="2000" b="0" i="0" kern="1200" dirty="0">
                <a:solidFill>
                  <a:schemeClr val="bg1"/>
                </a:solidFill>
                <a:effectLst/>
                <a:ea typeface="Open Sans" panose="020B0606030504020204" pitchFamily="34" charset="0"/>
                <a:cs typeface="Open Sans" panose="020B0606030504020204" pitchFamily="34" charset="0"/>
              </a:rPr>
              <a:t> to the employee and complainant </a:t>
            </a:r>
            <a:r>
              <a:rPr lang="en-US" sz="2000" b="1" i="1" kern="1200" dirty="0">
                <a:solidFill>
                  <a:schemeClr val="bg1"/>
                </a:solidFill>
                <a:effectLst/>
                <a:ea typeface="Open Sans" panose="020B0606030504020204" pitchFamily="34" charset="0"/>
                <a:cs typeface="Open Sans" panose="020B0606030504020204" pitchFamily="34" charset="0"/>
              </a:rPr>
              <a:t>in writing</a:t>
            </a:r>
            <a:r>
              <a:rPr lang="en-US" sz="2000" b="0" i="0" kern="1200" dirty="0">
                <a:solidFill>
                  <a:schemeClr val="bg1"/>
                </a:solidFill>
                <a:effectLst/>
                <a:ea typeface="Open Sans" panose="020B0606030504020204" pitchFamily="34" charset="0"/>
                <a:cs typeface="Open Sans" panose="020B0606030504020204" pitchFamily="34" charset="0"/>
              </a:rPr>
              <a:t>.</a:t>
            </a:r>
          </a:p>
          <a:p>
            <a:pPr lvl="1"/>
            <a:r>
              <a:rPr lang="en-US" sz="1600" kern="100" dirty="0">
                <a:solidFill>
                  <a:srgbClr val="FFFFFF"/>
                </a:solidFill>
                <a:effectLst/>
                <a:ea typeface="Open Sans" panose="020B0606030504020204" pitchFamily="34" charset="0"/>
                <a:cs typeface="Open Sans" panose="020B0606030504020204" pitchFamily="34" charset="0"/>
              </a:rPr>
              <a:t>§§ UWS </a:t>
            </a:r>
            <a:r>
              <a:rPr lang="en-US" sz="1600" u="sng" kern="100" dirty="0">
                <a:solidFill>
                  <a:srgbClr val="FFFFFF"/>
                </a:solidFill>
                <a:effectLst/>
                <a:ea typeface="Open Sans" panose="020B0606030504020204" pitchFamily="34" charset="0"/>
                <a:cs typeface="Open Sans" panose="020B0606030504020204" pitchFamily="34" charset="0"/>
                <a:hlinkClick r:id="rId2"/>
              </a:rPr>
              <a:t>4.14(3)</a:t>
            </a:r>
            <a:r>
              <a:rPr lang="en-US" sz="1600" kern="100" dirty="0">
                <a:solidFill>
                  <a:srgbClr val="FFFFFF"/>
                </a:solidFill>
                <a:effectLst/>
                <a:ea typeface="Open Sans" panose="020B0606030504020204" pitchFamily="34" charset="0"/>
                <a:cs typeface="Open Sans" panose="020B0606030504020204" pitchFamily="34" charset="0"/>
              </a:rPr>
              <a:t>, </a:t>
            </a:r>
            <a:r>
              <a:rPr lang="en-US" sz="1600" u="sng" kern="100" dirty="0">
                <a:solidFill>
                  <a:srgbClr val="FFFFFF"/>
                </a:solidFill>
                <a:effectLst/>
                <a:ea typeface="Open Sans" panose="020B0606030504020204" pitchFamily="34" charset="0"/>
                <a:cs typeface="Open Sans" panose="020B0606030504020204" pitchFamily="34" charset="0"/>
                <a:hlinkClick r:id="rId3"/>
              </a:rPr>
              <a:t>11.16(3)</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4"/>
              </a:rPr>
              <a:t>RPD 14-2</a:t>
            </a:r>
            <a:r>
              <a:rPr lang="en-US" sz="1600" kern="100" dirty="0">
                <a:solidFill>
                  <a:srgbClr val="FFFFFF"/>
                </a:solidFill>
                <a:effectLst/>
                <a:ea typeface="Open Sans" panose="020B0606030504020204" pitchFamily="34" charset="0"/>
                <a:cs typeface="Open Sans" panose="020B0606030504020204" pitchFamily="34" charset="0"/>
              </a:rPr>
              <a:t>, Appendix C, Dismissal of formal </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Title IX complaint and related appeal, 3.</a:t>
            </a:r>
            <a:endParaRPr lang="en-US" sz="1600" kern="100" dirty="0">
              <a:solidFill>
                <a:schemeClr val="bg1"/>
              </a:solidFill>
              <a:effectLst/>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p:txBody>
          <a:bodyPr>
            <a:noAutofit/>
          </a:bodyPr>
          <a:lstStyle/>
          <a:p>
            <a:pPr lvl="1"/>
            <a:r>
              <a:rPr lang="en-US" sz="1600" i="1" dirty="0">
                <a:ea typeface="Open Sans" panose="020B0606030504020204" pitchFamily="34" charset="0"/>
                <a:cs typeface="Open Sans" panose="020B0606030504020204" pitchFamily="34" charset="0"/>
              </a:rPr>
              <a:t>[Students]</a:t>
            </a:r>
          </a:p>
          <a:p>
            <a:r>
              <a:rPr lang="en-US" sz="2000" b="0" i="0" kern="1200" dirty="0">
                <a:solidFill>
                  <a:schemeClr val="bg1"/>
                </a:solidFill>
                <a:effectLst/>
                <a:ea typeface="Open Sans" panose="020B0606030504020204" pitchFamily="34" charset="0"/>
                <a:cs typeface="Open Sans" panose="020B0606030504020204" pitchFamily="34" charset="0"/>
              </a:rPr>
              <a:t>Upon dismissal of a formal Title IX complaint, the university shall promptly send </a:t>
            </a:r>
            <a:r>
              <a:rPr lang="en-US" sz="2000" b="1" i="1" kern="1200" dirty="0">
                <a:solidFill>
                  <a:schemeClr val="bg1"/>
                </a:solidFill>
                <a:effectLst/>
                <a:ea typeface="Open Sans" panose="020B0606030504020204" pitchFamily="34" charset="0"/>
                <a:cs typeface="Open Sans" panose="020B0606030504020204" pitchFamily="34" charset="0"/>
              </a:rPr>
              <a:t>written notice of the dismissal and reason therefore</a:t>
            </a:r>
            <a:r>
              <a:rPr lang="en-US" sz="2000" b="0" i="0" kern="1200" dirty="0">
                <a:solidFill>
                  <a:schemeClr val="bg1"/>
                </a:solidFill>
                <a:effectLst/>
                <a:ea typeface="Open Sans" panose="020B0606030504020204" pitchFamily="34" charset="0"/>
                <a:cs typeface="Open Sans" panose="020B0606030504020204" pitchFamily="34" charset="0"/>
              </a:rPr>
              <a:t> simultaneously to the complainant and respondent.</a:t>
            </a:r>
          </a:p>
          <a:p>
            <a:pPr lvl="1"/>
            <a:r>
              <a:rPr lang="en-US" sz="1600" kern="100" dirty="0">
                <a:solidFill>
                  <a:srgbClr val="FFFFFF"/>
                </a:solidFill>
                <a:effectLst/>
                <a:ea typeface="Open Sans" panose="020B0606030504020204" pitchFamily="34" charset="0"/>
                <a:cs typeface="Open Sans" panose="020B0606030504020204" pitchFamily="34" charset="0"/>
              </a:rPr>
              <a:t>§ UWS </a:t>
            </a:r>
            <a:r>
              <a:rPr lang="en-US" sz="1600" u="sng" kern="100" dirty="0">
                <a:solidFill>
                  <a:srgbClr val="FFFFFF"/>
                </a:solidFill>
                <a:effectLst/>
                <a:ea typeface="Open Sans" panose="020B0606030504020204" pitchFamily="34" charset="0"/>
                <a:cs typeface="Open Sans" panose="020B0606030504020204" pitchFamily="34" charset="0"/>
                <a:hlinkClick r:id="rId5"/>
              </a:rPr>
              <a:t>17.152(2)(c</a:t>
            </a:r>
            <a:endParaRPr lang="en-US" sz="1600" kern="100" dirty="0">
              <a:solidFill>
                <a:schemeClr val="bg1"/>
              </a:solidFill>
              <a:effectLst/>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106.45(b)(3)(iii)</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45544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4250B-E80B-5677-9BAF-69D9483323EA}"/>
              </a:ext>
            </a:extLst>
          </p:cNvPr>
          <p:cNvSpPr>
            <a:spLocks noGrp="1"/>
          </p:cNvSpPr>
          <p:nvPr>
            <p:ph type="ctrTitle"/>
          </p:nvPr>
        </p:nvSpPr>
        <p:spPr/>
        <p:txBody>
          <a:bodyPr/>
          <a:lstStyle/>
          <a:p>
            <a:r>
              <a:rPr lang="en-US" dirty="0"/>
              <a:t>Dismissal appeal</a:t>
            </a:r>
          </a:p>
        </p:txBody>
      </p:sp>
      <p:sp>
        <p:nvSpPr>
          <p:cNvPr id="3" name="Footer Placeholder 2">
            <a:extLst>
              <a:ext uri="{FF2B5EF4-FFF2-40B4-BE49-F238E27FC236}">
                <a16:creationId xmlns:a16="http://schemas.microsoft.com/office/drawing/2014/main" id="{00B64B73-A4F3-5402-ED04-806CDF25C6E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D2FA9C12-E761-E2F9-83AC-6A4BF518794F}"/>
              </a:ext>
            </a:extLst>
          </p:cNvPr>
          <p:cNvSpPr>
            <a:spLocks noGrp="1"/>
          </p:cNvSpPr>
          <p:nvPr>
            <p:ph type="sldNum" sz="quarter" idx="12"/>
          </p:nvPr>
        </p:nvSpPr>
        <p:spPr/>
        <p:txBody>
          <a:bodyPr/>
          <a:lstStyle/>
          <a:p>
            <a:fld id="{A49DFD55-3C28-40EF-9E31-A92D2E4017FF}" type="slidenum">
              <a:rPr lang="en-US" smtClean="0"/>
              <a:pPr/>
              <a:t>57</a:t>
            </a:fld>
            <a:endParaRPr lang="en-US"/>
          </a:p>
        </p:txBody>
      </p:sp>
      <p:sp>
        <p:nvSpPr>
          <p:cNvPr id="5" name="Text Placeholder 4">
            <a:extLst>
              <a:ext uri="{FF2B5EF4-FFF2-40B4-BE49-F238E27FC236}">
                <a16:creationId xmlns:a16="http://schemas.microsoft.com/office/drawing/2014/main" id="{EF4D9226-EFEC-23A7-5A9D-82450D5D3F6E}"/>
              </a:ext>
            </a:extLst>
          </p:cNvPr>
          <p:cNvSpPr>
            <a:spLocks noGrp="1"/>
          </p:cNvSpPr>
          <p:nvPr>
            <p:ph type="body" sz="quarter" idx="13"/>
          </p:nvPr>
        </p:nvSpPr>
        <p:spPr/>
        <p:txBody>
          <a:bodyPr>
            <a:normAutofit/>
          </a:bodyPr>
          <a:lstStyle/>
          <a:p>
            <a:r>
              <a:rPr lang="en-US" dirty="0"/>
              <a:t>Filing Deadline</a:t>
            </a:r>
          </a:p>
          <a:p>
            <a:r>
              <a:rPr lang="en-US" dirty="0"/>
              <a:t>Bases</a:t>
            </a:r>
          </a:p>
          <a:p>
            <a:r>
              <a:rPr lang="en-US" dirty="0"/>
              <a:t>Process</a:t>
            </a:r>
          </a:p>
          <a:p>
            <a:r>
              <a:rPr lang="en-US" dirty="0"/>
              <a:t>Decision </a:t>
            </a:r>
          </a:p>
        </p:txBody>
      </p:sp>
    </p:spTree>
    <p:extLst>
      <p:ext uri="{BB962C8B-B14F-4D97-AF65-F5344CB8AC3E}">
        <p14:creationId xmlns:p14="http://schemas.microsoft.com/office/powerpoint/2010/main" val="36561316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2389-A0A3-BA6F-C1C9-021869A38CB8}"/>
              </a:ext>
            </a:extLst>
          </p:cNvPr>
          <p:cNvSpPr>
            <a:spLocks noGrp="1"/>
          </p:cNvSpPr>
          <p:nvPr>
            <p:ph type="ctrTitle"/>
          </p:nvPr>
        </p:nvSpPr>
        <p:spPr/>
        <p:txBody>
          <a:bodyPr/>
          <a:lstStyle/>
          <a:p>
            <a:r>
              <a:rPr lang="en-US" dirty="0"/>
              <a:t>Dismissal Appeal Filing Deadline</a:t>
            </a:r>
          </a:p>
        </p:txBody>
      </p:sp>
      <p:sp>
        <p:nvSpPr>
          <p:cNvPr id="3" name="Footer Placeholder 2">
            <a:extLst>
              <a:ext uri="{FF2B5EF4-FFF2-40B4-BE49-F238E27FC236}">
                <a16:creationId xmlns:a16="http://schemas.microsoft.com/office/drawing/2014/main" id="{CFB9CCD6-389D-42F2-A47D-578FB155AA4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BB7B4AB-2183-ADF6-F4E8-EAC1C32C4E8C}"/>
              </a:ext>
            </a:extLst>
          </p:cNvPr>
          <p:cNvSpPr>
            <a:spLocks noGrp="1"/>
          </p:cNvSpPr>
          <p:nvPr>
            <p:ph type="sldNum" sz="quarter" idx="12"/>
          </p:nvPr>
        </p:nvSpPr>
        <p:spPr/>
        <p:txBody>
          <a:bodyPr/>
          <a:lstStyle/>
          <a:p>
            <a:fld id="{A49DFD55-3C28-40EF-9E31-A92D2E4017FF}" type="slidenum">
              <a:rPr lang="en-US" smtClean="0"/>
              <a:pPr/>
              <a:t>58</a:t>
            </a:fld>
            <a:endParaRPr lang="en-US"/>
          </a:p>
        </p:txBody>
      </p:sp>
      <p:sp>
        <p:nvSpPr>
          <p:cNvPr id="5" name="Text Placeholder 4">
            <a:extLst>
              <a:ext uri="{FF2B5EF4-FFF2-40B4-BE49-F238E27FC236}">
                <a16:creationId xmlns:a16="http://schemas.microsoft.com/office/drawing/2014/main" id="{2F69C14A-701E-2642-CCAE-F220A8CE83D4}"/>
              </a:ext>
            </a:extLst>
          </p:cNvPr>
          <p:cNvSpPr>
            <a:spLocks noGrp="1"/>
          </p:cNvSpPr>
          <p:nvPr>
            <p:ph type="body" sz="quarter" idx="13"/>
          </p:nvPr>
        </p:nvSpPr>
        <p:spPr/>
        <p:txBody>
          <a:bodyPr>
            <a:noAutofit/>
          </a:bodyPr>
          <a:lstStyle/>
          <a:p>
            <a:pPr lvl="1"/>
            <a:r>
              <a:rPr lang="en-US" sz="1600" i="1" dirty="0"/>
              <a:t>[Employees]</a:t>
            </a:r>
          </a:p>
          <a:p>
            <a:r>
              <a:rPr lang="en-US" sz="2000" dirty="0"/>
              <a:t>Within </a:t>
            </a:r>
            <a:r>
              <a:rPr lang="en-US" sz="2000" b="1" i="1" dirty="0"/>
              <a:t>20 days </a:t>
            </a:r>
            <a:r>
              <a:rPr lang="en-US" sz="2000" dirty="0"/>
              <a:t>of receipt of the notice of dismissal, the complainant may appeal the dismissal by filing a written appeal with the chancellor. </a:t>
            </a:r>
          </a:p>
          <a:p>
            <a:pPr lvl="1"/>
            <a:r>
              <a:rPr lang="en-US" sz="1800" dirty="0"/>
              <a:t>§§ UWS </a:t>
            </a:r>
            <a:r>
              <a:rPr lang="en-US" sz="1800" dirty="0">
                <a:hlinkClick r:id="rId2"/>
              </a:rPr>
              <a:t>4.14(4)</a:t>
            </a:r>
            <a:r>
              <a:rPr lang="en-US" sz="1800" dirty="0"/>
              <a:t> &amp; </a:t>
            </a:r>
            <a:r>
              <a:rPr lang="en-US" sz="1800" dirty="0">
                <a:hlinkClick r:id="rId3"/>
              </a:rPr>
              <a:t>11.16(4)</a:t>
            </a:r>
            <a:r>
              <a:rPr lang="en-US" sz="1800" dirty="0"/>
              <a:t> &amp; </a:t>
            </a:r>
            <a:r>
              <a:rPr lang="en-US" sz="1800" dirty="0">
                <a:hlinkClick r:id="rId4"/>
              </a:rPr>
              <a:t>RPD 14-2</a:t>
            </a:r>
            <a:r>
              <a:rPr lang="en-US" sz="1800" dirty="0"/>
              <a:t>, Appendix C, Dismissal of formal Title IX complaint and related appeal, 2.a.</a:t>
            </a:r>
          </a:p>
          <a:p>
            <a:pPr algn="just">
              <a:spcBef>
                <a:spcPts val="216"/>
              </a:spcBef>
              <a:spcAft>
                <a:spcPts val="216"/>
              </a:spcAft>
            </a:pPr>
            <a:endParaRPr lang="en-US" sz="2000" dirty="0"/>
          </a:p>
        </p:txBody>
      </p:sp>
      <p:sp>
        <p:nvSpPr>
          <p:cNvPr id="6" name="Text Placeholder 5">
            <a:extLst>
              <a:ext uri="{FF2B5EF4-FFF2-40B4-BE49-F238E27FC236}">
                <a16:creationId xmlns:a16="http://schemas.microsoft.com/office/drawing/2014/main" id="{4A3194FF-20D2-D2E8-B026-859C0E9C0672}"/>
              </a:ext>
            </a:extLst>
          </p:cNvPr>
          <p:cNvSpPr>
            <a:spLocks noGrp="1"/>
          </p:cNvSpPr>
          <p:nvPr>
            <p:ph type="body" sz="quarter" idx="14"/>
          </p:nvPr>
        </p:nvSpPr>
        <p:spPr/>
        <p:txBody>
          <a:bodyPr>
            <a:noAutofit/>
          </a:bodyPr>
          <a:lstStyle/>
          <a:p>
            <a:pPr lvl="1">
              <a:spcBef>
                <a:spcPts val="216"/>
              </a:spcBef>
              <a:spcAft>
                <a:spcPts val="216"/>
              </a:spcAft>
            </a:pPr>
            <a:r>
              <a:rPr lang="en-US" sz="1600" i="1" dirty="0">
                <a:ea typeface="Open Sans" panose="020B0606030504020204" pitchFamily="34" charset="0"/>
                <a:cs typeface="Open Sans" panose="020B0606030504020204" pitchFamily="34" charset="0"/>
              </a:rPr>
              <a:t>[Students]</a:t>
            </a:r>
          </a:p>
          <a:p>
            <a:pPr>
              <a:spcBef>
                <a:spcPts val="216"/>
              </a:spcBef>
              <a:spcAft>
                <a:spcPts val="216"/>
              </a:spcAft>
            </a:pPr>
            <a:r>
              <a:rPr lang="en-US" sz="2000" dirty="0">
                <a:ea typeface="Open Sans" panose="020B0606030504020204" pitchFamily="34" charset="0"/>
                <a:cs typeface="Open Sans" panose="020B0606030504020204" pitchFamily="34" charset="0"/>
              </a:rPr>
              <a:t>The respondent or complainant may appeal in writing to the chief administrative officer within </a:t>
            </a:r>
            <a:r>
              <a:rPr lang="en-US" sz="2000" b="1" i="1" dirty="0">
                <a:ea typeface="Open Sans" panose="020B0606030504020204" pitchFamily="34" charset="0"/>
                <a:cs typeface="Open Sans" panose="020B0606030504020204" pitchFamily="34" charset="0"/>
              </a:rPr>
              <a:t>14 days </a:t>
            </a:r>
            <a:r>
              <a:rPr lang="en-US" sz="2000" dirty="0">
                <a:ea typeface="Open Sans" panose="020B0606030504020204" pitchFamily="34" charset="0"/>
                <a:cs typeface="Open Sans" panose="020B0606030504020204" pitchFamily="34" charset="0"/>
              </a:rPr>
              <a:t>of the date of the written decision for a review, based on the record, of … [a] dismissal of a formal Title IX complaint.</a:t>
            </a:r>
          </a:p>
          <a:p>
            <a:pPr lvl="1">
              <a:spcBef>
                <a:spcPts val="216"/>
              </a:spcBef>
              <a:spcAft>
                <a:spcPts val="216"/>
              </a:spcAft>
            </a:pPr>
            <a:r>
              <a:rPr lang="en-US" sz="1800" kern="100" dirty="0">
                <a:solidFill>
                  <a:srgbClr val="FFFFFF"/>
                </a:solidFill>
                <a:effectLst/>
                <a:ea typeface="Open Sans" panose="020B0606030504020204" pitchFamily="34" charset="0"/>
                <a:cs typeface="Open Sans" panose="020B0606030504020204" pitchFamily="34" charset="0"/>
              </a:rPr>
              <a:t>§§ UWS </a:t>
            </a:r>
            <a:r>
              <a:rPr lang="en-US" sz="1800" u="sng" kern="100" dirty="0">
                <a:solidFill>
                  <a:srgbClr val="FFFFFF"/>
                </a:solidFill>
                <a:effectLst/>
                <a:ea typeface="Open Sans" panose="020B0606030504020204" pitchFamily="34" charset="0"/>
                <a:cs typeface="Open Sans" panose="020B0606030504020204" pitchFamily="34" charset="0"/>
                <a:hlinkClick r:id="rId5"/>
              </a:rPr>
              <a:t>17.152(2)(c)</a:t>
            </a:r>
            <a:r>
              <a:rPr lang="en-US" sz="1800" kern="100" dirty="0">
                <a:solidFill>
                  <a:srgbClr val="FFFFFF"/>
                </a:solidFill>
                <a:effectLst/>
                <a:ea typeface="Open Sans" panose="020B0606030504020204" pitchFamily="34" charset="0"/>
                <a:cs typeface="Open Sans" panose="020B0606030504020204" pitchFamily="34" charset="0"/>
              </a:rPr>
              <a:t> &amp; </a:t>
            </a:r>
            <a:r>
              <a:rPr lang="en-US" sz="1800" kern="100" dirty="0">
                <a:solidFill>
                  <a:srgbClr val="FFFFFF"/>
                </a:solidFill>
                <a:effectLst/>
                <a:ea typeface="Open Sans" panose="020B0606030504020204" pitchFamily="34" charset="0"/>
                <a:cs typeface="Open Sans" panose="020B0606030504020204" pitchFamily="34" charset="0"/>
                <a:hlinkClick r:id="rId6"/>
              </a:rPr>
              <a:t>.154(1)(a)</a:t>
            </a:r>
            <a:r>
              <a:rPr lang="en-US" sz="1800" kern="100" dirty="0">
                <a:solidFill>
                  <a:srgbClr val="FFFFFF"/>
                </a:solidFill>
                <a:effectLst/>
                <a:ea typeface="Open Sans" panose="020B0606030504020204" pitchFamily="34" charset="0"/>
                <a:cs typeface="Open Sans" panose="020B0606030504020204" pitchFamily="34" charset="0"/>
              </a:rPr>
              <a:t>.</a:t>
            </a:r>
            <a:endParaRPr lang="en-US" sz="1800" dirty="0">
              <a:ea typeface="Open Sans" panose="020B0606030504020204" pitchFamily="34" charset="0"/>
              <a:cs typeface="Open Sans" panose="020B0606030504020204" pitchFamily="34" charset="0"/>
            </a:endParaRPr>
          </a:p>
          <a:p>
            <a:endParaRPr lang="en-US" sz="20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311948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2389-A0A3-BA6F-C1C9-021869A38CB8}"/>
              </a:ext>
            </a:extLst>
          </p:cNvPr>
          <p:cNvSpPr>
            <a:spLocks noGrp="1"/>
          </p:cNvSpPr>
          <p:nvPr>
            <p:ph type="ctrTitle"/>
          </p:nvPr>
        </p:nvSpPr>
        <p:spPr/>
        <p:txBody>
          <a:bodyPr/>
          <a:lstStyle/>
          <a:p>
            <a:r>
              <a:rPr lang="en-US" dirty="0"/>
              <a:t>Appeal bases</a:t>
            </a:r>
          </a:p>
        </p:txBody>
      </p:sp>
      <p:sp>
        <p:nvSpPr>
          <p:cNvPr id="3" name="Footer Placeholder 2">
            <a:extLst>
              <a:ext uri="{FF2B5EF4-FFF2-40B4-BE49-F238E27FC236}">
                <a16:creationId xmlns:a16="http://schemas.microsoft.com/office/drawing/2014/main" id="{CFB9CCD6-389D-42F2-A47D-578FB155AA4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BB7B4AB-2183-ADF6-F4E8-EAC1C32C4E8C}"/>
              </a:ext>
            </a:extLst>
          </p:cNvPr>
          <p:cNvSpPr>
            <a:spLocks noGrp="1"/>
          </p:cNvSpPr>
          <p:nvPr>
            <p:ph type="sldNum" sz="quarter" idx="12"/>
          </p:nvPr>
        </p:nvSpPr>
        <p:spPr/>
        <p:txBody>
          <a:bodyPr/>
          <a:lstStyle/>
          <a:p>
            <a:fld id="{A49DFD55-3C28-40EF-9E31-A92D2E4017FF}" type="slidenum">
              <a:rPr lang="en-US" smtClean="0"/>
              <a:pPr/>
              <a:t>59</a:t>
            </a:fld>
            <a:endParaRPr lang="en-US"/>
          </a:p>
        </p:txBody>
      </p:sp>
      <p:sp>
        <p:nvSpPr>
          <p:cNvPr id="5" name="Text Placeholder 4">
            <a:extLst>
              <a:ext uri="{FF2B5EF4-FFF2-40B4-BE49-F238E27FC236}">
                <a16:creationId xmlns:a16="http://schemas.microsoft.com/office/drawing/2014/main" id="{2F69C14A-701E-2642-CCAE-F220A8CE83D4}"/>
              </a:ext>
            </a:extLst>
          </p:cNvPr>
          <p:cNvSpPr>
            <a:spLocks noGrp="1"/>
          </p:cNvSpPr>
          <p:nvPr>
            <p:ph type="body" sz="quarter" idx="13"/>
          </p:nvPr>
        </p:nvSpPr>
        <p:spPr/>
        <p:txBody>
          <a:bodyPr>
            <a:noAutofit/>
          </a:bodyPr>
          <a:lstStyle/>
          <a:p>
            <a:pPr lvl="1"/>
            <a:r>
              <a:rPr lang="en-US" sz="1100" i="1" dirty="0"/>
              <a:t>[Employees]</a:t>
            </a:r>
          </a:p>
          <a:p>
            <a:r>
              <a:rPr lang="en-US" sz="1400" dirty="0"/>
              <a:t>The [faculty member, academic staff member, employee, or complainant] may appeal on any of the following bases:</a:t>
            </a:r>
          </a:p>
          <a:p>
            <a:pPr lvl="1"/>
            <a:r>
              <a:rPr lang="en-US" sz="1100" dirty="0"/>
              <a:t>§§ UWS </a:t>
            </a:r>
            <a:r>
              <a:rPr lang="en-US" sz="1100" dirty="0">
                <a:hlinkClick r:id="rId2"/>
              </a:rPr>
              <a:t>4.14(4)</a:t>
            </a:r>
            <a:r>
              <a:rPr lang="en-US" sz="1100" dirty="0"/>
              <a:t> &amp; </a:t>
            </a:r>
            <a:r>
              <a:rPr lang="en-US" sz="1100" dirty="0">
                <a:hlinkClick r:id="rId3"/>
              </a:rPr>
              <a:t>11.16(4)</a:t>
            </a:r>
            <a:r>
              <a:rPr lang="en-US" sz="1100" dirty="0"/>
              <a:t> &amp; </a:t>
            </a:r>
            <a:r>
              <a:rPr lang="en-US" sz="1100" dirty="0">
                <a:hlinkClick r:id="rId4"/>
              </a:rPr>
              <a:t>RPD 14-2</a:t>
            </a:r>
            <a:r>
              <a:rPr lang="en-US" sz="1100" dirty="0"/>
              <a:t>, Appendix C, Dismissal of formal Title IX complaint and related appeal, 2. &amp; Appeal to Chancellor, 2.</a:t>
            </a:r>
          </a:p>
          <a:p>
            <a:r>
              <a:rPr lang="en-US" sz="1400" dirty="0"/>
              <a:t>[T]he board shall conduct its review of the chancellor’s decision, on any of the following bases:</a:t>
            </a:r>
          </a:p>
          <a:p>
            <a:pPr lvl="1"/>
            <a:r>
              <a:rPr lang="en-US" sz="1200" dirty="0"/>
              <a:t>§§ UWS </a:t>
            </a:r>
            <a:r>
              <a:rPr lang="en-US" sz="1200" dirty="0">
                <a:hlinkClick r:id="rId2"/>
              </a:rPr>
              <a:t>4.14(4)</a:t>
            </a:r>
            <a:r>
              <a:rPr lang="en-US" sz="1200" dirty="0"/>
              <a:t> &amp; </a:t>
            </a:r>
            <a:r>
              <a:rPr lang="en-US" sz="1200" dirty="0">
                <a:hlinkClick r:id="rId5"/>
              </a:rPr>
              <a:t>.23(2)</a:t>
            </a:r>
            <a:r>
              <a:rPr lang="en-US" sz="1200" dirty="0"/>
              <a:t> &amp; </a:t>
            </a:r>
            <a:r>
              <a:rPr lang="en-US" sz="1200" dirty="0">
                <a:hlinkClick r:id="rId3"/>
              </a:rPr>
              <a:t>11.16(4)</a:t>
            </a:r>
            <a:r>
              <a:rPr lang="en-US" sz="1200" dirty="0"/>
              <a:t> &amp; </a:t>
            </a:r>
            <a:r>
              <a:rPr lang="en-US" sz="1200" dirty="0">
                <a:hlinkClick r:id="rId6"/>
              </a:rPr>
              <a:t>.25(2)</a:t>
            </a:r>
            <a:r>
              <a:rPr lang="en-US" sz="1200" dirty="0"/>
              <a:t> &amp; </a:t>
            </a:r>
            <a:r>
              <a:rPr lang="en-US" sz="1200" dirty="0">
                <a:hlinkClick r:id="rId4"/>
              </a:rPr>
              <a:t>RPD 14-2</a:t>
            </a:r>
            <a:r>
              <a:rPr lang="en-US" sz="1200" dirty="0"/>
              <a:t>, Appendix C, Appeal to the Board of Regents of dismissal of university staff respondent, 2.</a:t>
            </a:r>
          </a:p>
          <a:p>
            <a:pPr algn="just">
              <a:spcBef>
                <a:spcPts val="216"/>
              </a:spcBef>
              <a:spcAft>
                <a:spcPts val="216"/>
              </a:spcAft>
            </a:pPr>
            <a:endParaRPr lang="en-US" sz="1400" dirty="0"/>
          </a:p>
        </p:txBody>
      </p:sp>
      <p:sp>
        <p:nvSpPr>
          <p:cNvPr id="6" name="Text Placeholder 5">
            <a:extLst>
              <a:ext uri="{FF2B5EF4-FFF2-40B4-BE49-F238E27FC236}">
                <a16:creationId xmlns:a16="http://schemas.microsoft.com/office/drawing/2014/main" id="{4A3194FF-20D2-D2E8-B026-859C0E9C0672}"/>
              </a:ext>
            </a:extLst>
          </p:cNvPr>
          <p:cNvSpPr>
            <a:spLocks noGrp="1"/>
          </p:cNvSpPr>
          <p:nvPr>
            <p:ph type="body" sz="quarter" idx="14"/>
          </p:nvPr>
        </p:nvSpPr>
        <p:spPr/>
        <p:txBody>
          <a:bodyPr>
            <a:noAutofit/>
          </a:bodyPr>
          <a:lstStyle/>
          <a:p>
            <a:pPr lvl="1">
              <a:spcBef>
                <a:spcPts val="216"/>
              </a:spcBef>
              <a:spcAft>
                <a:spcPts val="216"/>
              </a:spcAft>
            </a:pPr>
            <a:r>
              <a:rPr lang="en-US" sz="1800" i="1" dirty="0">
                <a:ea typeface="Open Sans" panose="020B0606030504020204" pitchFamily="34" charset="0"/>
                <a:cs typeface="Open Sans" panose="020B0606030504020204" pitchFamily="34" charset="0"/>
              </a:rPr>
              <a:t>[Students]</a:t>
            </a:r>
          </a:p>
          <a:p>
            <a:pPr>
              <a:spcBef>
                <a:spcPts val="216"/>
              </a:spcBef>
              <a:spcAft>
                <a:spcPts val="216"/>
              </a:spcAft>
            </a:pPr>
            <a:r>
              <a:rPr lang="en-US" sz="2400" dirty="0"/>
              <a:t>The chief administrative officer … shall sustain the decision unless the chief administrative officer finds any of the following:</a:t>
            </a:r>
          </a:p>
          <a:p>
            <a:pPr lvl="1">
              <a:spcBef>
                <a:spcPts val="216"/>
              </a:spcBef>
              <a:spcAft>
                <a:spcPts val="216"/>
              </a:spcAft>
            </a:pPr>
            <a:r>
              <a:rPr lang="en-US" sz="2000" kern="100" dirty="0">
                <a:solidFill>
                  <a:srgbClr val="FFFFFF"/>
                </a:solidFill>
                <a:effectLst/>
                <a:ea typeface="Open Sans" panose="020B0606030504020204" pitchFamily="34" charset="0"/>
                <a:cs typeface="Open Sans" panose="020B0606030504020204" pitchFamily="34" charset="0"/>
              </a:rPr>
              <a:t>§§ UWS </a:t>
            </a:r>
            <a:r>
              <a:rPr lang="en-US" sz="2000" u="sng" kern="100" dirty="0">
                <a:solidFill>
                  <a:srgbClr val="FFFFFF"/>
                </a:solidFill>
                <a:effectLst/>
                <a:ea typeface="Open Sans" panose="020B0606030504020204" pitchFamily="34" charset="0"/>
                <a:cs typeface="Open Sans" panose="020B0606030504020204" pitchFamily="34" charset="0"/>
                <a:hlinkClick r:id="rId7"/>
              </a:rPr>
              <a:t>17.152(2)(c)</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kern="100" dirty="0">
                <a:solidFill>
                  <a:srgbClr val="FFFFFF"/>
                </a:solidFill>
                <a:effectLst/>
                <a:ea typeface="Open Sans" panose="020B0606030504020204" pitchFamily="34" charset="0"/>
                <a:cs typeface="Open Sans" panose="020B0606030504020204" pitchFamily="34" charset="0"/>
                <a:hlinkClick r:id="rId8"/>
              </a:rPr>
              <a:t>.154(1)(a)</a:t>
            </a:r>
            <a:r>
              <a:rPr lang="en-US" sz="2000" kern="100" dirty="0">
                <a:solidFill>
                  <a:srgbClr val="FFFFFF"/>
                </a:solidFill>
                <a:effectLst/>
                <a:ea typeface="Open Sans" panose="020B0606030504020204" pitchFamily="34" charset="0"/>
                <a:cs typeface="Open Sans" panose="020B0606030504020204" pitchFamily="34" charset="0"/>
              </a:rPr>
              <a:t>.</a:t>
            </a:r>
            <a:endParaRPr lang="en-US" sz="2000" dirty="0">
              <a:ea typeface="Open Sans" panose="020B0606030504020204" pitchFamily="34" charset="0"/>
              <a:cs typeface="Open Sans" panose="020B0606030504020204" pitchFamily="34" charset="0"/>
            </a:endParaRPr>
          </a:p>
          <a:p>
            <a:endParaRPr lang="en-US" sz="2400" dirty="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23062686-D0F4-81C7-886C-1B36872D118E}"/>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9"/>
              </a:rPr>
              <a:t>34 CFR 106.45(b)(8)(ii)</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2485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4FD1-CE25-6516-CB69-F87825AA3C77}"/>
              </a:ext>
            </a:extLst>
          </p:cNvPr>
          <p:cNvSpPr>
            <a:spLocks noGrp="1"/>
          </p:cNvSpPr>
          <p:nvPr>
            <p:ph type="ctrTitle"/>
          </p:nvPr>
        </p:nvSpPr>
        <p:spPr>
          <a:xfrm>
            <a:off x="2095413" y="228836"/>
            <a:ext cx="8692249" cy="985042"/>
          </a:xfrm>
        </p:spPr>
        <p:txBody>
          <a:bodyPr/>
          <a:lstStyle/>
          <a:p>
            <a:r>
              <a:rPr lang="en-US">
                <a:ea typeface="Open Sans"/>
                <a:cs typeface="Open Sans"/>
              </a:rPr>
              <a:t>UWS Code and Policy</a:t>
            </a:r>
          </a:p>
        </p:txBody>
      </p:sp>
      <p:sp>
        <p:nvSpPr>
          <p:cNvPr id="4" name="Slide Number Placeholder 3">
            <a:extLst>
              <a:ext uri="{FF2B5EF4-FFF2-40B4-BE49-F238E27FC236}">
                <a16:creationId xmlns:a16="http://schemas.microsoft.com/office/drawing/2014/main" id="{C19851A0-D896-25C0-2251-F2CD40763AA8}"/>
              </a:ext>
            </a:extLst>
          </p:cNvPr>
          <p:cNvSpPr>
            <a:spLocks noGrp="1"/>
          </p:cNvSpPr>
          <p:nvPr>
            <p:ph type="sldNum" sz="quarter" idx="12"/>
          </p:nvPr>
        </p:nvSpPr>
        <p:spPr/>
        <p:txBody>
          <a:bodyPr/>
          <a:lstStyle/>
          <a:p>
            <a:fld id="{A49DFD55-3C28-40EF-9E31-A92D2E4017FF}" type="slidenum">
              <a:rPr lang="en-US" smtClean="0"/>
              <a:pPr/>
              <a:t>6</a:t>
            </a:fld>
            <a:endParaRPr lang="en-US"/>
          </a:p>
        </p:txBody>
      </p:sp>
      <p:sp>
        <p:nvSpPr>
          <p:cNvPr id="5" name="Text Placeholder 4">
            <a:extLst>
              <a:ext uri="{FF2B5EF4-FFF2-40B4-BE49-F238E27FC236}">
                <a16:creationId xmlns:a16="http://schemas.microsoft.com/office/drawing/2014/main" id="{B3E6EED7-3DBC-185A-98E7-D2071071B6E3}"/>
              </a:ext>
            </a:extLst>
          </p:cNvPr>
          <p:cNvSpPr>
            <a:spLocks noGrp="1"/>
          </p:cNvSpPr>
          <p:nvPr>
            <p:ph type="body" sz="quarter" idx="13"/>
          </p:nvPr>
        </p:nvSpPr>
        <p:spPr>
          <a:xfrm>
            <a:off x="796481" y="1920875"/>
            <a:ext cx="5266880" cy="4812602"/>
          </a:xfrm>
        </p:spPr>
        <p:txBody>
          <a:bodyPr vert="horz" lIns="91440" tIns="45720" rIns="91440" bIns="45720" rtlCol="0" anchor="t">
            <a:normAutofit/>
          </a:bodyPr>
          <a:lstStyle/>
          <a:p>
            <a:pPr>
              <a:buFont typeface="Arial"/>
              <a:buChar char="•"/>
            </a:pPr>
            <a:r>
              <a:rPr lang="en-US" sz="2000" b="1">
                <a:latin typeface="Open Sans"/>
                <a:ea typeface="Open Sans"/>
                <a:cs typeface="Times New Roman"/>
              </a:rPr>
              <a:t>Review of Evidence</a:t>
            </a:r>
            <a:endParaRPr lang="en-US" sz="2000">
              <a:latin typeface="Open Sans"/>
              <a:ea typeface="Open Sans"/>
              <a:cs typeface="Times New Roman"/>
            </a:endParaRPr>
          </a:p>
          <a:p>
            <a:pPr marL="971550" lvl="1" indent="-285750">
              <a:buFont typeface="Arial"/>
              <a:buChar char="•"/>
            </a:pPr>
            <a:r>
              <a:rPr lang="en-US" sz="2000">
                <a:latin typeface="Open Sans"/>
                <a:ea typeface="Open Sans"/>
                <a:cs typeface="Times New Roman"/>
              </a:rPr>
              <a:t>4.16*</a:t>
            </a:r>
          </a:p>
          <a:p>
            <a:pPr marL="971550" lvl="1" indent="-285750">
              <a:buFont typeface="Arial"/>
              <a:buChar char="•"/>
            </a:pPr>
            <a:r>
              <a:rPr lang="en-US" sz="2000">
                <a:latin typeface="Open Sans"/>
                <a:ea typeface="Open Sans"/>
                <a:cs typeface="Times New Roman"/>
              </a:rPr>
              <a:t>11.18*</a:t>
            </a:r>
          </a:p>
          <a:p>
            <a:pPr marL="971550" lvl="1" indent="-285750">
              <a:buFont typeface="Arial"/>
              <a:buChar char="•"/>
            </a:pPr>
            <a:r>
              <a:rPr lang="en-US" sz="2000">
                <a:latin typeface="Open Sans"/>
                <a:ea typeface="Open Sans"/>
                <a:cs typeface="Times New Roman"/>
              </a:rPr>
              <a:t>17.17(4)</a:t>
            </a:r>
          </a:p>
          <a:p>
            <a:pPr marL="971550" lvl="1" indent="-285750">
              <a:buFont typeface="Arial"/>
              <a:buChar char="•"/>
            </a:pPr>
            <a:r>
              <a:rPr lang="en-US" sz="2000">
                <a:latin typeface="Open Sans"/>
                <a:ea typeface="Open Sans"/>
                <a:cs typeface="Times New Roman"/>
              </a:rPr>
              <a:t>Appendix C</a:t>
            </a:r>
          </a:p>
          <a:p>
            <a:pPr marL="971550" lvl="1" indent="-285750">
              <a:buFont typeface="Arial"/>
              <a:buChar char="•"/>
            </a:pPr>
            <a:endParaRPr lang="en-US" sz="2000">
              <a:latin typeface="Open Sans"/>
              <a:ea typeface="Open Sans" panose="020B0606030504020204" pitchFamily="34" charset="0"/>
              <a:cs typeface="Times New Roman"/>
            </a:endParaRPr>
          </a:p>
          <a:p>
            <a:pPr>
              <a:buFont typeface="Arial"/>
              <a:buChar char="•"/>
            </a:pPr>
            <a:r>
              <a:rPr lang="en-US" sz="2000" b="1">
                <a:latin typeface="Open Sans"/>
                <a:ea typeface="Open Sans"/>
                <a:cs typeface="Times New Roman"/>
              </a:rPr>
              <a:t>Hearing Process</a:t>
            </a:r>
            <a:endParaRPr lang="en-US" sz="2000">
              <a:latin typeface="Open Sans"/>
              <a:ea typeface="Open Sans"/>
              <a:cs typeface="Times New Roman"/>
            </a:endParaRPr>
          </a:p>
          <a:p>
            <a:pPr marL="971550" lvl="1" indent="-285750">
              <a:buFont typeface="Arial"/>
              <a:buChar char="•"/>
            </a:pPr>
            <a:r>
              <a:rPr lang="en-US" sz="2000">
                <a:latin typeface="Open Sans"/>
                <a:ea typeface="Open Sans"/>
                <a:cs typeface="Times New Roman"/>
              </a:rPr>
              <a:t>4.19*</a:t>
            </a:r>
          </a:p>
          <a:p>
            <a:pPr marL="971550" lvl="1" indent="-285750">
              <a:buFont typeface="Arial"/>
              <a:buChar char="•"/>
            </a:pPr>
            <a:r>
              <a:rPr lang="en-US" sz="2000">
                <a:latin typeface="Open Sans"/>
                <a:ea typeface="Open Sans"/>
                <a:cs typeface="Times New Roman"/>
              </a:rPr>
              <a:t>11.21*</a:t>
            </a:r>
          </a:p>
          <a:p>
            <a:pPr marL="971550" lvl="1" indent="-285750">
              <a:buFont typeface="Arial"/>
              <a:buChar char="•"/>
            </a:pPr>
            <a:r>
              <a:rPr lang="en-US" sz="2000">
                <a:latin typeface="Open Sans"/>
                <a:ea typeface="Open Sans"/>
                <a:cs typeface="Times New Roman"/>
              </a:rPr>
              <a:t>17.18</a:t>
            </a:r>
          </a:p>
          <a:p>
            <a:pPr marL="971550" lvl="1" indent="-285750">
              <a:buFont typeface="Arial"/>
              <a:buChar char="•"/>
            </a:pPr>
            <a:r>
              <a:rPr lang="en-US" sz="2000">
                <a:latin typeface="Open Sans"/>
                <a:ea typeface="Open Sans"/>
                <a:cs typeface="Times New Roman"/>
              </a:rPr>
              <a:t>Appendix C</a:t>
            </a:r>
          </a:p>
          <a:p>
            <a:pPr marL="971550" lvl="1" indent="-285750">
              <a:buFont typeface="Arial"/>
              <a:buChar char="•"/>
            </a:pPr>
            <a:endParaRPr lang="en-US" sz="2000">
              <a:latin typeface="Open Sans"/>
              <a:ea typeface="Open Sans" panose="020B0606030504020204" pitchFamily="34" charset="0"/>
              <a:cs typeface="Times New Roman"/>
            </a:endParaRPr>
          </a:p>
          <a:p>
            <a:pPr marL="228600" lvl="1" indent="0">
              <a:buNone/>
            </a:pPr>
            <a:r>
              <a:rPr lang="en-US" sz="2000">
                <a:latin typeface="Open Sans"/>
                <a:ea typeface="Open Sans"/>
                <a:cs typeface="Times New Roman"/>
              </a:rPr>
              <a:t>* Title IX Sexual Misconduct Process</a:t>
            </a:r>
          </a:p>
          <a:p>
            <a:pPr marL="0" indent="0">
              <a:buNone/>
            </a:pPr>
            <a:endParaRPr lang="en-US">
              <a:ea typeface="Open Sans" panose="020B0606030504020204" pitchFamily="34" charset="0"/>
              <a:cs typeface="Open Sans" panose="020B0606030504020204" pitchFamily="34" charset="0"/>
            </a:endParaRPr>
          </a:p>
        </p:txBody>
      </p:sp>
      <p:pic>
        <p:nvPicPr>
          <p:cNvPr id="6" name="Picture 5" descr="A picture containing library, train, track, row&#10;&#10;Description automatically generated">
            <a:extLst>
              <a:ext uri="{FF2B5EF4-FFF2-40B4-BE49-F238E27FC236}">
                <a16:creationId xmlns:a16="http://schemas.microsoft.com/office/drawing/2014/main" id="{7E63F0B0-FA07-86BE-0CAB-6332C939888E}"/>
              </a:ext>
            </a:extLst>
          </p:cNvPr>
          <p:cNvPicPr>
            <a:picLocks noChangeAspect="1"/>
          </p:cNvPicPr>
          <p:nvPr/>
        </p:nvPicPr>
        <p:blipFill>
          <a:blip r:embed="rId2"/>
          <a:stretch>
            <a:fillRect/>
          </a:stretch>
        </p:blipFill>
        <p:spPr>
          <a:xfrm>
            <a:off x="7857744" y="0"/>
            <a:ext cx="6400800" cy="6858000"/>
          </a:xfrm>
          <a:prstGeom prst="rect">
            <a:avLst/>
          </a:prstGeom>
        </p:spPr>
      </p:pic>
    </p:spTree>
    <p:extLst>
      <p:ext uri="{BB962C8B-B14F-4D97-AF65-F5344CB8AC3E}">
        <p14:creationId xmlns:p14="http://schemas.microsoft.com/office/powerpoint/2010/main" val="30097024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703F-4C54-7840-01EA-E5175ABBBE94}"/>
              </a:ext>
            </a:extLst>
          </p:cNvPr>
          <p:cNvSpPr>
            <a:spLocks noGrp="1"/>
          </p:cNvSpPr>
          <p:nvPr>
            <p:ph type="ctrTitle"/>
          </p:nvPr>
        </p:nvSpPr>
        <p:spPr/>
        <p:txBody>
          <a:bodyPr/>
          <a:lstStyle/>
          <a:p>
            <a:r>
              <a:rPr lang="en-US" dirty="0"/>
              <a:t>Dismissal Appeal Bases</a:t>
            </a:r>
          </a:p>
        </p:txBody>
      </p:sp>
      <p:sp>
        <p:nvSpPr>
          <p:cNvPr id="3" name="Footer Placeholder 2">
            <a:extLst>
              <a:ext uri="{FF2B5EF4-FFF2-40B4-BE49-F238E27FC236}">
                <a16:creationId xmlns:a16="http://schemas.microsoft.com/office/drawing/2014/main" id="{33AAB7A8-B3A5-7423-CAEF-3B0FBD94A82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A72C2041-1961-3125-E2D3-6713CB7C8056}"/>
              </a:ext>
            </a:extLst>
          </p:cNvPr>
          <p:cNvSpPr>
            <a:spLocks noGrp="1"/>
          </p:cNvSpPr>
          <p:nvPr>
            <p:ph type="sldNum" sz="quarter" idx="12"/>
          </p:nvPr>
        </p:nvSpPr>
        <p:spPr/>
        <p:txBody>
          <a:bodyPr/>
          <a:lstStyle/>
          <a:p>
            <a:fld id="{A49DFD55-3C28-40EF-9E31-A92D2E4017FF}" type="slidenum">
              <a:rPr lang="en-US" smtClean="0"/>
              <a:pPr/>
              <a:t>60</a:t>
            </a:fld>
            <a:endParaRPr lang="en-US"/>
          </a:p>
        </p:txBody>
      </p:sp>
      <p:sp>
        <p:nvSpPr>
          <p:cNvPr id="5" name="Text Placeholder 4">
            <a:extLst>
              <a:ext uri="{FF2B5EF4-FFF2-40B4-BE49-F238E27FC236}">
                <a16:creationId xmlns:a16="http://schemas.microsoft.com/office/drawing/2014/main" id="{91410EE7-478B-1730-078F-328C7D3B9F00}"/>
              </a:ext>
            </a:extLst>
          </p:cNvPr>
          <p:cNvSpPr>
            <a:spLocks noGrp="1"/>
          </p:cNvSpPr>
          <p:nvPr>
            <p:ph type="body" sz="quarter" idx="13"/>
          </p:nvPr>
        </p:nvSpPr>
        <p:spPr/>
        <p:txBody>
          <a:bodyPr>
            <a:normAutofit fontScale="92500" lnSpcReduction="20000"/>
          </a:bodyPr>
          <a:lstStyle/>
          <a:p>
            <a:r>
              <a:rPr lang="en-US" i="1" dirty="0"/>
              <a:t>Same standards for dismissal and merits decisions</a:t>
            </a:r>
          </a:p>
          <a:p>
            <a:r>
              <a:rPr lang="en-US" i="1" dirty="0"/>
              <a:t>[Students]</a:t>
            </a:r>
          </a:p>
          <a:p>
            <a:pPr lvl="1"/>
            <a:r>
              <a:rPr lang="en-US" dirty="0"/>
              <a:t>Decision not supported</a:t>
            </a:r>
          </a:p>
          <a:p>
            <a:pPr lvl="1"/>
            <a:r>
              <a:rPr lang="en-US" dirty="0"/>
              <a:t>Illegal basis for decision</a:t>
            </a:r>
          </a:p>
          <a:p>
            <a:r>
              <a:rPr lang="en-US" dirty="0"/>
              <a:t>Procedural irregularity</a:t>
            </a:r>
          </a:p>
          <a:p>
            <a:r>
              <a:rPr lang="en-US" dirty="0"/>
              <a:t>New evidence</a:t>
            </a:r>
          </a:p>
          <a:p>
            <a:r>
              <a:rPr lang="en-US" dirty="0"/>
              <a:t>Conflict of interest</a:t>
            </a:r>
          </a:p>
        </p:txBody>
      </p:sp>
    </p:spTree>
    <p:extLst>
      <p:ext uri="{BB962C8B-B14F-4D97-AF65-F5344CB8AC3E}">
        <p14:creationId xmlns:p14="http://schemas.microsoft.com/office/powerpoint/2010/main" val="2697713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DFE1A-2E18-AD55-F695-349CB7958AD2}"/>
              </a:ext>
            </a:extLst>
          </p:cNvPr>
          <p:cNvSpPr>
            <a:spLocks noGrp="1"/>
          </p:cNvSpPr>
          <p:nvPr>
            <p:ph type="ctrTitle"/>
          </p:nvPr>
        </p:nvSpPr>
        <p:spPr>
          <a:xfrm>
            <a:off x="2397574" y="723155"/>
            <a:ext cx="8692249" cy="985042"/>
          </a:xfrm>
        </p:spPr>
        <p:txBody>
          <a:bodyPr/>
          <a:lstStyle/>
          <a:p>
            <a:r>
              <a:rPr lang="en-US" dirty="0"/>
              <a:t>Appeal bases –</a:t>
            </a:r>
            <a:br>
              <a:rPr lang="en-US" dirty="0"/>
            </a:br>
            <a:r>
              <a:rPr lang="en-US" dirty="0"/>
              <a:t>Student</a:t>
            </a:r>
          </a:p>
        </p:txBody>
      </p:sp>
      <p:sp>
        <p:nvSpPr>
          <p:cNvPr id="3" name="Footer Placeholder 2">
            <a:extLst>
              <a:ext uri="{FF2B5EF4-FFF2-40B4-BE49-F238E27FC236}">
                <a16:creationId xmlns:a16="http://schemas.microsoft.com/office/drawing/2014/main" id="{C336FACE-F9FD-F3D2-DC66-253F6970CA29}"/>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B58E886-1F8D-3820-91A3-368538019D63}"/>
              </a:ext>
            </a:extLst>
          </p:cNvPr>
          <p:cNvSpPr>
            <a:spLocks noGrp="1"/>
          </p:cNvSpPr>
          <p:nvPr>
            <p:ph type="sldNum" sz="quarter" idx="12"/>
          </p:nvPr>
        </p:nvSpPr>
        <p:spPr/>
        <p:txBody>
          <a:bodyPr/>
          <a:lstStyle/>
          <a:p>
            <a:fld id="{A49DFD55-3C28-40EF-9E31-A92D2E4017FF}" type="slidenum">
              <a:rPr lang="en-US" smtClean="0"/>
              <a:pPr/>
              <a:t>61</a:t>
            </a:fld>
            <a:endParaRPr lang="en-US"/>
          </a:p>
        </p:txBody>
      </p:sp>
      <p:sp>
        <p:nvSpPr>
          <p:cNvPr id="5" name="Text Placeholder 4">
            <a:extLst>
              <a:ext uri="{FF2B5EF4-FFF2-40B4-BE49-F238E27FC236}">
                <a16:creationId xmlns:a16="http://schemas.microsoft.com/office/drawing/2014/main" id="{46E13F67-31AB-E914-7392-6AFD47899A22}"/>
              </a:ext>
            </a:extLst>
          </p:cNvPr>
          <p:cNvSpPr>
            <a:spLocks noGrp="1"/>
          </p:cNvSpPr>
          <p:nvPr>
            <p:ph type="body" sz="quarter" idx="13"/>
          </p:nvPr>
        </p:nvSpPr>
        <p:spPr/>
        <p:txBody>
          <a:bodyPr>
            <a:normAutofit fontScale="92500" lnSpcReduction="10000"/>
          </a:bodyPr>
          <a:lstStyle/>
          <a:p>
            <a:r>
              <a:rPr lang="en-US" dirty="0">
                <a:ea typeface="Open Sans" panose="020B0606030504020204" pitchFamily="34" charset="0"/>
                <a:cs typeface="Open Sans" panose="020B0606030504020204" pitchFamily="34" charset="0"/>
              </a:rPr>
              <a:t>(a) The information in the record does not support the findings or decision.</a:t>
            </a:r>
          </a:p>
          <a:p>
            <a:pPr lvl="1"/>
            <a:r>
              <a:rPr lang="en-US" kern="100" dirty="0">
                <a:solidFill>
                  <a:srgbClr val="FFFFFF"/>
                </a:solidFill>
                <a:effectLst/>
                <a:ea typeface="Open Sans" panose="020B0606030504020204" pitchFamily="34" charset="0"/>
                <a:cs typeface="Open Sans" panose="020B0606030504020204" pitchFamily="34" charset="0"/>
              </a:rPr>
              <a:t>§ UWS </a:t>
            </a:r>
            <a:r>
              <a:rPr lang="en-US" u="sng" kern="100" dirty="0">
                <a:solidFill>
                  <a:srgbClr val="FFFFFF"/>
                </a:solidFill>
                <a:effectLst/>
                <a:ea typeface="Open Sans" panose="020B0606030504020204" pitchFamily="34" charset="0"/>
                <a:cs typeface="Open Sans" panose="020B0606030504020204" pitchFamily="34" charset="0"/>
                <a:hlinkClick r:id="rId2"/>
              </a:rPr>
              <a:t>17.154(2)(a)</a:t>
            </a:r>
            <a:r>
              <a:rPr lang="en-US" kern="100" dirty="0">
                <a:solidFill>
                  <a:srgbClr val="FFFFFF"/>
                </a:solidFill>
                <a:effectLst/>
                <a:ea typeface="Open Sans" panose="020B0606030504020204" pitchFamily="34" charset="0"/>
                <a:cs typeface="Open Sans" panose="020B0606030504020204" pitchFamily="34" charset="0"/>
              </a:rPr>
              <a:t>.</a:t>
            </a:r>
            <a:endParaRPr lang="en-US" dirty="0">
              <a:ea typeface="Open Sans" panose="020B0606030504020204" pitchFamily="34" charset="0"/>
              <a:cs typeface="Open Sans" panose="020B0606030504020204" pitchFamily="34" charset="0"/>
            </a:endParaRPr>
          </a:p>
          <a:p>
            <a:r>
              <a:rPr lang="en-US" dirty="0">
                <a:ea typeface="Open Sans" panose="020B0606030504020204" pitchFamily="34" charset="0"/>
                <a:cs typeface="Open Sans" panose="020B0606030504020204" pitchFamily="34" charset="0"/>
              </a:rPr>
              <a:t>(c) The decision was based on factors proscribed by state or federal law.</a:t>
            </a:r>
          </a:p>
          <a:p>
            <a:pPr lvl="1"/>
            <a:r>
              <a:rPr lang="en-US" kern="100" dirty="0">
                <a:solidFill>
                  <a:srgbClr val="FFFFFF"/>
                </a:solidFill>
                <a:effectLst/>
                <a:ea typeface="Open Sans" panose="020B0606030504020204" pitchFamily="34" charset="0"/>
                <a:cs typeface="Open Sans" panose="020B0606030504020204" pitchFamily="34" charset="0"/>
              </a:rPr>
              <a:t>§ UWS </a:t>
            </a:r>
            <a:r>
              <a:rPr lang="en-US" kern="100" dirty="0">
                <a:solidFill>
                  <a:srgbClr val="FFFFFF"/>
                </a:solidFill>
                <a:effectLst/>
                <a:ea typeface="Open Sans" panose="020B0606030504020204" pitchFamily="34" charset="0"/>
                <a:cs typeface="Open Sans" panose="020B0606030504020204" pitchFamily="34" charset="0"/>
                <a:hlinkClick r:id="rId3"/>
              </a:rPr>
              <a:t>17.154(2)(c)</a:t>
            </a:r>
            <a:r>
              <a:rPr lang="en-US" kern="100" dirty="0">
                <a:solidFill>
                  <a:srgbClr val="FFFFFF"/>
                </a:solidFill>
                <a:effectLst/>
                <a:ea typeface="Open Sans" panose="020B0606030504020204" pitchFamily="34" charset="0"/>
                <a:cs typeface="Open Sans" panose="020B0606030504020204" pitchFamily="34" charset="0"/>
              </a:rPr>
              <a:t>.</a:t>
            </a:r>
            <a:endParaRPr lang="en-US" dirty="0">
              <a:ea typeface="Open Sans" panose="020B0606030504020204" pitchFamily="34" charset="0"/>
              <a:cs typeface="Open Sans" panose="020B0606030504020204" pitchFamily="34" charset="0"/>
            </a:endParaRPr>
          </a:p>
          <a:p>
            <a:r>
              <a:rPr lang="en-US" i="1" dirty="0">
                <a:ea typeface="Open Sans" panose="020B0606030504020204" pitchFamily="34" charset="0"/>
                <a:cs typeface="Open Sans" panose="020B0606030504020204" pitchFamily="34" charset="0"/>
              </a:rPr>
              <a:t>See also </a:t>
            </a:r>
            <a:r>
              <a:rPr lang="en-US" kern="100" dirty="0">
                <a:solidFill>
                  <a:srgbClr val="FFFFFF"/>
                </a:solidFill>
                <a:effectLst/>
                <a:ea typeface="Open Sans" panose="020B0606030504020204" pitchFamily="34" charset="0"/>
                <a:cs typeface="Open Sans" panose="020B0606030504020204" pitchFamily="34" charset="0"/>
              </a:rPr>
              <a:t>§ UWS </a:t>
            </a:r>
            <a:r>
              <a:rPr lang="en-US" u="sng" kern="100" dirty="0">
                <a:solidFill>
                  <a:srgbClr val="FFFFFF"/>
                </a:solidFill>
                <a:effectLst/>
                <a:ea typeface="Open Sans" panose="020B0606030504020204" pitchFamily="34" charset="0"/>
                <a:cs typeface="Open Sans" panose="020B0606030504020204" pitchFamily="34" charset="0"/>
                <a:hlinkClick r:id="rId4"/>
              </a:rPr>
              <a:t>17.152(2)(c)</a:t>
            </a:r>
            <a:r>
              <a:rPr lang="en-US" kern="100" dirty="0">
                <a:solidFill>
                  <a:srgbClr val="FFFFFF"/>
                </a:solidFill>
                <a:effectLst/>
                <a:ea typeface="Open Sans" panose="020B0606030504020204" pitchFamily="34" charset="0"/>
                <a:cs typeface="Open Sans" panose="020B0606030504020204" pitchFamily="34" charset="0"/>
              </a:rPr>
              <a:t>.</a:t>
            </a:r>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978511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AF06-69A0-DA59-2921-08E3E6A56A96}"/>
              </a:ext>
            </a:extLst>
          </p:cNvPr>
          <p:cNvSpPr>
            <a:spLocks noGrp="1"/>
          </p:cNvSpPr>
          <p:nvPr>
            <p:ph type="ctrTitle"/>
          </p:nvPr>
        </p:nvSpPr>
        <p:spPr/>
        <p:txBody>
          <a:bodyPr/>
          <a:lstStyle/>
          <a:p>
            <a:r>
              <a:rPr lang="en-US" dirty="0" err="1"/>
              <a:t>ApPEAL</a:t>
            </a:r>
            <a:r>
              <a:rPr lang="en-US" dirty="0"/>
              <a:t> Bases –</a:t>
            </a:r>
            <a:br>
              <a:rPr lang="en-US" dirty="0"/>
            </a:br>
            <a:r>
              <a:rPr lang="en-US" dirty="0"/>
              <a:t>Procedural Irregularity</a:t>
            </a:r>
          </a:p>
        </p:txBody>
      </p:sp>
      <p:sp>
        <p:nvSpPr>
          <p:cNvPr id="3" name="Footer Placeholder 2">
            <a:extLst>
              <a:ext uri="{FF2B5EF4-FFF2-40B4-BE49-F238E27FC236}">
                <a16:creationId xmlns:a16="http://schemas.microsoft.com/office/drawing/2014/main" id="{1490F744-DEEE-6B64-56C0-6717B34AB6D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CF3BDA83-0E9F-90F7-CFC2-D80279F4B5B7}"/>
              </a:ext>
            </a:extLst>
          </p:cNvPr>
          <p:cNvSpPr>
            <a:spLocks noGrp="1"/>
          </p:cNvSpPr>
          <p:nvPr>
            <p:ph type="sldNum" sz="quarter" idx="12"/>
          </p:nvPr>
        </p:nvSpPr>
        <p:spPr/>
        <p:txBody>
          <a:bodyPr/>
          <a:lstStyle/>
          <a:p>
            <a:fld id="{A49DFD55-3C28-40EF-9E31-A92D2E4017FF}" type="slidenum">
              <a:rPr lang="en-US" smtClean="0"/>
              <a:pPr/>
              <a:t>62</a:t>
            </a:fld>
            <a:endParaRPr lang="en-US"/>
          </a:p>
        </p:txBody>
      </p:sp>
      <p:sp>
        <p:nvSpPr>
          <p:cNvPr id="5" name="Text Placeholder 4">
            <a:extLst>
              <a:ext uri="{FF2B5EF4-FFF2-40B4-BE49-F238E27FC236}">
                <a16:creationId xmlns:a16="http://schemas.microsoft.com/office/drawing/2014/main" id="{9547D003-EF36-32EE-EE08-69D1FFC3574C}"/>
              </a:ext>
            </a:extLst>
          </p:cNvPr>
          <p:cNvSpPr>
            <a:spLocks noGrp="1"/>
          </p:cNvSpPr>
          <p:nvPr>
            <p:ph type="body" sz="quarter" idx="13"/>
          </p:nvPr>
        </p:nvSpPr>
        <p:spPr/>
        <p:txBody>
          <a:bodyPr>
            <a:normAutofit fontScale="92500" lnSpcReduction="10000"/>
          </a:bodyPr>
          <a:lstStyle/>
          <a:p>
            <a:r>
              <a:rPr lang="en-US" kern="100" dirty="0">
                <a:solidFill>
                  <a:srgbClr val="FFFFFF"/>
                </a:solidFill>
                <a:effectLst/>
                <a:ea typeface="Open Sans" panose="020B0606030504020204" pitchFamily="34" charset="0"/>
                <a:cs typeface="Open Sans" panose="020B0606030504020204" pitchFamily="34" charset="0"/>
              </a:rPr>
              <a:t>Procedural irregularity that affected the outcome of the matter.</a:t>
            </a:r>
          </a:p>
          <a:p>
            <a:pPr lvl="1"/>
            <a:r>
              <a:rPr lang="en-US" kern="100" dirty="0">
                <a:solidFill>
                  <a:srgbClr val="FFFFFF"/>
                </a:solidFill>
                <a:effectLst/>
                <a:ea typeface="Open Sans" panose="020B0606030504020204" pitchFamily="34" charset="0"/>
                <a:cs typeface="Open Sans" panose="020B0606030504020204" pitchFamily="34" charset="0"/>
              </a:rPr>
              <a:t>§§ UWS </a:t>
            </a:r>
            <a:r>
              <a:rPr lang="en-US" u="sng" kern="100" dirty="0">
                <a:solidFill>
                  <a:srgbClr val="FFFFFF"/>
                </a:solidFill>
                <a:effectLst/>
                <a:ea typeface="Open Sans" panose="020B0606030504020204" pitchFamily="34" charset="0"/>
                <a:cs typeface="Open Sans" panose="020B0606030504020204" pitchFamily="34" charset="0"/>
                <a:hlinkClick r:id="rId2"/>
              </a:rPr>
              <a:t>4.14(4)(a)</a:t>
            </a:r>
            <a:r>
              <a:rPr lang="en-US" kern="100" dirty="0">
                <a:solidFill>
                  <a:srgbClr val="FFFFFF"/>
                </a:solidFill>
                <a:effectLst/>
                <a:ea typeface="Open Sans" panose="020B0606030504020204" pitchFamily="34" charset="0"/>
                <a:cs typeface="Open Sans" panose="020B0606030504020204" pitchFamily="34" charset="0"/>
              </a:rPr>
              <a:t> &amp; </a:t>
            </a:r>
            <a:r>
              <a:rPr lang="en-US" kern="100" dirty="0">
                <a:solidFill>
                  <a:srgbClr val="FFFFFF"/>
                </a:solidFill>
                <a:effectLst/>
                <a:ea typeface="Open Sans" panose="020B0606030504020204" pitchFamily="34" charset="0"/>
                <a:cs typeface="Open Sans" panose="020B0606030504020204" pitchFamily="34" charset="0"/>
                <a:hlinkClick r:id="rId3"/>
              </a:rPr>
              <a:t>.23(2)(a)</a:t>
            </a:r>
            <a:r>
              <a:rPr lang="en-US" kern="100" dirty="0">
                <a:solidFill>
                  <a:srgbClr val="FFFFFF"/>
                </a:solidFill>
                <a:effectLst/>
                <a:ea typeface="Open Sans" panose="020B0606030504020204" pitchFamily="34" charset="0"/>
                <a:cs typeface="Open Sans" panose="020B0606030504020204" pitchFamily="34" charset="0"/>
              </a:rPr>
              <a:t>, </a:t>
            </a:r>
            <a:r>
              <a:rPr lang="en-US" u="sng" kern="100" dirty="0">
                <a:solidFill>
                  <a:srgbClr val="FFFFFF"/>
                </a:solidFill>
                <a:effectLst/>
                <a:ea typeface="Open Sans" panose="020B0606030504020204" pitchFamily="34" charset="0"/>
                <a:cs typeface="Open Sans" panose="020B0606030504020204" pitchFamily="34" charset="0"/>
                <a:hlinkClick r:id="rId4"/>
              </a:rPr>
              <a:t>11.16(4)(a)</a:t>
            </a:r>
            <a:r>
              <a:rPr lang="en-US" kern="100" dirty="0">
                <a:solidFill>
                  <a:srgbClr val="FFFFFF"/>
                </a:solidFill>
                <a:effectLst/>
                <a:ea typeface="Open Sans" panose="020B0606030504020204" pitchFamily="34" charset="0"/>
                <a:cs typeface="Open Sans" panose="020B0606030504020204" pitchFamily="34" charset="0"/>
              </a:rPr>
              <a:t> &amp; </a:t>
            </a:r>
            <a:r>
              <a:rPr lang="en-US" kern="100" dirty="0">
                <a:solidFill>
                  <a:srgbClr val="FFFFFF"/>
                </a:solidFill>
                <a:effectLst/>
                <a:ea typeface="Open Sans" panose="020B0606030504020204" pitchFamily="34" charset="0"/>
                <a:cs typeface="Open Sans" panose="020B0606030504020204" pitchFamily="34" charset="0"/>
                <a:hlinkClick r:id="rId5"/>
              </a:rPr>
              <a:t>.25(2)(a)</a:t>
            </a:r>
            <a:r>
              <a:rPr lang="en-US"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ea typeface="Open Sans" panose="020B0606030504020204" pitchFamily="34" charset="0"/>
                <a:cs typeface="Open Sans" panose="020B0606030504020204" pitchFamily="34" charset="0"/>
                <a:hlinkClick r:id="rId6"/>
              </a:rPr>
              <a:t>17.152(2)(c)</a:t>
            </a:r>
            <a:r>
              <a:rPr lang="en-US"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ea typeface="Open Sans" panose="020B0606030504020204" pitchFamily="34" charset="0"/>
                <a:cs typeface="Open Sans" panose="020B0606030504020204" pitchFamily="34" charset="0"/>
                <a:hlinkClick r:id="rId7"/>
              </a:rPr>
              <a:t>.154(2)(b)</a:t>
            </a:r>
            <a:r>
              <a:rPr lang="en-US" kern="100" dirty="0">
                <a:solidFill>
                  <a:srgbClr val="FFFFFF"/>
                </a:solidFill>
                <a:effectLst/>
                <a:ea typeface="Open Sans" panose="020B0606030504020204" pitchFamily="34" charset="0"/>
                <a:cs typeface="Open Sans" panose="020B0606030504020204" pitchFamily="34" charset="0"/>
              </a:rPr>
              <a:t>. &amp; </a:t>
            </a:r>
            <a:r>
              <a:rPr lang="en-US" u="sng" kern="100" dirty="0">
                <a:solidFill>
                  <a:srgbClr val="FFFFFF"/>
                </a:solidFill>
                <a:effectLst/>
                <a:ea typeface="Open Sans" panose="020B0606030504020204" pitchFamily="34" charset="0"/>
                <a:cs typeface="Open Sans" panose="020B0606030504020204" pitchFamily="34" charset="0"/>
                <a:hlinkClick r:id="rId8"/>
              </a:rPr>
              <a:t>RPD 14-2</a:t>
            </a:r>
            <a:r>
              <a:rPr lang="en-US" kern="100" dirty="0">
                <a:solidFill>
                  <a:srgbClr val="FFFFFF"/>
                </a:solidFill>
                <a:effectLst/>
                <a:ea typeface="Open Sans" panose="020B0606030504020204" pitchFamily="34" charset="0"/>
                <a:cs typeface="Open Sans" panose="020B0606030504020204" pitchFamily="34" charset="0"/>
              </a:rPr>
              <a:t>, Appendix C, Dismissal of formal Title IX complaint and related appeal, 4.a., Appeal to Chancellor, 2.a., &amp; Appeal to the Board of Regents of dismissal of university staff respondent, 2.a.</a:t>
            </a:r>
          </a:p>
          <a:p>
            <a:r>
              <a:rPr lang="en-US" i="1" kern="100" dirty="0">
                <a:solidFill>
                  <a:srgbClr val="FFFFFF"/>
                </a:solidFill>
                <a:effectLst/>
                <a:ea typeface="Open Sans" panose="020B0606030504020204" pitchFamily="34" charset="0"/>
                <a:cs typeface="Open Sans" panose="020B0606030504020204" pitchFamily="34" charset="0"/>
              </a:rPr>
              <a:t>See </a:t>
            </a:r>
            <a:r>
              <a:rPr lang="en-US" dirty="0">
                <a:hlinkClick r:id="rId9"/>
              </a:rPr>
              <a:t>34 CFR 106.45(b)(8)(</a:t>
            </a:r>
            <a:r>
              <a:rPr lang="en-US" dirty="0" err="1">
                <a:hlinkClick r:id="rId9"/>
              </a:rPr>
              <a:t>i</a:t>
            </a:r>
            <a:r>
              <a:rPr lang="en-US" dirty="0">
                <a:hlinkClick r:id="rId9"/>
              </a:rPr>
              <a:t>)(A)</a:t>
            </a:r>
            <a:r>
              <a:rPr lang="en-US" dirty="0"/>
              <a:t> (Aug. 14, 2020).</a:t>
            </a:r>
            <a:endParaRPr lang="en-US" kern="100" dirty="0">
              <a:solidFill>
                <a:srgbClr val="FFFFFF"/>
              </a:solidFill>
              <a:effectLst/>
              <a:ea typeface="Open Sans" panose="020B0606030504020204" pitchFamily="34" charset="0"/>
              <a:cs typeface="Open Sans" panose="020B0606030504020204" pitchFamily="34" charset="0"/>
            </a:endParaRPr>
          </a:p>
          <a:p>
            <a:pPr lvl="1"/>
            <a:endParaRPr lang="en-US" dirty="0"/>
          </a:p>
          <a:p>
            <a:pPr lvl="1"/>
            <a:endParaRPr lang="en-US" kern="100" dirty="0">
              <a:solidFill>
                <a:srgbClr val="FFFFFF"/>
              </a:solidFill>
              <a:effectLst/>
              <a:ea typeface="Open Sans" panose="020B0606030504020204" pitchFamily="34" charset="0"/>
              <a:cs typeface="Open Sans" panose="020B0606030504020204" pitchFamily="34" charset="0"/>
            </a:endParaRPr>
          </a:p>
          <a:p>
            <a:pPr lvl="1"/>
            <a:endParaRPr lang="en-US" sz="1400" kern="100" dirty="0">
              <a:effectLst/>
              <a:ea typeface="Open Sans" panose="020B0606030504020204" pitchFamily="34" charset="0"/>
              <a:cs typeface="Open Sans" panose="020B0606030504020204" pitchFamily="34" charset="0"/>
            </a:endParaRPr>
          </a:p>
          <a:p>
            <a:endParaRPr lang="en-US" kern="100" dirty="0">
              <a:effectLst/>
              <a:ea typeface="Open Sans" panose="020B0606030504020204" pitchFamily="34" charset="0"/>
              <a:cs typeface="Open Sans" panose="020B0606030504020204" pitchFamily="34" charset="0"/>
            </a:endParaRPr>
          </a:p>
          <a:p>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898384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AF06-69A0-DA59-2921-08E3E6A56A96}"/>
              </a:ext>
            </a:extLst>
          </p:cNvPr>
          <p:cNvSpPr>
            <a:spLocks noGrp="1"/>
          </p:cNvSpPr>
          <p:nvPr>
            <p:ph type="ctrTitle"/>
          </p:nvPr>
        </p:nvSpPr>
        <p:spPr/>
        <p:txBody>
          <a:bodyPr/>
          <a:lstStyle/>
          <a:p>
            <a:r>
              <a:rPr lang="en-US" dirty="0" err="1"/>
              <a:t>ApPEAL</a:t>
            </a:r>
            <a:r>
              <a:rPr lang="en-US" dirty="0"/>
              <a:t> Bases –</a:t>
            </a:r>
            <a:br>
              <a:rPr lang="en-US" dirty="0"/>
            </a:br>
            <a:r>
              <a:rPr lang="en-US" dirty="0"/>
              <a:t>New Evidence</a:t>
            </a:r>
          </a:p>
        </p:txBody>
      </p:sp>
      <p:sp>
        <p:nvSpPr>
          <p:cNvPr id="3" name="Footer Placeholder 2">
            <a:extLst>
              <a:ext uri="{FF2B5EF4-FFF2-40B4-BE49-F238E27FC236}">
                <a16:creationId xmlns:a16="http://schemas.microsoft.com/office/drawing/2014/main" id="{1490F744-DEEE-6B64-56C0-6717B34AB6D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CF3BDA83-0E9F-90F7-CFC2-D80279F4B5B7}"/>
              </a:ext>
            </a:extLst>
          </p:cNvPr>
          <p:cNvSpPr>
            <a:spLocks noGrp="1"/>
          </p:cNvSpPr>
          <p:nvPr>
            <p:ph type="sldNum" sz="quarter" idx="12"/>
          </p:nvPr>
        </p:nvSpPr>
        <p:spPr/>
        <p:txBody>
          <a:bodyPr/>
          <a:lstStyle/>
          <a:p>
            <a:fld id="{A49DFD55-3C28-40EF-9E31-A92D2E4017FF}" type="slidenum">
              <a:rPr lang="en-US" smtClean="0"/>
              <a:pPr/>
              <a:t>63</a:t>
            </a:fld>
            <a:endParaRPr lang="en-US"/>
          </a:p>
        </p:txBody>
      </p:sp>
      <p:sp>
        <p:nvSpPr>
          <p:cNvPr id="5" name="Text Placeholder 4">
            <a:extLst>
              <a:ext uri="{FF2B5EF4-FFF2-40B4-BE49-F238E27FC236}">
                <a16:creationId xmlns:a16="http://schemas.microsoft.com/office/drawing/2014/main" id="{9547D003-EF36-32EE-EE08-69D1FFC3574C}"/>
              </a:ext>
            </a:extLst>
          </p:cNvPr>
          <p:cNvSpPr>
            <a:spLocks noGrp="1"/>
          </p:cNvSpPr>
          <p:nvPr>
            <p:ph type="body" sz="quarter" idx="13"/>
          </p:nvPr>
        </p:nvSpPr>
        <p:spPr/>
        <p:txBody>
          <a:bodyPr>
            <a:normAutofit fontScale="92500" lnSpcReduction="20000"/>
          </a:bodyPr>
          <a:lstStyle/>
          <a:p>
            <a:r>
              <a:rPr lang="en-US" sz="2400" dirty="0">
                <a:ea typeface="Open Sans" panose="020B0606030504020204" pitchFamily="34" charset="0"/>
                <a:cs typeface="Open Sans" panose="020B0606030504020204" pitchFamily="34" charset="0"/>
              </a:rPr>
              <a:t>New evidence that was not reasonably available at the time the [live hearing, determination regarding responsibility or dismissal] was made that could affect the outcome of the matter.</a:t>
            </a:r>
          </a:p>
          <a:p>
            <a:pPr lvl="1"/>
            <a:r>
              <a:rPr lang="en-US" sz="2000" kern="100" dirty="0">
                <a:solidFill>
                  <a:srgbClr val="FFFFFF"/>
                </a:solidFill>
                <a:effectLst/>
                <a:ea typeface="Open Sans" panose="020B0606030504020204" pitchFamily="34" charset="0"/>
                <a:cs typeface="Open Sans" panose="020B0606030504020204" pitchFamily="34" charset="0"/>
              </a:rPr>
              <a:t>§§ UWS </a:t>
            </a:r>
            <a:r>
              <a:rPr lang="en-US" sz="2000" u="sng" kern="100" dirty="0">
                <a:solidFill>
                  <a:srgbClr val="FFFFFF"/>
                </a:solidFill>
                <a:effectLst/>
                <a:ea typeface="Open Sans" panose="020B0606030504020204" pitchFamily="34" charset="0"/>
                <a:cs typeface="Open Sans" panose="020B0606030504020204" pitchFamily="34" charset="0"/>
                <a:hlinkClick r:id="rId2"/>
              </a:rPr>
              <a:t>4.14(4)(b)</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kern="100" dirty="0">
                <a:solidFill>
                  <a:srgbClr val="FFFFFF"/>
                </a:solidFill>
                <a:effectLst/>
                <a:ea typeface="Open Sans" panose="020B0606030504020204" pitchFamily="34" charset="0"/>
                <a:cs typeface="Open Sans" panose="020B0606030504020204" pitchFamily="34" charset="0"/>
                <a:hlinkClick r:id="rId3"/>
              </a:rPr>
              <a:t>.23(2)(b)</a:t>
            </a:r>
            <a:r>
              <a:rPr lang="en-US" sz="2000" kern="100" dirty="0">
                <a:solidFill>
                  <a:srgbClr val="FFFFFF"/>
                </a:solidFill>
                <a:effectLst/>
                <a:ea typeface="Open Sans" panose="020B0606030504020204" pitchFamily="34" charset="0"/>
                <a:cs typeface="Open Sans" panose="020B0606030504020204" pitchFamily="34" charset="0"/>
              </a:rPr>
              <a:t>, </a:t>
            </a:r>
            <a:r>
              <a:rPr lang="en-US" sz="2000" u="sng" kern="100" dirty="0">
                <a:solidFill>
                  <a:srgbClr val="FFFFFF"/>
                </a:solidFill>
                <a:effectLst/>
                <a:ea typeface="Open Sans" panose="020B0606030504020204" pitchFamily="34" charset="0"/>
                <a:cs typeface="Open Sans" panose="020B0606030504020204" pitchFamily="34" charset="0"/>
                <a:hlinkClick r:id="rId4"/>
              </a:rPr>
              <a:t>11.16(4)(b)</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kern="100" dirty="0">
                <a:solidFill>
                  <a:srgbClr val="FFFFFF"/>
                </a:solidFill>
                <a:effectLst/>
                <a:ea typeface="Open Sans" panose="020B0606030504020204" pitchFamily="34" charset="0"/>
                <a:cs typeface="Open Sans" panose="020B0606030504020204" pitchFamily="34" charset="0"/>
                <a:hlinkClick r:id="rId5"/>
              </a:rPr>
              <a:t>.25(2)(b)</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6"/>
              </a:rPr>
              <a:t>17.152(2)(c)</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7"/>
              </a:rPr>
              <a:t>.154(2)(d)</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8"/>
              </a:rPr>
              <a:t>RPD 14-2</a:t>
            </a:r>
            <a:r>
              <a:rPr lang="en-US" sz="2000" kern="100" dirty="0">
                <a:solidFill>
                  <a:srgbClr val="FFFFFF"/>
                </a:solidFill>
                <a:effectLst/>
                <a:ea typeface="Open Sans" panose="020B0606030504020204" pitchFamily="34" charset="0"/>
                <a:cs typeface="Open Sans" panose="020B0606030504020204" pitchFamily="34" charset="0"/>
              </a:rPr>
              <a:t>, Appendix C, Dismissal of formal Title IX complaint and related appeal, 4.b., Appeal to Chancellor, 2.b., &amp; Appeal to the Board of Regents of dismissal of university staff respondent, 2.b.</a:t>
            </a:r>
          </a:p>
          <a:p>
            <a:r>
              <a:rPr lang="en-US" sz="2400" i="1" dirty="0"/>
              <a:t>See </a:t>
            </a:r>
            <a:r>
              <a:rPr lang="en-US" sz="2400" dirty="0">
                <a:hlinkClick r:id="rId9"/>
              </a:rPr>
              <a:t>34 CFR 106.45(b)(8)(</a:t>
            </a:r>
            <a:r>
              <a:rPr lang="en-US" sz="2400" dirty="0" err="1">
                <a:hlinkClick r:id="rId9"/>
              </a:rPr>
              <a:t>i</a:t>
            </a:r>
            <a:r>
              <a:rPr lang="en-US" sz="2400" dirty="0">
                <a:hlinkClick r:id="rId9"/>
              </a:rPr>
              <a:t>)(B)</a:t>
            </a:r>
            <a:r>
              <a:rPr lang="en-US" sz="2400" dirty="0"/>
              <a:t> (Aug. 14, 2020).</a:t>
            </a:r>
            <a:endParaRPr lang="en-US" sz="2400" dirty="0">
              <a:ea typeface="Open Sans" panose="020B0606030504020204" pitchFamily="34" charset="0"/>
              <a:cs typeface="Open Sans" panose="020B0606030504020204" pitchFamily="34" charset="0"/>
            </a:endParaRPr>
          </a:p>
          <a:p>
            <a:pPr lvl="1"/>
            <a:endParaRPr lang="en-US" sz="1800" dirty="0"/>
          </a:p>
          <a:p>
            <a:pPr lvl="1"/>
            <a:endParaRPr lang="en-US" sz="1100" kern="100" dirty="0">
              <a:effectLst/>
              <a:ea typeface="Open Sans" panose="020B0606030504020204" pitchFamily="34" charset="0"/>
              <a:cs typeface="Open Sans" panose="020B0606030504020204" pitchFamily="34" charset="0"/>
            </a:endParaRPr>
          </a:p>
          <a:p>
            <a:endParaRPr lang="en-US" sz="2400" kern="100" dirty="0">
              <a:effectLst/>
              <a:ea typeface="Open Sans" panose="020B0606030504020204" pitchFamily="34" charset="0"/>
              <a:cs typeface="Open Sans" panose="020B0606030504020204" pitchFamily="34" charset="0"/>
            </a:endParaRPr>
          </a:p>
          <a:p>
            <a:endParaRPr lang="en-US" sz="24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158761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AF06-69A0-DA59-2921-08E3E6A56A96}"/>
              </a:ext>
            </a:extLst>
          </p:cNvPr>
          <p:cNvSpPr>
            <a:spLocks noGrp="1"/>
          </p:cNvSpPr>
          <p:nvPr>
            <p:ph type="ctrTitle"/>
          </p:nvPr>
        </p:nvSpPr>
        <p:spPr/>
        <p:txBody>
          <a:bodyPr/>
          <a:lstStyle/>
          <a:p>
            <a:r>
              <a:rPr lang="en-US" dirty="0" err="1"/>
              <a:t>ApPEAL</a:t>
            </a:r>
            <a:r>
              <a:rPr lang="en-US" dirty="0"/>
              <a:t> Bases –</a:t>
            </a:r>
            <a:br>
              <a:rPr lang="en-US" dirty="0"/>
            </a:br>
            <a:r>
              <a:rPr lang="en-US" dirty="0"/>
              <a:t>Conflict of interest</a:t>
            </a:r>
          </a:p>
        </p:txBody>
      </p:sp>
      <p:sp>
        <p:nvSpPr>
          <p:cNvPr id="3" name="Footer Placeholder 2">
            <a:extLst>
              <a:ext uri="{FF2B5EF4-FFF2-40B4-BE49-F238E27FC236}">
                <a16:creationId xmlns:a16="http://schemas.microsoft.com/office/drawing/2014/main" id="{1490F744-DEEE-6B64-56C0-6717B34AB6D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CF3BDA83-0E9F-90F7-CFC2-D80279F4B5B7}"/>
              </a:ext>
            </a:extLst>
          </p:cNvPr>
          <p:cNvSpPr>
            <a:spLocks noGrp="1"/>
          </p:cNvSpPr>
          <p:nvPr>
            <p:ph type="sldNum" sz="quarter" idx="12"/>
          </p:nvPr>
        </p:nvSpPr>
        <p:spPr/>
        <p:txBody>
          <a:bodyPr/>
          <a:lstStyle/>
          <a:p>
            <a:fld id="{A49DFD55-3C28-40EF-9E31-A92D2E4017FF}" type="slidenum">
              <a:rPr lang="en-US" smtClean="0"/>
              <a:pPr/>
              <a:t>64</a:t>
            </a:fld>
            <a:endParaRPr lang="en-US"/>
          </a:p>
        </p:txBody>
      </p:sp>
      <p:sp>
        <p:nvSpPr>
          <p:cNvPr id="5" name="Text Placeholder 4">
            <a:extLst>
              <a:ext uri="{FF2B5EF4-FFF2-40B4-BE49-F238E27FC236}">
                <a16:creationId xmlns:a16="http://schemas.microsoft.com/office/drawing/2014/main" id="{9547D003-EF36-32EE-EE08-69D1FFC3574C}"/>
              </a:ext>
            </a:extLst>
          </p:cNvPr>
          <p:cNvSpPr>
            <a:spLocks noGrp="1"/>
          </p:cNvSpPr>
          <p:nvPr>
            <p:ph type="body" sz="quarter" idx="13"/>
          </p:nvPr>
        </p:nvSpPr>
        <p:spPr/>
        <p:txBody>
          <a:bodyPr>
            <a:noAutofit/>
          </a:bodyPr>
          <a:lstStyle/>
          <a:p>
            <a:r>
              <a:rPr lang="en-US" sz="1600" dirty="0"/>
              <a:t>The university employee making the dismissal decision had a conflict of interest or bias for the [faculty member, academic staff member, or employee] or against the complainant, or against complainants generally, that affected the dismissal decision.</a:t>
            </a:r>
          </a:p>
          <a:p>
            <a:pPr lvl="1"/>
            <a:r>
              <a:rPr lang="en-US" sz="1000" kern="100" dirty="0">
                <a:solidFill>
                  <a:srgbClr val="FFFFFF"/>
                </a:solidFill>
                <a:effectLst/>
                <a:ea typeface="Open Sans" panose="020B0606030504020204" pitchFamily="34" charset="0"/>
                <a:cs typeface="Open Sans" panose="020B0606030504020204" pitchFamily="34" charset="0"/>
              </a:rPr>
              <a:t>§§ UWS </a:t>
            </a:r>
            <a:r>
              <a:rPr lang="en-US" sz="1000" u="sng" kern="100" dirty="0">
                <a:solidFill>
                  <a:srgbClr val="FFFFFF"/>
                </a:solidFill>
                <a:effectLst/>
                <a:ea typeface="Open Sans" panose="020B0606030504020204" pitchFamily="34" charset="0"/>
                <a:cs typeface="Open Sans" panose="020B0606030504020204" pitchFamily="34" charset="0"/>
                <a:hlinkClick r:id="rId2"/>
              </a:rPr>
              <a:t>4.14(4)(c)</a:t>
            </a:r>
            <a:r>
              <a:rPr lang="en-US" sz="1000" kern="100" dirty="0">
                <a:solidFill>
                  <a:srgbClr val="FFFFFF"/>
                </a:solidFill>
                <a:effectLst/>
                <a:ea typeface="Open Sans" panose="020B0606030504020204" pitchFamily="34" charset="0"/>
                <a:cs typeface="Open Sans" panose="020B0606030504020204" pitchFamily="34" charset="0"/>
              </a:rPr>
              <a:t> &amp; </a:t>
            </a:r>
            <a:r>
              <a:rPr lang="en-US" sz="1000" u="sng" kern="100" dirty="0">
                <a:solidFill>
                  <a:srgbClr val="FFFFFF"/>
                </a:solidFill>
                <a:effectLst/>
                <a:ea typeface="Open Sans" panose="020B0606030504020204" pitchFamily="34" charset="0"/>
                <a:cs typeface="Open Sans" panose="020B0606030504020204" pitchFamily="34" charset="0"/>
                <a:hlinkClick r:id="rId3"/>
              </a:rPr>
              <a:t>11.16(4)(c)</a:t>
            </a:r>
            <a:r>
              <a:rPr lang="en-US" sz="1000" kern="100" dirty="0">
                <a:solidFill>
                  <a:srgbClr val="FFFFFF"/>
                </a:solidFill>
                <a:effectLst/>
                <a:ea typeface="Open Sans" panose="020B0606030504020204" pitchFamily="34" charset="0"/>
                <a:cs typeface="Open Sans" panose="020B0606030504020204" pitchFamily="34" charset="0"/>
              </a:rPr>
              <a:t> &amp; </a:t>
            </a:r>
            <a:r>
              <a:rPr lang="en-US" sz="1000" kern="100" dirty="0">
                <a:solidFill>
                  <a:srgbClr val="FFFFFF"/>
                </a:solidFill>
                <a:effectLst/>
                <a:ea typeface="Open Sans" panose="020B0606030504020204" pitchFamily="34" charset="0"/>
                <a:cs typeface="Open Sans" panose="020B0606030504020204" pitchFamily="34" charset="0"/>
                <a:hlinkClick r:id="rId4"/>
              </a:rPr>
              <a:t>.</a:t>
            </a:r>
            <a:r>
              <a:rPr lang="en-US" sz="1000" kern="100" dirty="0">
                <a:solidFill>
                  <a:srgbClr val="FFFFFF"/>
                </a:solidFill>
                <a:effectLst/>
                <a:ea typeface="Open Sans" panose="020B0606030504020204" pitchFamily="34" charset="0"/>
                <a:cs typeface="Open Sans" panose="020B0606030504020204" pitchFamily="34" charset="0"/>
              </a:rPr>
              <a:t> </a:t>
            </a:r>
            <a:r>
              <a:rPr lang="en-US" sz="1000" u="sng" kern="100" dirty="0">
                <a:solidFill>
                  <a:srgbClr val="FFFFFF"/>
                </a:solidFill>
                <a:effectLst/>
                <a:ea typeface="Open Sans" panose="020B0606030504020204" pitchFamily="34" charset="0"/>
                <a:cs typeface="Open Sans" panose="020B0606030504020204" pitchFamily="34" charset="0"/>
                <a:hlinkClick r:id="rId5"/>
              </a:rPr>
              <a:t>RPD 14-2</a:t>
            </a:r>
            <a:r>
              <a:rPr lang="en-US" sz="1000" kern="100" dirty="0">
                <a:solidFill>
                  <a:srgbClr val="FFFFFF"/>
                </a:solidFill>
                <a:effectLst/>
                <a:ea typeface="Open Sans" panose="020B0606030504020204" pitchFamily="34" charset="0"/>
                <a:cs typeface="Open Sans" panose="020B0606030504020204" pitchFamily="34" charset="0"/>
              </a:rPr>
              <a:t>, Appendix C, Dismissal of formal Title IX complaint and related appeal, </a:t>
            </a:r>
            <a:endParaRPr lang="en-US" sz="1000" kern="100" dirty="0">
              <a:effectLst/>
              <a:ea typeface="Open Sans" panose="020B0606030504020204" pitchFamily="34" charset="0"/>
              <a:cs typeface="Open Sans" panose="020B0606030504020204" pitchFamily="34" charset="0"/>
            </a:endParaRPr>
          </a:p>
          <a:p>
            <a:r>
              <a:rPr lang="en-US" sz="1600" dirty="0"/>
              <a:t>The [Title IX Coordinator, investigator[s], [chancellor’s designee,] hearing examiner, or a member of the hearing committee] had a conflict of interest or bias for or against complainants or respondents generally or the individual complainant or respondent that affected the outcome of the matter.</a:t>
            </a:r>
          </a:p>
          <a:p>
            <a:pPr lvl="1"/>
            <a:r>
              <a:rPr lang="en-US" sz="1000" kern="100" dirty="0">
                <a:solidFill>
                  <a:srgbClr val="FFFFFF"/>
                </a:solidFill>
                <a:effectLst/>
                <a:ea typeface="Open Sans" panose="020B0606030504020204" pitchFamily="34" charset="0"/>
                <a:cs typeface="Open Sans" panose="020B0606030504020204" pitchFamily="34" charset="0"/>
              </a:rPr>
              <a:t>§§ UWS </a:t>
            </a:r>
            <a:r>
              <a:rPr lang="en-US" sz="1000" u="sng" kern="100" dirty="0">
                <a:solidFill>
                  <a:srgbClr val="FFFFFF"/>
                </a:solidFill>
                <a:effectLst/>
                <a:ea typeface="Open Sans" panose="020B0606030504020204" pitchFamily="34" charset="0"/>
                <a:cs typeface="Open Sans" panose="020B0606030504020204" pitchFamily="34" charset="0"/>
                <a:hlinkClick r:id="rId6"/>
              </a:rPr>
              <a:t>17.152(2)(c)</a:t>
            </a:r>
            <a:r>
              <a:rPr lang="en-US" sz="1000" kern="100" dirty="0">
                <a:solidFill>
                  <a:srgbClr val="FFFFFF"/>
                </a:solidFill>
                <a:effectLst/>
                <a:ea typeface="Open Sans" panose="020B0606030504020204" pitchFamily="34" charset="0"/>
                <a:cs typeface="Open Sans" panose="020B0606030504020204" pitchFamily="34" charset="0"/>
              </a:rPr>
              <a:t> &amp; </a:t>
            </a:r>
            <a:r>
              <a:rPr lang="en-US" sz="1000" u="sng" kern="100" dirty="0">
                <a:solidFill>
                  <a:srgbClr val="FFFFFF"/>
                </a:solidFill>
                <a:effectLst/>
                <a:ea typeface="Open Sans" panose="020B0606030504020204" pitchFamily="34" charset="0"/>
                <a:cs typeface="Open Sans" panose="020B0606030504020204" pitchFamily="34" charset="0"/>
                <a:hlinkClick r:id="rId7"/>
              </a:rPr>
              <a:t>.154(2)(e)</a:t>
            </a:r>
            <a:r>
              <a:rPr lang="en-US" sz="1000" kern="100" dirty="0">
                <a:solidFill>
                  <a:srgbClr val="FFFFFF"/>
                </a:solidFill>
                <a:effectLst/>
                <a:ea typeface="Open Sans" panose="020B0606030504020204" pitchFamily="34" charset="0"/>
                <a:cs typeface="Open Sans" panose="020B0606030504020204" pitchFamily="34" charset="0"/>
              </a:rPr>
              <a:t>. &amp; </a:t>
            </a:r>
            <a:r>
              <a:rPr lang="en-US" sz="1000" u="sng" kern="100" dirty="0">
                <a:solidFill>
                  <a:srgbClr val="FFFFFF"/>
                </a:solidFill>
                <a:effectLst/>
                <a:ea typeface="Open Sans" panose="020B0606030504020204" pitchFamily="34" charset="0"/>
                <a:cs typeface="Open Sans" panose="020B0606030504020204" pitchFamily="34" charset="0"/>
                <a:hlinkClick r:id="rId5"/>
              </a:rPr>
              <a:t>RPD 14-2</a:t>
            </a:r>
            <a:r>
              <a:rPr lang="en-US" sz="1000" kern="100" dirty="0">
                <a:solidFill>
                  <a:srgbClr val="FFFFFF"/>
                </a:solidFill>
                <a:effectLst/>
                <a:ea typeface="Open Sans" panose="020B0606030504020204" pitchFamily="34" charset="0"/>
                <a:cs typeface="Open Sans" panose="020B0606030504020204" pitchFamily="34" charset="0"/>
              </a:rPr>
              <a:t>, Appendix C, Appeal to Chancellor, 2.c.</a:t>
            </a:r>
          </a:p>
          <a:p>
            <a:r>
              <a:rPr lang="en-US" sz="1600" dirty="0"/>
              <a:t>Conflict of interest or bias for or against the [faculty member, academic staff member, employee] or complainant, or against complainants and respondents generally, by the Title IX coordinator, investigator, the chancellor, the hearing examiner, or the hearing committee members that affected the outcome.</a:t>
            </a:r>
          </a:p>
          <a:p>
            <a:pPr lvl="1"/>
            <a:r>
              <a:rPr lang="en-US" sz="1200" kern="100" dirty="0">
                <a:solidFill>
                  <a:srgbClr val="FFFFFF"/>
                </a:solidFill>
                <a:effectLst/>
                <a:ea typeface="Open Sans" panose="020B0606030504020204" pitchFamily="34" charset="0"/>
                <a:cs typeface="Open Sans" panose="020B0606030504020204" pitchFamily="34" charset="0"/>
              </a:rPr>
              <a:t>§§ UWS </a:t>
            </a:r>
            <a:r>
              <a:rPr lang="en-US" sz="1200" kern="100" dirty="0">
                <a:solidFill>
                  <a:srgbClr val="FFFFFF"/>
                </a:solidFill>
                <a:effectLst/>
                <a:ea typeface="Open Sans" panose="020B0606030504020204" pitchFamily="34" charset="0"/>
                <a:cs typeface="Open Sans" panose="020B0606030504020204" pitchFamily="34" charset="0"/>
                <a:hlinkClick r:id="rId8"/>
              </a:rPr>
              <a:t>4.23(2)(c)</a:t>
            </a:r>
            <a:r>
              <a:rPr lang="en-US" sz="1200" kern="100" dirty="0">
                <a:solidFill>
                  <a:srgbClr val="FFFFFF"/>
                </a:solidFill>
                <a:effectLst/>
                <a:ea typeface="Open Sans" panose="020B0606030504020204" pitchFamily="34" charset="0"/>
                <a:cs typeface="Open Sans" panose="020B0606030504020204" pitchFamily="34" charset="0"/>
              </a:rPr>
              <a:t> &amp; </a:t>
            </a:r>
            <a:r>
              <a:rPr lang="en-US" sz="1200" kern="100" dirty="0">
                <a:solidFill>
                  <a:srgbClr val="FFFFFF"/>
                </a:solidFill>
                <a:effectLst/>
                <a:ea typeface="Open Sans" panose="020B0606030504020204" pitchFamily="34" charset="0"/>
                <a:cs typeface="Open Sans" panose="020B0606030504020204" pitchFamily="34" charset="0"/>
                <a:hlinkClick r:id="rId4"/>
              </a:rPr>
              <a:t>11.25(2)(c)</a:t>
            </a:r>
            <a:r>
              <a:rPr lang="en-US" sz="1200" kern="100" dirty="0">
                <a:solidFill>
                  <a:srgbClr val="FFFFFF"/>
                </a:solidFill>
                <a:effectLst/>
                <a:ea typeface="Open Sans" panose="020B0606030504020204" pitchFamily="34" charset="0"/>
                <a:cs typeface="Open Sans" panose="020B0606030504020204" pitchFamily="34" charset="0"/>
              </a:rPr>
              <a:t> &amp; </a:t>
            </a:r>
            <a:r>
              <a:rPr lang="en-US" sz="1200" u="sng" kern="100" dirty="0">
                <a:solidFill>
                  <a:srgbClr val="FFFFFF"/>
                </a:solidFill>
                <a:effectLst/>
                <a:ea typeface="Open Sans" panose="020B0606030504020204" pitchFamily="34" charset="0"/>
                <a:cs typeface="Open Sans" panose="020B0606030504020204" pitchFamily="34" charset="0"/>
                <a:hlinkClick r:id="rId5"/>
              </a:rPr>
              <a:t>RPD 14-2</a:t>
            </a:r>
            <a:r>
              <a:rPr lang="en-US" sz="1200" kern="100" dirty="0">
                <a:solidFill>
                  <a:srgbClr val="FFFFFF"/>
                </a:solidFill>
                <a:effectLst/>
                <a:ea typeface="Open Sans" panose="020B0606030504020204" pitchFamily="34" charset="0"/>
                <a:cs typeface="Open Sans" panose="020B0606030504020204" pitchFamily="34" charset="0"/>
              </a:rPr>
              <a:t>, Appendix C, Appeal to the Board of Regents of dismissal of university staff respondent, 2.c.</a:t>
            </a:r>
            <a:endParaRPr lang="en-US" sz="1200" kern="100" dirty="0">
              <a:effectLst/>
              <a:ea typeface="Open Sans" panose="020B0606030504020204" pitchFamily="34" charset="0"/>
              <a:cs typeface="Open Sans" panose="020B0606030504020204" pitchFamily="34" charset="0"/>
            </a:endParaRPr>
          </a:p>
          <a:p>
            <a:r>
              <a:rPr lang="en-US" sz="1600" i="1" dirty="0"/>
              <a:t>See </a:t>
            </a:r>
            <a:r>
              <a:rPr lang="en-US" sz="1600" dirty="0">
                <a:hlinkClick r:id="rId9"/>
              </a:rPr>
              <a:t>34 CFR 106.45(b)(1)(iii)</a:t>
            </a:r>
            <a:r>
              <a:rPr lang="en-US" sz="1600" dirty="0"/>
              <a:t> &amp; </a:t>
            </a:r>
            <a:r>
              <a:rPr lang="en-US" sz="1600" dirty="0">
                <a:hlinkClick r:id="rId10"/>
              </a:rPr>
              <a:t>(8)(</a:t>
            </a:r>
            <a:r>
              <a:rPr lang="en-US" sz="1600" dirty="0" err="1">
                <a:hlinkClick r:id="rId10"/>
              </a:rPr>
              <a:t>i</a:t>
            </a:r>
            <a:r>
              <a:rPr lang="en-US" sz="1600" dirty="0">
                <a:hlinkClick r:id="rId10"/>
              </a:rPr>
              <a:t>)(C)</a:t>
            </a:r>
            <a:r>
              <a:rPr lang="en-US" sz="1600" dirty="0"/>
              <a:t> (Aug. 14, 2020).</a:t>
            </a:r>
            <a:endParaRPr lang="en-US" sz="1600" kern="100" dirty="0">
              <a:effectLst/>
              <a:ea typeface="Open Sans" panose="020B0606030504020204" pitchFamily="34" charset="0"/>
              <a:cs typeface="Open Sans" panose="020B0606030504020204" pitchFamily="34" charset="0"/>
            </a:endParaRPr>
          </a:p>
          <a:p>
            <a:pPr lvl="1"/>
            <a:endParaRPr lang="en-US" sz="1600" kern="100" dirty="0">
              <a:solidFill>
                <a:srgbClr val="FFFFFF"/>
              </a:solidFill>
              <a:effectLst/>
              <a:ea typeface="Open Sans" panose="020B0606030504020204" pitchFamily="34" charset="0"/>
              <a:cs typeface="Open Sans" panose="020B0606030504020204" pitchFamily="34" charset="0"/>
            </a:endParaRPr>
          </a:p>
          <a:p>
            <a:pPr lvl="1"/>
            <a:endParaRPr lang="en-US" sz="1600" kern="100" dirty="0">
              <a:effectLst/>
              <a:ea typeface="Open Sans" panose="020B0606030504020204" pitchFamily="34" charset="0"/>
              <a:cs typeface="Open Sans" panose="020B0606030504020204" pitchFamily="34" charset="0"/>
            </a:endParaRPr>
          </a:p>
          <a:p>
            <a:endParaRPr lang="en-US" sz="1600" kern="100" dirty="0">
              <a:effectLst/>
              <a:ea typeface="Open Sans" panose="020B0606030504020204" pitchFamily="34" charset="0"/>
              <a:cs typeface="Open Sans" panose="020B0606030504020204" pitchFamily="34" charset="0"/>
            </a:endParaRPr>
          </a:p>
          <a:p>
            <a:endParaRPr lang="en-US" sz="16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269906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CEFAAC-3511-CA83-273D-D663983E2A3A}"/>
              </a:ext>
            </a:extLst>
          </p:cNvPr>
          <p:cNvSpPr>
            <a:spLocks noGrp="1"/>
          </p:cNvSpPr>
          <p:nvPr>
            <p:ph type="ctrTitle"/>
          </p:nvPr>
        </p:nvSpPr>
        <p:spPr/>
        <p:txBody>
          <a:bodyPr/>
          <a:lstStyle/>
          <a:p>
            <a:r>
              <a:rPr lang="en-US" dirty="0"/>
              <a:t>Dismissal appeal process</a:t>
            </a:r>
          </a:p>
        </p:txBody>
      </p:sp>
      <p:sp>
        <p:nvSpPr>
          <p:cNvPr id="3" name="Footer Placeholder 2">
            <a:extLst>
              <a:ext uri="{FF2B5EF4-FFF2-40B4-BE49-F238E27FC236}">
                <a16:creationId xmlns:a16="http://schemas.microsoft.com/office/drawing/2014/main" id="{6CBDE194-7500-4C60-AA4E-D28D6DF4D40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32EB1344-0B92-FCFF-347E-FEDCDCC85D82}"/>
              </a:ext>
            </a:extLst>
          </p:cNvPr>
          <p:cNvSpPr>
            <a:spLocks noGrp="1"/>
          </p:cNvSpPr>
          <p:nvPr>
            <p:ph type="sldNum" sz="quarter" idx="12"/>
          </p:nvPr>
        </p:nvSpPr>
        <p:spPr/>
        <p:txBody>
          <a:bodyPr/>
          <a:lstStyle/>
          <a:p>
            <a:fld id="{A49DFD55-3C28-40EF-9E31-A92D2E4017FF}" type="slidenum">
              <a:rPr lang="en-US" smtClean="0"/>
              <a:pPr/>
              <a:t>65</a:t>
            </a:fld>
            <a:endParaRPr lang="en-US"/>
          </a:p>
        </p:txBody>
      </p:sp>
      <p:sp>
        <p:nvSpPr>
          <p:cNvPr id="7" name="Text Placeholder 6">
            <a:extLst>
              <a:ext uri="{FF2B5EF4-FFF2-40B4-BE49-F238E27FC236}">
                <a16:creationId xmlns:a16="http://schemas.microsoft.com/office/drawing/2014/main" id="{8686520F-3F22-D4D3-353B-DEFF65E168E6}"/>
              </a:ext>
            </a:extLst>
          </p:cNvPr>
          <p:cNvSpPr>
            <a:spLocks noGrp="1"/>
          </p:cNvSpPr>
          <p:nvPr>
            <p:ph type="body" sz="quarter" idx="13"/>
          </p:nvPr>
        </p:nvSpPr>
        <p:spPr/>
        <p:txBody>
          <a:bodyPr>
            <a:noAutofit/>
          </a:bodyPr>
          <a:lstStyle/>
          <a:p>
            <a:pPr lvl="1"/>
            <a:r>
              <a:rPr lang="en-US" sz="1400" i="1" dirty="0"/>
              <a:t>[Employees]</a:t>
            </a:r>
          </a:p>
          <a:p>
            <a:r>
              <a:rPr lang="en-US" sz="1600" kern="100" dirty="0">
                <a:solidFill>
                  <a:srgbClr val="FFFFFF"/>
                </a:solidFill>
                <a:effectLst/>
                <a:ea typeface="Open Sans" panose="020B0606030504020204" pitchFamily="34" charset="0"/>
                <a:cs typeface="Open Sans" panose="020B0606030504020204" pitchFamily="34" charset="0"/>
              </a:rPr>
              <a:t>The chancellor shall provide the [faculty member, academic staff member, or employee] and complainant the opportunity to provide a written statement supporting or challenging the dismissal.</a:t>
            </a:r>
          </a:p>
          <a:p>
            <a:pPr lvl="1"/>
            <a:r>
              <a:rPr lang="en-US" sz="1400" kern="100" dirty="0">
                <a:solidFill>
                  <a:srgbClr val="FFFFFF"/>
                </a:solidFill>
                <a:effectLst/>
                <a:ea typeface="Open Sans" panose="020B0606030504020204" pitchFamily="34" charset="0"/>
                <a:cs typeface="Times New Roman" panose="02020603050405020304" pitchFamily="18" charset="0"/>
              </a:rPr>
              <a:t>§§ UWS </a:t>
            </a:r>
            <a:r>
              <a:rPr lang="en-US" sz="1400" u="sng" kern="100" dirty="0">
                <a:solidFill>
                  <a:srgbClr val="FFFFFF"/>
                </a:solidFill>
                <a:effectLst/>
                <a:ea typeface="Open Sans" panose="020B0606030504020204" pitchFamily="34" charset="0"/>
                <a:cs typeface="Times New Roman" panose="02020603050405020304" pitchFamily="18" charset="0"/>
                <a:hlinkClick r:id="rId2"/>
              </a:rPr>
              <a:t>4.14(5)</a:t>
            </a:r>
            <a:r>
              <a:rPr lang="en-US" sz="1400" kern="100" dirty="0">
                <a:solidFill>
                  <a:srgbClr val="FFFFFF"/>
                </a:solidFill>
                <a:effectLst/>
                <a:ea typeface="Open Sans" panose="020B0606030504020204" pitchFamily="34" charset="0"/>
                <a:cs typeface="Times New Roman" panose="02020603050405020304" pitchFamily="18" charset="0"/>
              </a:rPr>
              <a:t> &amp; </a:t>
            </a:r>
            <a:r>
              <a:rPr lang="en-US" sz="1400" u="sng" kern="100" dirty="0">
                <a:solidFill>
                  <a:srgbClr val="FFFFFF"/>
                </a:solidFill>
                <a:effectLst/>
                <a:ea typeface="Open Sans" panose="020B0606030504020204" pitchFamily="34" charset="0"/>
                <a:cs typeface="Times New Roman" panose="02020603050405020304" pitchFamily="18" charset="0"/>
                <a:hlinkClick r:id="rId3"/>
              </a:rPr>
              <a:t>11.16(5)</a:t>
            </a:r>
            <a:r>
              <a:rPr lang="en-US" sz="1400" kern="100" dirty="0">
                <a:solidFill>
                  <a:srgbClr val="FFFFFF"/>
                </a:solidFill>
                <a:effectLst/>
                <a:ea typeface="Open Sans" panose="020B0606030504020204" pitchFamily="34" charset="0"/>
                <a:cs typeface="Times New Roman" panose="02020603050405020304" pitchFamily="18" charset="0"/>
              </a:rPr>
              <a:t> &amp; </a:t>
            </a:r>
            <a:r>
              <a:rPr lang="en-US" sz="1400" u="sng" kern="100" dirty="0">
                <a:solidFill>
                  <a:srgbClr val="FFFFFF"/>
                </a:solidFill>
                <a:effectLst/>
                <a:ea typeface="Open Sans" panose="020B0606030504020204" pitchFamily="34" charset="0"/>
                <a:cs typeface="Times New Roman" panose="02020603050405020304" pitchFamily="18" charset="0"/>
                <a:hlinkClick r:id="rId4"/>
              </a:rPr>
              <a:t>RPD 14-2</a:t>
            </a:r>
            <a:r>
              <a:rPr lang="en-US" sz="1400" kern="100" dirty="0">
                <a:solidFill>
                  <a:srgbClr val="FFFFFF"/>
                </a:solidFill>
                <a:effectLst/>
                <a:ea typeface="Open Sans" panose="020B0606030504020204" pitchFamily="34" charset="0"/>
                <a:cs typeface="Times New Roman" panose="02020603050405020304" pitchFamily="18" charset="0"/>
              </a:rPr>
              <a:t>, Appendix C, Dismissal of formal Title IX complaint and related appeal, 5.</a:t>
            </a:r>
            <a:endParaRPr lang="en-US" sz="1400" kern="100" dirty="0">
              <a:effectLst/>
              <a:ea typeface="Open Sans" panose="020B0606030504020204" pitchFamily="34" charset="0"/>
              <a:cs typeface="Open Sans" panose="020B0606030504020204" pitchFamily="34" charset="0"/>
            </a:endParaRPr>
          </a:p>
          <a:p>
            <a:endParaRPr lang="en-US" sz="1600" dirty="0"/>
          </a:p>
        </p:txBody>
      </p:sp>
      <p:sp>
        <p:nvSpPr>
          <p:cNvPr id="8" name="Text Placeholder 7">
            <a:extLst>
              <a:ext uri="{FF2B5EF4-FFF2-40B4-BE49-F238E27FC236}">
                <a16:creationId xmlns:a16="http://schemas.microsoft.com/office/drawing/2014/main" id="{D6EF6543-4739-5B62-F2B4-0E1743527729}"/>
              </a:ext>
            </a:extLst>
          </p:cNvPr>
          <p:cNvSpPr>
            <a:spLocks noGrp="1"/>
          </p:cNvSpPr>
          <p:nvPr>
            <p:ph type="body" sz="quarter" idx="14"/>
          </p:nvPr>
        </p:nvSpPr>
        <p:spPr/>
        <p:txBody>
          <a:bodyPr>
            <a:noAutofit/>
          </a:bodyPr>
          <a:lstStyle/>
          <a:p>
            <a:pPr lvl="1"/>
            <a:r>
              <a:rPr lang="en-US" sz="1400" i="1" dirty="0"/>
              <a:t>[Students]</a:t>
            </a:r>
          </a:p>
          <a:p>
            <a:r>
              <a:rPr lang="en-US" sz="1800" kern="100" dirty="0">
                <a:solidFill>
                  <a:srgbClr val="FFFFFF"/>
                </a:solidFill>
                <a:effectLst/>
                <a:ea typeface="Open Sans" panose="020B0606030504020204" pitchFamily="34" charset="0"/>
                <a:cs typeface="Open Sans" panose="020B0606030504020204" pitchFamily="34" charset="0"/>
              </a:rPr>
              <a:t>When an appeal is filed, the chief administrative officer shall notify the other party in writing and give both the complainant and respondent a reasonable, equal opportunity to submit a written statement supporting or challenging the outcome.</a:t>
            </a:r>
          </a:p>
          <a:p>
            <a:pPr lvl="1"/>
            <a:r>
              <a:rPr lang="en-US" sz="1400" kern="100" dirty="0">
                <a:solidFill>
                  <a:srgbClr val="FFFFFF"/>
                </a:solidFill>
                <a:effectLst/>
                <a:ea typeface="Open Sans" panose="020B0606030504020204" pitchFamily="34" charset="0"/>
                <a:cs typeface="Times New Roman" panose="02020603050405020304" pitchFamily="18" charset="0"/>
              </a:rPr>
              <a:t>§§ UWS </a:t>
            </a:r>
            <a:r>
              <a:rPr lang="en-US" sz="1400" u="sng" kern="100" dirty="0">
                <a:solidFill>
                  <a:srgbClr val="FFFFFF"/>
                </a:solidFill>
                <a:effectLst/>
                <a:ea typeface="Open Sans" panose="020B0606030504020204" pitchFamily="34" charset="0"/>
                <a:cs typeface="Times New Roman" panose="02020603050405020304" pitchFamily="18" charset="0"/>
                <a:hlinkClick r:id="rId5"/>
              </a:rPr>
              <a:t>17.152(2)(c)</a:t>
            </a:r>
            <a:r>
              <a:rPr lang="en-US" sz="1400" kern="100" dirty="0">
                <a:solidFill>
                  <a:srgbClr val="FFFFFF"/>
                </a:solidFill>
                <a:effectLst/>
                <a:ea typeface="Open Sans" panose="020B0606030504020204" pitchFamily="34" charset="0"/>
                <a:cs typeface="Times New Roman" panose="02020603050405020304" pitchFamily="18" charset="0"/>
              </a:rPr>
              <a:t> &amp; </a:t>
            </a:r>
            <a:r>
              <a:rPr lang="en-US" sz="1400" u="sng" kern="100" dirty="0">
                <a:solidFill>
                  <a:srgbClr val="FFFFFF"/>
                </a:solidFill>
                <a:effectLst/>
                <a:ea typeface="Open Sans" panose="020B0606030504020204" pitchFamily="34" charset="0"/>
                <a:cs typeface="Times New Roman" panose="02020603050405020304" pitchFamily="18" charset="0"/>
                <a:hlinkClick r:id="rId6"/>
              </a:rPr>
              <a:t>.154(4)</a:t>
            </a:r>
            <a:r>
              <a:rPr lang="en-US" sz="1400" kern="100" dirty="0">
                <a:solidFill>
                  <a:srgbClr val="FFFFFF"/>
                </a:solidFill>
                <a:effectLst/>
                <a:ea typeface="Open Sans" panose="020B0606030504020204" pitchFamily="34" charset="0"/>
                <a:cs typeface="Times New Roman" panose="02020603050405020304" pitchFamily="18" charset="0"/>
              </a:rPr>
              <a:t>.</a:t>
            </a:r>
            <a:endParaRPr lang="en-US" sz="1400" kern="100" dirty="0">
              <a:effectLst/>
              <a:latin typeface="Aptos" panose="020B0004020202020204" pitchFamily="34" charset="0"/>
              <a:ea typeface="Open Sans" panose="020B0606030504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6182251-64EF-98C4-ACC7-1F0D6AEF9D96}"/>
              </a:ext>
            </a:extLst>
          </p:cNvPr>
          <p:cNvSpPr txBox="1"/>
          <p:nvPr/>
        </p:nvSpPr>
        <p:spPr>
          <a:xfrm>
            <a:off x="3023857" y="5430535"/>
            <a:ext cx="6753886"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7"/>
              </a:rPr>
              <a:t>34 CFR 106.45(b)(8)(iii)(A)</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&amp; </a:t>
            </a:r>
            <a:r>
              <a:rPr lang="en-US" kern="100" dirty="0">
                <a:solidFill>
                  <a:srgbClr val="FFFFFF"/>
                </a:solidFill>
                <a:latin typeface="Open Sans" panose="020B0606030504020204" pitchFamily="34" charset="0"/>
                <a:ea typeface="Aptos" panose="020B0004020202020204" pitchFamily="34" charset="0"/>
                <a:cs typeface="Times New Roman" panose="02020603050405020304" pitchFamily="18" charset="0"/>
                <a:hlinkClick r:id="rId8"/>
              </a:rPr>
              <a:t>(D)</a:t>
            </a:r>
            <a:r>
              <a:rPr lang="en-US"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 </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(Aug. 14, 2020).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902545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CDE5-36C8-E9A2-A467-E7976E11537A}"/>
              </a:ext>
            </a:extLst>
          </p:cNvPr>
          <p:cNvSpPr>
            <a:spLocks noGrp="1"/>
          </p:cNvSpPr>
          <p:nvPr>
            <p:ph type="ctrTitle"/>
          </p:nvPr>
        </p:nvSpPr>
        <p:spPr/>
        <p:txBody>
          <a:bodyPr/>
          <a:lstStyle/>
          <a:p>
            <a:r>
              <a:rPr lang="en-US" dirty="0"/>
              <a:t>Dismissal Appeal Decision</a:t>
            </a:r>
          </a:p>
        </p:txBody>
      </p:sp>
      <p:sp>
        <p:nvSpPr>
          <p:cNvPr id="3" name="Footer Placeholder 2">
            <a:extLst>
              <a:ext uri="{FF2B5EF4-FFF2-40B4-BE49-F238E27FC236}">
                <a16:creationId xmlns:a16="http://schemas.microsoft.com/office/drawing/2014/main" id="{4751A3B4-4940-398D-2D7F-23B697C2D9B4}"/>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954B052-78D8-56E9-3AC9-0F38C0334317}"/>
              </a:ext>
            </a:extLst>
          </p:cNvPr>
          <p:cNvSpPr>
            <a:spLocks noGrp="1"/>
          </p:cNvSpPr>
          <p:nvPr>
            <p:ph type="sldNum" sz="quarter" idx="12"/>
          </p:nvPr>
        </p:nvSpPr>
        <p:spPr/>
        <p:txBody>
          <a:bodyPr/>
          <a:lstStyle/>
          <a:p>
            <a:fld id="{A49DFD55-3C28-40EF-9E31-A92D2E4017FF}" type="slidenum">
              <a:rPr lang="en-US" smtClean="0"/>
              <a:pPr/>
              <a:t>66</a:t>
            </a:fld>
            <a:endParaRPr lang="en-US"/>
          </a:p>
        </p:txBody>
      </p:sp>
      <p:sp>
        <p:nvSpPr>
          <p:cNvPr id="5" name="Text Placeholder 4">
            <a:extLst>
              <a:ext uri="{FF2B5EF4-FFF2-40B4-BE49-F238E27FC236}">
                <a16:creationId xmlns:a16="http://schemas.microsoft.com/office/drawing/2014/main" id="{5AD4F7E3-1AA7-0353-B1A5-1AEF07EDCC7B}"/>
              </a:ext>
            </a:extLst>
          </p:cNvPr>
          <p:cNvSpPr>
            <a:spLocks noGrp="1"/>
          </p:cNvSpPr>
          <p:nvPr>
            <p:ph type="body" sz="quarter" idx="13"/>
          </p:nvPr>
        </p:nvSpPr>
        <p:spPr/>
        <p:txBody>
          <a:bodyPr/>
          <a:lstStyle/>
          <a:p>
            <a:r>
              <a:rPr lang="en-US" dirty="0"/>
              <a:t>Deadline</a:t>
            </a:r>
          </a:p>
          <a:p>
            <a:r>
              <a:rPr lang="en-US" dirty="0"/>
              <a:t>Requirements</a:t>
            </a:r>
          </a:p>
          <a:p>
            <a:r>
              <a:rPr lang="en-US" dirty="0"/>
              <a:t>Finality</a:t>
            </a:r>
          </a:p>
        </p:txBody>
      </p:sp>
    </p:spTree>
    <p:extLst>
      <p:ext uri="{BB962C8B-B14F-4D97-AF65-F5344CB8AC3E}">
        <p14:creationId xmlns:p14="http://schemas.microsoft.com/office/powerpoint/2010/main" val="374378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7F3383-2B88-829C-CED0-08721C9922C6}"/>
              </a:ext>
            </a:extLst>
          </p:cNvPr>
          <p:cNvSpPr>
            <a:spLocks noGrp="1"/>
          </p:cNvSpPr>
          <p:nvPr>
            <p:ph type="ctrTitle"/>
          </p:nvPr>
        </p:nvSpPr>
        <p:spPr/>
        <p:txBody>
          <a:bodyPr/>
          <a:lstStyle/>
          <a:p>
            <a:r>
              <a:rPr lang="en-US" dirty="0"/>
              <a:t>Dismissal appeal decision –</a:t>
            </a:r>
            <a:br>
              <a:rPr lang="en-US" dirty="0"/>
            </a:br>
            <a:r>
              <a:rPr lang="en-US" dirty="0"/>
              <a:t>Decision deadline</a:t>
            </a:r>
          </a:p>
        </p:txBody>
      </p:sp>
      <p:sp>
        <p:nvSpPr>
          <p:cNvPr id="3" name="Footer Placeholder 2">
            <a:extLst>
              <a:ext uri="{FF2B5EF4-FFF2-40B4-BE49-F238E27FC236}">
                <a16:creationId xmlns:a16="http://schemas.microsoft.com/office/drawing/2014/main" id="{81ED6A47-281A-6DDF-4B01-9BF4FAB0480A}"/>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D9DCDC34-05E3-7BB2-CD7A-1A7E7EEE862B}"/>
              </a:ext>
            </a:extLst>
          </p:cNvPr>
          <p:cNvSpPr>
            <a:spLocks noGrp="1"/>
          </p:cNvSpPr>
          <p:nvPr>
            <p:ph type="sldNum" sz="quarter" idx="12"/>
          </p:nvPr>
        </p:nvSpPr>
        <p:spPr/>
        <p:txBody>
          <a:bodyPr/>
          <a:lstStyle/>
          <a:p>
            <a:fld id="{A49DFD55-3C28-40EF-9E31-A92D2E4017FF}" type="slidenum">
              <a:rPr lang="en-US" smtClean="0"/>
              <a:pPr/>
              <a:t>67</a:t>
            </a:fld>
            <a:endParaRPr lang="en-US"/>
          </a:p>
        </p:txBody>
      </p:sp>
      <p:sp>
        <p:nvSpPr>
          <p:cNvPr id="7" name="Text Placeholder 6">
            <a:extLst>
              <a:ext uri="{FF2B5EF4-FFF2-40B4-BE49-F238E27FC236}">
                <a16:creationId xmlns:a16="http://schemas.microsoft.com/office/drawing/2014/main" id="{EECF6A59-B363-9421-AB56-7A419A3965DC}"/>
              </a:ext>
            </a:extLst>
          </p:cNvPr>
          <p:cNvSpPr>
            <a:spLocks noGrp="1"/>
          </p:cNvSpPr>
          <p:nvPr>
            <p:ph type="body" sz="quarter" idx="13"/>
          </p:nvPr>
        </p:nvSpPr>
        <p:spPr/>
        <p:txBody>
          <a:bodyPr>
            <a:noAutofit/>
          </a:bodyPr>
          <a:lstStyle/>
          <a:p>
            <a:pPr lvl="1"/>
            <a:r>
              <a:rPr lang="en-US" sz="1400" i="1" dirty="0">
                <a:ea typeface="Open Sans" panose="020B0606030504020204" pitchFamily="34" charset="0"/>
                <a:cs typeface="Open Sans" panose="020B0606030504020204" pitchFamily="34" charset="0"/>
              </a:rPr>
              <a:t>[Employees]</a:t>
            </a:r>
          </a:p>
          <a:p>
            <a:r>
              <a:rPr lang="en-US" sz="1800" kern="100" dirty="0">
                <a:solidFill>
                  <a:srgbClr val="FFFFFF"/>
                </a:solidFill>
                <a:effectLst/>
                <a:ea typeface="Open Sans" panose="020B0606030504020204" pitchFamily="34" charset="0"/>
                <a:cs typeface="Open Sans" panose="020B0606030504020204" pitchFamily="34" charset="0"/>
              </a:rPr>
              <a:t>The chancellor shall simultaneously issue a decision to the complainant and the [faculty member, academic staff member, or employee] within </a:t>
            </a:r>
            <a:r>
              <a:rPr lang="en-US" sz="1800" b="1" i="1" kern="100" dirty="0">
                <a:solidFill>
                  <a:srgbClr val="FFFFFF"/>
                </a:solidFill>
                <a:effectLst/>
                <a:ea typeface="Open Sans" panose="020B0606030504020204" pitchFamily="34" charset="0"/>
                <a:cs typeface="Open Sans" panose="020B0606030504020204" pitchFamily="34" charset="0"/>
              </a:rPr>
              <a:t>30 days </a:t>
            </a:r>
            <a:r>
              <a:rPr lang="en-US" sz="1800" kern="100" dirty="0">
                <a:solidFill>
                  <a:srgbClr val="FFFFFF"/>
                </a:solidFill>
                <a:effectLst/>
                <a:ea typeface="Open Sans" panose="020B0606030504020204" pitchFamily="34" charset="0"/>
                <a:cs typeface="Open Sans" panose="020B0606030504020204" pitchFamily="34" charset="0"/>
              </a:rPr>
              <a:t>of receipt of a written appeal. </a:t>
            </a:r>
          </a:p>
          <a:p>
            <a:pPr lvl="1"/>
            <a:r>
              <a:rPr lang="en-US" sz="1400" kern="100" dirty="0">
                <a:solidFill>
                  <a:srgbClr val="FFFFFF"/>
                </a:solidFill>
                <a:effectLst/>
                <a:ea typeface="Open Sans" panose="020B0606030504020204" pitchFamily="34" charset="0"/>
                <a:cs typeface="Open Sans" panose="020B0606030504020204" pitchFamily="34" charset="0"/>
              </a:rPr>
              <a:t>§§ UWS </a:t>
            </a:r>
            <a:r>
              <a:rPr lang="en-US" sz="1400" u="sng" kern="100" dirty="0">
                <a:solidFill>
                  <a:srgbClr val="FFFFFF"/>
                </a:solidFill>
                <a:effectLst/>
                <a:ea typeface="Open Sans" panose="020B0606030504020204" pitchFamily="34" charset="0"/>
                <a:cs typeface="Open Sans" panose="020B0606030504020204" pitchFamily="34" charset="0"/>
                <a:hlinkClick r:id="rId2"/>
              </a:rPr>
              <a:t>4.14(5)</a:t>
            </a:r>
            <a:r>
              <a:rPr lang="en-US" sz="1400" kern="100" dirty="0">
                <a:solidFill>
                  <a:srgbClr val="FFFFFF"/>
                </a:solidFill>
                <a:effectLst/>
                <a:ea typeface="Open Sans" panose="020B0606030504020204" pitchFamily="34" charset="0"/>
                <a:cs typeface="Open Sans" panose="020B0606030504020204" pitchFamily="34" charset="0"/>
              </a:rPr>
              <a:t> &amp; </a:t>
            </a:r>
            <a:r>
              <a:rPr lang="en-US" sz="1400" u="sng" kern="100" dirty="0">
                <a:solidFill>
                  <a:srgbClr val="FFFFFF"/>
                </a:solidFill>
                <a:effectLst/>
                <a:ea typeface="Open Sans" panose="020B0606030504020204" pitchFamily="34" charset="0"/>
                <a:cs typeface="Open Sans" panose="020B0606030504020204" pitchFamily="34" charset="0"/>
                <a:hlinkClick r:id="rId3"/>
              </a:rPr>
              <a:t>11.16(5)</a:t>
            </a:r>
            <a:r>
              <a:rPr lang="en-US" sz="1400" kern="100" dirty="0">
                <a:solidFill>
                  <a:srgbClr val="FFFFFF"/>
                </a:solidFill>
                <a:effectLst/>
                <a:ea typeface="Open Sans" panose="020B0606030504020204" pitchFamily="34" charset="0"/>
                <a:cs typeface="Open Sans" panose="020B0606030504020204" pitchFamily="34" charset="0"/>
              </a:rPr>
              <a:t> &amp; </a:t>
            </a:r>
            <a:r>
              <a:rPr lang="en-US" sz="1400" u="sng" kern="100" dirty="0">
                <a:solidFill>
                  <a:srgbClr val="FFFFFF"/>
                </a:solidFill>
                <a:effectLst/>
                <a:ea typeface="Open Sans" panose="020B0606030504020204" pitchFamily="34" charset="0"/>
                <a:cs typeface="Open Sans" panose="020B0606030504020204" pitchFamily="34" charset="0"/>
                <a:hlinkClick r:id="rId4"/>
              </a:rPr>
              <a:t>RPD 14-2</a:t>
            </a:r>
            <a:r>
              <a:rPr lang="en-US" sz="1400" kern="100" dirty="0">
                <a:solidFill>
                  <a:srgbClr val="FFFFFF"/>
                </a:solidFill>
                <a:effectLst/>
                <a:ea typeface="Open Sans" panose="020B0606030504020204" pitchFamily="34" charset="0"/>
                <a:cs typeface="Open Sans" panose="020B0606030504020204" pitchFamily="34" charset="0"/>
              </a:rPr>
              <a:t>, Appendix C, Dismissal of formal Title IX complaint and related appeal, 5.</a:t>
            </a:r>
            <a:endParaRPr lang="en-US" sz="1400" kern="100" dirty="0">
              <a:effectLst/>
              <a:ea typeface="Open Sans" panose="020B0606030504020204" pitchFamily="34" charset="0"/>
              <a:cs typeface="Open Sans" panose="020B0606030504020204" pitchFamily="34" charset="0"/>
            </a:endParaRPr>
          </a:p>
          <a:p>
            <a:endParaRPr lang="en-US" sz="1800" i="1" dirty="0">
              <a:ea typeface="Open Sans" panose="020B0606030504020204" pitchFamily="34" charset="0"/>
              <a:cs typeface="Open Sans" panose="020B0606030504020204" pitchFamily="34" charset="0"/>
            </a:endParaRPr>
          </a:p>
        </p:txBody>
      </p:sp>
      <p:sp>
        <p:nvSpPr>
          <p:cNvPr id="8" name="Text Placeholder 7">
            <a:extLst>
              <a:ext uri="{FF2B5EF4-FFF2-40B4-BE49-F238E27FC236}">
                <a16:creationId xmlns:a16="http://schemas.microsoft.com/office/drawing/2014/main" id="{4D2D07B6-85DF-CE61-DB55-0264C60A3AB4}"/>
              </a:ext>
            </a:extLst>
          </p:cNvPr>
          <p:cNvSpPr>
            <a:spLocks noGrp="1"/>
          </p:cNvSpPr>
          <p:nvPr>
            <p:ph type="body" sz="quarter" idx="14"/>
          </p:nvPr>
        </p:nvSpPr>
        <p:spPr/>
        <p:txBody>
          <a:bodyPr>
            <a:noAutofit/>
          </a:bodyPr>
          <a:lstStyle/>
          <a:p>
            <a:pPr lvl="1"/>
            <a:r>
              <a:rPr lang="en-US" sz="1600" i="1" dirty="0">
                <a:ea typeface="Open Sans" panose="020B0606030504020204" pitchFamily="34" charset="0"/>
                <a:cs typeface="Open Sans" panose="020B0606030504020204" pitchFamily="34" charset="0"/>
              </a:rPr>
              <a:t>[Students]</a:t>
            </a:r>
          </a:p>
          <a:p>
            <a:r>
              <a:rPr lang="en-US" sz="2000" kern="100" dirty="0">
                <a:solidFill>
                  <a:srgbClr val="FFFFFF"/>
                </a:solidFill>
                <a:effectLst/>
                <a:ea typeface="Open Sans" panose="020B0606030504020204" pitchFamily="34" charset="0"/>
                <a:cs typeface="Open Sans" panose="020B0606030504020204" pitchFamily="34" charset="0"/>
              </a:rPr>
              <a:t>The chief administrative officer has </a:t>
            </a:r>
            <a:r>
              <a:rPr lang="en-US" sz="2000" b="1" i="1" kern="100" dirty="0">
                <a:solidFill>
                  <a:srgbClr val="FFFFFF"/>
                </a:solidFill>
                <a:effectLst/>
                <a:ea typeface="Open Sans" panose="020B0606030504020204" pitchFamily="34" charset="0"/>
                <a:cs typeface="Open Sans" panose="020B0606030504020204" pitchFamily="34" charset="0"/>
              </a:rPr>
              <a:t>30 days</a:t>
            </a:r>
            <a:r>
              <a:rPr lang="en-US" sz="2000" kern="100" dirty="0">
                <a:solidFill>
                  <a:srgbClr val="FFFFFF"/>
                </a:solidFill>
                <a:effectLst/>
                <a:ea typeface="Open Sans" panose="020B0606030504020204" pitchFamily="34" charset="0"/>
                <a:cs typeface="Open Sans" panose="020B0606030504020204" pitchFamily="34" charset="0"/>
              </a:rPr>
              <a:t> from receipt of an appeal to respond in writing simultaneously to both the complainant and respondent and …</a:t>
            </a:r>
          </a:p>
          <a:p>
            <a:pPr lvl="1"/>
            <a:r>
              <a:rPr lang="en-US" sz="1600" kern="100" dirty="0">
                <a:solidFill>
                  <a:srgbClr val="FFFFFF"/>
                </a:solidFill>
                <a:effectLst/>
                <a:ea typeface="Open Sans" panose="020B0606030504020204" pitchFamily="34" charset="0"/>
                <a:cs typeface="Open Sans" panose="020B0606030504020204" pitchFamily="34" charset="0"/>
              </a:rPr>
              <a:t>§§ UWS </a:t>
            </a:r>
            <a:r>
              <a:rPr lang="en-US" sz="1600" u="sng" kern="100" dirty="0">
                <a:solidFill>
                  <a:srgbClr val="FFFFFF"/>
                </a:solidFill>
                <a:effectLst/>
                <a:ea typeface="Open Sans" panose="020B0606030504020204" pitchFamily="34" charset="0"/>
                <a:cs typeface="Open Sans" panose="020B0606030504020204" pitchFamily="34" charset="0"/>
                <a:hlinkClick r:id="rId5"/>
              </a:rPr>
              <a:t>17.152(2)(c)</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6"/>
              </a:rPr>
              <a:t>.154(2)</a:t>
            </a:r>
            <a:r>
              <a:rPr lang="en-US" sz="1600" kern="100" dirty="0">
                <a:solidFill>
                  <a:srgbClr val="FFFFFF"/>
                </a:solidFill>
                <a:effectLst/>
                <a:ea typeface="Open Sans" panose="020B0606030504020204" pitchFamily="34" charset="0"/>
                <a:cs typeface="Open Sans" panose="020B0606030504020204" pitchFamily="34" charset="0"/>
              </a:rPr>
              <a:t>.</a:t>
            </a:r>
          </a:p>
          <a:p>
            <a:endParaRPr lang="en-US" sz="2000" i="1" dirty="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0934F8A6-DCBF-C0B6-84EC-5D2F9E4F2608}"/>
              </a:ext>
            </a:extLst>
          </p:cNvPr>
          <p:cNvSpPr txBox="1"/>
          <p:nvPr/>
        </p:nvSpPr>
        <p:spPr>
          <a:xfrm>
            <a:off x="3023857" y="5430535"/>
            <a:ext cx="6753886"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7"/>
              </a:rPr>
              <a:t>34 CFR 106.45(b)(8)(iii)(E)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&amp; </a:t>
            </a:r>
            <a:r>
              <a:rPr lang="en-US" kern="100" dirty="0">
                <a:solidFill>
                  <a:srgbClr val="FFFFFF"/>
                </a:solidFill>
                <a:latin typeface="Open Sans" panose="020B0606030504020204" pitchFamily="34" charset="0"/>
                <a:ea typeface="Aptos" panose="020B0004020202020204" pitchFamily="34" charset="0"/>
                <a:cs typeface="Times New Roman" panose="02020603050405020304" pitchFamily="18" charset="0"/>
                <a:hlinkClick r:id="rId8"/>
              </a:rPr>
              <a:t>(F)</a:t>
            </a:r>
            <a:r>
              <a:rPr lang="en-US"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 </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(Aug. 14, 2020).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969276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87A507-17EE-4A8E-F2A3-FB044285088D}"/>
              </a:ext>
            </a:extLst>
          </p:cNvPr>
          <p:cNvSpPr>
            <a:spLocks noGrp="1"/>
          </p:cNvSpPr>
          <p:nvPr>
            <p:ph type="ctrTitle"/>
          </p:nvPr>
        </p:nvSpPr>
        <p:spPr/>
        <p:txBody>
          <a:bodyPr/>
          <a:lstStyle/>
          <a:p>
            <a:r>
              <a:rPr lang="en-US" dirty="0"/>
              <a:t>Dismissal appeal decision –</a:t>
            </a:r>
            <a:br>
              <a:rPr lang="en-US" dirty="0"/>
            </a:br>
            <a:r>
              <a:rPr lang="en-US" dirty="0"/>
              <a:t>rationale</a:t>
            </a:r>
          </a:p>
        </p:txBody>
      </p:sp>
      <p:sp>
        <p:nvSpPr>
          <p:cNvPr id="3" name="Footer Placeholder 2">
            <a:extLst>
              <a:ext uri="{FF2B5EF4-FFF2-40B4-BE49-F238E27FC236}">
                <a16:creationId xmlns:a16="http://schemas.microsoft.com/office/drawing/2014/main" id="{E58CF0B5-89E2-EE5C-2D09-60F2158B3482}"/>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37BA83E7-41F8-4A4E-6681-F228BB906927}"/>
              </a:ext>
            </a:extLst>
          </p:cNvPr>
          <p:cNvSpPr>
            <a:spLocks noGrp="1"/>
          </p:cNvSpPr>
          <p:nvPr>
            <p:ph type="sldNum" sz="quarter" idx="12"/>
          </p:nvPr>
        </p:nvSpPr>
        <p:spPr/>
        <p:txBody>
          <a:bodyPr/>
          <a:lstStyle/>
          <a:p>
            <a:fld id="{A49DFD55-3C28-40EF-9E31-A92D2E4017FF}" type="slidenum">
              <a:rPr lang="en-US" smtClean="0"/>
              <a:pPr/>
              <a:t>68</a:t>
            </a:fld>
            <a:endParaRPr lang="en-US"/>
          </a:p>
        </p:txBody>
      </p:sp>
      <p:sp>
        <p:nvSpPr>
          <p:cNvPr id="7" name="Text Placeholder 6">
            <a:extLst>
              <a:ext uri="{FF2B5EF4-FFF2-40B4-BE49-F238E27FC236}">
                <a16:creationId xmlns:a16="http://schemas.microsoft.com/office/drawing/2014/main" id="{B9B855A7-8EBF-669E-3ECD-D4DAC481142D}"/>
              </a:ext>
            </a:extLst>
          </p:cNvPr>
          <p:cNvSpPr>
            <a:spLocks noGrp="1"/>
          </p:cNvSpPr>
          <p:nvPr>
            <p:ph type="body" sz="quarter" idx="13"/>
          </p:nvPr>
        </p:nvSpPr>
        <p:spPr/>
        <p:txBody>
          <a:bodyPr>
            <a:noAutofit/>
          </a:bodyPr>
          <a:lstStyle/>
          <a:p>
            <a:pPr lvl="1"/>
            <a:r>
              <a:rPr lang="en-US" i="1" dirty="0">
                <a:ea typeface="Open Sans" panose="020B0606030504020204" pitchFamily="34" charset="0"/>
                <a:cs typeface="Open Sans" panose="020B0606030504020204" pitchFamily="34" charset="0"/>
              </a:rPr>
              <a:t>[Faculty]</a:t>
            </a:r>
          </a:p>
          <a:p>
            <a:r>
              <a:rPr lang="en-US" kern="100" dirty="0">
                <a:solidFill>
                  <a:srgbClr val="FFFFFF"/>
                </a:solidFill>
                <a:effectLst/>
                <a:ea typeface="Open Sans" panose="020B0606030504020204" pitchFamily="34" charset="0"/>
                <a:cs typeface="Open Sans" panose="020B0606030504020204" pitchFamily="34" charset="0"/>
              </a:rPr>
              <a:t>The chancellor’s decision shall include the chancellor’s rationale for the decision ….</a:t>
            </a:r>
          </a:p>
          <a:p>
            <a:pPr lvl="1"/>
            <a:r>
              <a:rPr lang="en-US" kern="100" dirty="0">
                <a:solidFill>
                  <a:srgbClr val="FFFFFF"/>
                </a:solidFill>
                <a:effectLst/>
                <a:ea typeface="Open Sans" panose="020B0606030504020204" pitchFamily="34" charset="0"/>
                <a:cs typeface="Open Sans" panose="020B0606030504020204" pitchFamily="34" charset="0"/>
              </a:rPr>
              <a:t>§ UWS </a:t>
            </a:r>
            <a:r>
              <a:rPr lang="en-US" u="sng" kern="100" dirty="0">
                <a:solidFill>
                  <a:srgbClr val="FFFFFF"/>
                </a:solidFill>
                <a:effectLst/>
                <a:ea typeface="Open Sans" panose="020B0606030504020204" pitchFamily="34" charset="0"/>
                <a:cs typeface="Open Sans" panose="020B0606030504020204" pitchFamily="34" charset="0"/>
                <a:hlinkClick r:id="rId2"/>
              </a:rPr>
              <a:t>4.14(5)</a:t>
            </a:r>
            <a:r>
              <a:rPr lang="en-US" kern="100" dirty="0">
                <a:solidFill>
                  <a:srgbClr val="FFFFFF"/>
                </a:solidFill>
                <a:effectLst/>
                <a:ea typeface="Open Sans" panose="020B0606030504020204" pitchFamily="34" charset="0"/>
                <a:cs typeface="Open Sans" panose="020B0606030504020204" pitchFamily="34" charset="0"/>
              </a:rPr>
              <a:t>.</a:t>
            </a:r>
            <a:endParaRPr lang="en-US" kern="100" dirty="0">
              <a:effectLst/>
              <a:ea typeface="Open Sans" panose="020B0606030504020204" pitchFamily="34" charset="0"/>
              <a:cs typeface="Open Sans" panose="020B0606030504020204" pitchFamily="34" charset="0"/>
            </a:endParaRPr>
          </a:p>
          <a:p>
            <a:endParaRPr lang="en-US" i="1" dirty="0">
              <a:ea typeface="Open Sans" panose="020B0606030504020204" pitchFamily="34" charset="0"/>
              <a:cs typeface="Open Sans" panose="020B0606030504020204" pitchFamily="34" charset="0"/>
            </a:endParaRPr>
          </a:p>
          <a:p>
            <a:endParaRPr lang="en-US" dirty="0">
              <a:ea typeface="Open Sans" panose="020B0606030504020204" pitchFamily="34" charset="0"/>
              <a:cs typeface="Open Sans" panose="020B0606030504020204" pitchFamily="34" charset="0"/>
            </a:endParaRPr>
          </a:p>
        </p:txBody>
      </p:sp>
      <p:sp>
        <p:nvSpPr>
          <p:cNvPr id="8" name="Text Placeholder 7">
            <a:extLst>
              <a:ext uri="{FF2B5EF4-FFF2-40B4-BE49-F238E27FC236}">
                <a16:creationId xmlns:a16="http://schemas.microsoft.com/office/drawing/2014/main" id="{FD2A4EE1-916D-429F-26A9-007E8A61E0B6}"/>
              </a:ext>
            </a:extLst>
          </p:cNvPr>
          <p:cNvSpPr>
            <a:spLocks noGrp="1"/>
          </p:cNvSpPr>
          <p:nvPr>
            <p:ph type="body" sz="quarter" idx="14"/>
          </p:nvPr>
        </p:nvSpPr>
        <p:spPr/>
        <p:txBody>
          <a:bodyPr>
            <a:noAutofit/>
          </a:bodyPr>
          <a:lstStyle/>
          <a:p>
            <a:pPr lvl="1"/>
            <a:r>
              <a:rPr lang="en-US" sz="1800" i="1" dirty="0">
                <a:ea typeface="Open Sans" panose="020B0606030504020204" pitchFamily="34" charset="0"/>
                <a:cs typeface="Open Sans" panose="020B0606030504020204" pitchFamily="34" charset="0"/>
              </a:rPr>
              <a:t>[Students]</a:t>
            </a:r>
          </a:p>
          <a:p>
            <a:r>
              <a:rPr lang="en-US" sz="2000" kern="100" dirty="0">
                <a:solidFill>
                  <a:srgbClr val="FFFFFF"/>
                </a:solidFill>
                <a:effectLst/>
                <a:ea typeface="Open Sans" panose="020B0606030504020204" pitchFamily="34" charset="0"/>
                <a:cs typeface="Open Sans" panose="020B0606030504020204" pitchFamily="34" charset="0"/>
              </a:rPr>
              <a:t>The chief administrative officer’s written decision describing the result of the appeal and the rationale for the result shall be communicated simultaneously to the respondent and complainant.</a:t>
            </a:r>
          </a:p>
          <a:p>
            <a:pPr lvl="1"/>
            <a:r>
              <a:rPr lang="en-US" sz="1800" kern="100" dirty="0">
                <a:solidFill>
                  <a:srgbClr val="FFFFFF"/>
                </a:solidFill>
                <a:effectLst/>
                <a:ea typeface="Open Sans" panose="020B0606030504020204" pitchFamily="34" charset="0"/>
                <a:cs typeface="Open Sans" panose="020B0606030504020204" pitchFamily="34" charset="0"/>
              </a:rPr>
              <a:t>§§ UWS </a:t>
            </a:r>
            <a:r>
              <a:rPr lang="en-US" sz="1800" u="sng" kern="100" dirty="0">
                <a:solidFill>
                  <a:srgbClr val="FFFFFF"/>
                </a:solidFill>
                <a:effectLst/>
                <a:ea typeface="Open Sans" panose="020B0606030504020204" pitchFamily="34" charset="0"/>
                <a:cs typeface="Open Sans" panose="020B0606030504020204" pitchFamily="34" charset="0"/>
                <a:hlinkClick r:id="rId3"/>
              </a:rPr>
              <a:t>17.152(2)(c)</a:t>
            </a:r>
            <a:r>
              <a:rPr lang="en-US" sz="1800" kern="100" dirty="0">
                <a:solidFill>
                  <a:srgbClr val="FFFFFF"/>
                </a:solidFill>
                <a:effectLst/>
                <a:ea typeface="Open Sans" panose="020B0606030504020204" pitchFamily="34" charset="0"/>
                <a:cs typeface="Open Sans" panose="020B0606030504020204" pitchFamily="34" charset="0"/>
              </a:rPr>
              <a:t> &amp; </a:t>
            </a:r>
            <a:r>
              <a:rPr lang="en-US" sz="1800" u="sng" kern="100" dirty="0">
                <a:solidFill>
                  <a:srgbClr val="FFFFFF"/>
                </a:solidFill>
                <a:effectLst/>
                <a:ea typeface="Open Sans" panose="020B0606030504020204" pitchFamily="34" charset="0"/>
                <a:cs typeface="Open Sans" panose="020B0606030504020204" pitchFamily="34" charset="0"/>
                <a:hlinkClick r:id="rId4"/>
              </a:rPr>
              <a:t>.154(3)</a:t>
            </a:r>
            <a:r>
              <a:rPr lang="en-US" sz="1800" kern="100" dirty="0">
                <a:solidFill>
                  <a:srgbClr val="FFFFFF"/>
                </a:solidFill>
                <a:effectLst/>
                <a:ea typeface="Open Sans" panose="020B0606030504020204" pitchFamily="34" charset="0"/>
                <a:cs typeface="Open Sans" panose="020B0606030504020204" pitchFamily="34" charset="0"/>
              </a:rPr>
              <a:t>.</a:t>
            </a:r>
            <a:endParaRPr lang="en-US" sz="1800" i="1" dirty="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5879F145-3C22-E2E4-5E21-ECFFDA9041C6}"/>
              </a:ext>
            </a:extLst>
          </p:cNvPr>
          <p:cNvSpPr txBox="1"/>
          <p:nvPr/>
        </p:nvSpPr>
        <p:spPr>
          <a:xfrm>
            <a:off x="3023857" y="5430535"/>
            <a:ext cx="6753886"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pt-BR"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34 CFR 106.45(b)(8)(iii)(E)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&amp; </a:t>
            </a:r>
            <a:r>
              <a:rPr lang="en-US" kern="100" dirty="0">
                <a:solidFill>
                  <a:srgbClr val="FFFFFF"/>
                </a:solidFill>
                <a:latin typeface="Open Sans" panose="020B0606030504020204" pitchFamily="34" charset="0"/>
                <a:ea typeface="Aptos" panose="020B0004020202020204" pitchFamily="34" charset="0"/>
                <a:cs typeface="Times New Roman" panose="02020603050405020304" pitchFamily="18" charset="0"/>
                <a:hlinkClick r:id="rId6"/>
              </a:rPr>
              <a:t>(F)</a:t>
            </a:r>
            <a:r>
              <a:rPr lang="en-US" kern="100" dirty="0">
                <a:solidFill>
                  <a:srgbClr val="FFFFFF"/>
                </a:solidFill>
                <a:latin typeface="Open Sans" panose="020B0606030504020204" pitchFamily="34" charset="0"/>
                <a:ea typeface="Aptos" panose="020B0004020202020204" pitchFamily="34" charset="0"/>
                <a:cs typeface="Times New Roman" panose="02020603050405020304" pitchFamily="18" charset="0"/>
              </a:rPr>
              <a:t> </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(Aug. 14, 2020).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799572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31CD-40DD-B3F6-2811-7E324784BC37}"/>
              </a:ext>
            </a:extLst>
          </p:cNvPr>
          <p:cNvSpPr>
            <a:spLocks noGrp="1"/>
          </p:cNvSpPr>
          <p:nvPr>
            <p:ph type="ctrTitle"/>
          </p:nvPr>
        </p:nvSpPr>
        <p:spPr/>
        <p:txBody>
          <a:bodyPr/>
          <a:lstStyle/>
          <a:p>
            <a:r>
              <a:rPr lang="en-US" dirty="0"/>
              <a:t>Dismissal appeal decision –</a:t>
            </a:r>
            <a:br>
              <a:rPr lang="en-US" dirty="0"/>
            </a:br>
            <a:r>
              <a:rPr lang="en-US" dirty="0"/>
              <a:t>remedies</a:t>
            </a:r>
          </a:p>
        </p:txBody>
      </p:sp>
      <p:sp>
        <p:nvSpPr>
          <p:cNvPr id="3" name="Footer Placeholder 2">
            <a:extLst>
              <a:ext uri="{FF2B5EF4-FFF2-40B4-BE49-F238E27FC236}">
                <a16:creationId xmlns:a16="http://schemas.microsoft.com/office/drawing/2014/main" id="{E58C1897-4888-11F8-49AF-0D5865688147}"/>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737EA435-3491-82C4-48A3-66EFFCBA719B}"/>
              </a:ext>
            </a:extLst>
          </p:cNvPr>
          <p:cNvSpPr>
            <a:spLocks noGrp="1"/>
          </p:cNvSpPr>
          <p:nvPr>
            <p:ph type="sldNum" sz="quarter" idx="12"/>
          </p:nvPr>
        </p:nvSpPr>
        <p:spPr/>
        <p:txBody>
          <a:bodyPr/>
          <a:lstStyle/>
          <a:p>
            <a:fld id="{A49DFD55-3C28-40EF-9E31-A92D2E4017FF}" type="slidenum">
              <a:rPr lang="en-US" smtClean="0"/>
              <a:pPr/>
              <a:t>69</a:t>
            </a:fld>
            <a:endParaRPr lang="en-US"/>
          </a:p>
        </p:txBody>
      </p:sp>
      <p:sp>
        <p:nvSpPr>
          <p:cNvPr id="5" name="Text Placeholder 4">
            <a:extLst>
              <a:ext uri="{FF2B5EF4-FFF2-40B4-BE49-F238E27FC236}">
                <a16:creationId xmlns:a16="http://schemas.microsoft.com/office/drawing/2014/main" id="{236E8F04-B819-CB9F-4166-E74A2701A59A}"/>
              </a:ext>
            </a:extLst>
          </p:cNvPr>
          <p:cNvSpPr>
            <a:spLocks noGrp="1"/>
          </p:cNvSpPr>
          <p:nvPr>
            <p:ph type="body" sz="quarter" idx="13"/>
          </p:nvPr>
        </p:nvSpPr>
        <p:spPr/>
        <p:txBody>
          <a:bodyPr>
            <a:normAutofit fontScale="92500" lnSpcReduction="20000"/>
          </a:bodyPr>
          <a:lstStyle/>
          <a:p>
            <a:pPr lvl="1"/>
            <a:r>
              <a:rPr lang="en-US" sz="2800" i="1" kern="100" dirty="0">
                <a:solidFill>
                  <a:srgbClr val="FFFFFF"/>
                </a:solidFill>
                <a:ea typeface="Open Sans" panose="020B0606030504020204" pitchFamily="34" charset="0"/>
                <a:cs typeface="Open Sans" panose="020B0606030504020204" pitchFamily="34" charset="0"/>
              </a:rPr>
              <a:t>[Students]</a:t>
            </a:r>
            <a:endParaRPr lang="en-US" sz="2800" i="1" kern="100" dirty="0">
              <a:solidFill>
                <a:srgbClr val="FFFFFF"/>
              </a:solidFill>
              <a:effectLst/>
              <a:ea typeface="Open Sans" panose="020B0606030504020204" pitchFamily="34" charset="0"/>
              <a:cs typeface="Open Sans" panose="020B0606030504020204" pitchFamily="34" charset="0"/>
            </a:endParaRPr>
          </a:p>
          <a:p>
            <a:r>
              <a:rPr lang="en-US" sz="3200" kern="100" dirty="0">
                <a:solidFill>
                  <a:srgbClr val="FFFFFF"/>
                </a:solidFill>
                <a:effectLst/>
                <a:ea typeface="Open Sans" panose="020B0606030504020204" pitchFamily="34" charset="0"/>
                <a:cs typeface="Open Sans" panose="020B0606030504020204" pitchFamily="34" charset="0"/>
              </a:rPr>
              <a:t>If the chief administrative officer makes a finding under sub. </a:t>
            </a:r>
            <a:r>
              <a:rPr lang="en-US" sz="3200" u="sng" kern="100" dirty="0">
                <a:solidFill>
                  <a:srgbClr val="FFFFFF"/>
                </a:solidFill>
                <a:effectLst/>
                <a:ea typeface="Open Sans" panose="020B0606030504020204" pitchFamily="34" charset="0"/>
                <a:cs typeface="Open Sans" panose="020B0606030504020204" pitchFamily="34" charset="0"/>
                <a:hlinkClick r:id="rId2" tooltip="Admin. Code UWS 17.154(2)"/>
              </a:rPr>
              <a:t>(2)</a:t>
            </a:r>
            <a:r>
              <a:rPr lang="en-US" sz="3200" kern="100" dirty="0">
                <a:solidFill>
                  <a:srgbClr val="FFFFFF"/>
                </a:solidFill>
                <a:effectLst/>
                <a:ea typeface="Open Sans" panose="020B0606030504020204" pitchFamily="34" charset="0"/>
                <a:cs typeface="Open Sans" panose="020B0606030504020204" pitchFamily="34" charset="0"/>
              </a:rPr>
              <a:t>, the chief administrative officer may return the matter for consideration, or may invoke an appropriate remedy of their own. </a:t>
            </a:r>
          </a:p>
          <a:p>
            <a:pPr lvl="1"/>
            <a:r>
              <a:rPr lang="en-US" sz="2800" kern="100" dirty="0">
                <a:solidFill>
                  <a:srgbClr val="FFFFFF"/>
                </a:solidFill>
                <a:effectLst/>
                <a:ea typeface="Open Sans" panose="020B0606030504020204" pitchFamily="34" charset="0"/>
                <a:cs typeface="Open Sans" panose="020B0606030504020204" pitchFamily="34" charset="0"/>
              </a:rPr>
              <a:t>§§ UWS </a:t>
            </a:r>
            <a:r>
              <a:rPr lang="en-US" sz="2800" u="sng" kern="100" dirty="0">
                <a:solidFill>
                  <a:srgbClr val="FFFFFF"/>
                </a:solidFill>
                <a:effectLst/>
                <a:ea typeface="Open Sans" panose="020B0606030504020204" pitchFamily="34" charset="0"/>
                <a:cs typeface="Open Sans" panose="020B0606030504020204" pitchFamily="34" charset="0"/>
                <a:hlinkClick r:id="rId3"/>
              </a:rPr>
              <a:t>17.152(2)(c)</a:t>
            </a:r>
            <a:r>
              <a:rPr lang="en-US" sz="2800" kern="100" dirty="0">
                <a:solidFill>
                  <a:srgbClr val="FFFFFF"/>
                </a:solidFill>
                <a:effectLst/>
                <a:ea typeface="Open Sans" panose="020B0606030504020204" pitchFamily="34" charset="0"/>
                <a:cs typeface="Open Sans" panose="020B0606030504020204" pitchFamily="34" charset="0"/>
              </a:rPr>
              <a:t> &amp; </a:t>
            </a:r>
            <a:r>
              <a:rPr lang="en-US" sz="2800" u="sng" kern="100" dirty="0">
                <a:solidFill>
                  <a:srgbClr val="FFFFFF"/>
                </a:solidFill>
                <a:effectLst/>
                <a:ea typeface="Open Sans" panose="020B0606030504020204" pitchFamily="34" charset="0"/>
                <a:cs typeface="Open Sans" panose="020B0606030504020204" pitchFamily="34" charset="0"/>
                <a:hlinkClick r:id="rId4"/>
              </a:rPr>
              <a:t>.154(3)</a:t>
            </a:r>
            <a:r>
              <a:rPr lang="en-US" sz="2800" kern="100" dirty="0">
                <a:solidFill>
                  <a:srgbClr val="FFFFFF"/>
                </a:solidFill>
                <a:effectLst/>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4004817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55DEB-00AA-D22A-509C-A75DD0349482}"/>
              </a:ext>
            </a:extLst>
          </p:cNvPr>
          <p:cNvSpPr>
            <a:spLocks noGrp="1"/>
          </p:cNvSpPr>
          <p:nvPr>
            <p:ph type="ctrTitle"/>
          </p:nvPr>
        </p:nvSpPr>
        <p:spPr/>
        <p:txBody>
          <a:bodyPr/>
          <a:lstStyle/>
          <a:p>
            <a:r>
              <a:rPr lang="en-US" b="1" dirty="0"/>
              <a:t>Definitions</a:t>
            </a:r>
          </a:p>
        </p:txBody>
      </p:sp>
      <p:sp>
        <p:nvSpPr>
          <p:cNvPr id="3" name="Footer Placeholder 2">
            <a:extLst>
              <a:ext uri="{FF2B5EF4-FFF2-40B4-BE49-F238E27FC236}">
                <a16:creationId xmlns:a16="http://schemas.microsoft.com/office/drawing/2014/main" id="{22B3A76A-AB6B-4510-AD16-3E04C0C119CE}"/>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747B179-B448-3573-63D2-0000D0783A01}"/>
              </a:ext>
            </a:extLst>
          </p:cNvPr>
          <p:cNvSpPr>
            <a:spLocks noGrp="1"/>
          </p:cNvSpPr>
          <p:nvPr>
            <p:ph type="sldNum" sz="quarter" idx="12"/>
          </p:nvPr>
        </p:nvSpPr>
        <p:spPr/>
        <p:txBody>
          <a:bodyPr/>
          <a:lstStyle/>
          <a:p>
            <a:fld id="{A49DFD55-3C28-40EF-9E31-A92D2E4017FF}" type="slidenum">
              <a:rPr lang="en-US" smtClean="0"/>
              <a:pPr/>
              <a:t>7</a:t>
            </a:fld>
            <a:endParaRPr lang="en-US"/>
          </a:p>
        </p:txBody>
      </p:sp>
      <p:sp>
        <p:nvSpPr>
          <p:cNvPr id="5" name="Text Placeholder 4">
            <a:extLst>
              <a:ext uri="{FF2B5EF4-FFF2-40B4-BE49-F238E27FC236}">
                <a16:creationId xmlns:a16="http://schemas.microsoft.com/office/drawing/2014/main" id="{B8454BA6-F51D-D4E8-6340-66143B81D5F6}"/>
              </a:ext>
            </a:extLst>
          </p:cNvPr>
          <p:cNvSpPr>
            <a:spLocks noGrp="1"/>
          </p:cNvSpPr>
          <p:nvPr>
            <p:ph type="body" sz="quarter" idx="13"/>
          </p:nvPr>
        </p:nvSpPr>
        <p:spPr/>
        <p:txBody>
          <a:bodyPr/>
          <a:lstStyle/>
          <a:p>
            <a:r>
              <a:rPr lang="en-US" dirty="0"/>
              <a:t>Procedural Definitions</a:t>
            </a:r>
          </a:p>
          <a:p>
            <a:r>
              <a:rPr lang="en-US" dirty="0"/>
              <a:t>General Definitions</a:t>
            </a:r>
          </a:p>
          <a:p>
            <a:r>
              <a:rPr lang="en-US" dirty="0"/>
              <a:t>Misconduct</a:t>
            </a:r>
          </a:p>
        </p:txBody>
      </p:sp>
    </p:spTree>
    <p:extLst>
      <p:ext uri="{BB962C8B-B14F-4D97-AF65-F5344CB8AC3E}">
        <p14:creationId xmlns:p14="http://schemas.microsoft.com/office/powerpoint/2010/main" val="22156113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87A507-17EE-4A8E-F2A3-FB044285088D}"/>
              </a:ext>
            </a:extLst>
          </p:cNvPr>
          <p:cNvSpPr>
            <a:spLocks noGrp="1"/>
          </p:cNvSpPr>
          <p:nvPr>
            <p:ph type="ctrTitle"/>
          </p:nvPr>
        </p:nvSpPr>
        <p:spPr/>
        <p:txBody>
          <a:bodyPr/>
          <a:lstStyle/>
          <a:p>
            <a:r>
              <a:rPr lang="en-US" dirty="0"/>
              <a:t>Dismissal appeal decision –</a:t>
            </a:r>
            <a:br>
              <a:rPr lang="en-US" dirty="0"/>
            </a:br>
            <a:r>
              <a:rPr lang="en-US" dirty="0"/>
              <a:t>finality</a:t>
            </a:r>
          </a:p>
        </p:txBody>
      </p:sp>
      <p:sp>
        <p:nvSpPr>
          <p:cNvPr id="3" name="Footer Placeholder 2">
            <a:extLst>
              <a:ext uri="{FF2B5EF4-FFF2-40B4-BE49-F238E27FC236}">
                <a16:creationId xmlns:a16="http://schemas.microsoft.com/office/drawing/2014/main" id="{E58CF0B5-89E2-EE5C-2D09-60F2158B3482}"/>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37BA83E7-41F8-4A4E-6681-F228BB906927}"/>
              </a:ext>
            </a:extLst>
          </p:cNvPr>
          <p:cNvSpPr>
            <a:spLocks noGrp="1"/>
          </p:cNvSpPr>
          <p:nvPr>
            <p:ph type="sldNum" sz="quarter" idx="12"/>
          </p:nvPr>
        </p:nvSpPr>
        <p:spPr/>
        <p:txBody>
          <a:bodyPr/>
          <a:lstStyle/>
          <a:p>
            <a:fld id="{A49DFD55-3C28-40EF-9E31-A92D2E4017FF}" type="slidenum">
              <a:rPr lang="en-US" smtClean="0"/>
              <a:pPr/>
              <a:t>70</a:t>
            </a:fld>
            <a:endParaRPr lang="en-US"/>
          </a:p>
        </p:txBody>
      </p:sp>
      <p:sp>
        <p:nvSpPr>
          <p:cNvPr id="7" name="Text Placeholder 6">
            <a:extLst>
              <a:ext uri="{FF2B5EF4-FFF2-40B4-BE49-F238E27FC236}">
                <a16:creationId xmlns:a16="http://schemas.microsoft.com/office/drawing/2014/main" id="{B9B855A7-8EBF-669E-3ECD-D4DAC481142D}"/>
              </a:ext>
            </a:extLst>
          </p:cNvPr>
          <p:cNvSpPr>
            <a:spLocks noGrp="1"/>
          </p:cNvSpPr>
          <p:nvPr>
            <p:ph type="body" sz="quarter" idx="13"/>
          </p:nvPr>
        </p:nvSpPr>
        <p:spPr/>
        <p:txBody>
          <a:bodyPr>
            <a:noAutofit/>
          </a:bodyPr>
          <a:lstStyle/>
          <a:p>
            <a:pPr lvl="1"/>
            <a:r>
              <a:rPr lang="en-US" sz="2000" i="1" dirty="0">
                <a:ea typeface="Open Sans" panose="020B0606030504020204" pitchFamily="34" charset="0"/>
                <a:cs typeface="Open Sans" panose="020B0606030504020204" pitchFamily="34" charset="0"/>
              </a:rPr>
              <a:t>[Employees]</a:t>
            </a:r>
          </a:p>
          <a:p>
            <a:r>
              <a:rPr lang="en-US" sz="2400" kern="100" dirty="0">
                <a:solidFill>
                  <a:srgbClr val="FFFFFF"/>
                </a:solidFill>
                <a:effectLst/>
                <a:ea typeface="Open Sans" panose="020B0606030504020204" pitchFamily="34" charset="0"/>
                <a:cs typeface="Open Sans" panose="020B0606030504020204" pitchFamily="34" charset="0"/>
              </a:rPr>
              <a:t>The chancellor’s decision on the appeal of a dismissal shall be </a:t>
            </a:r>
            <a:r>
              <a:rPr lang="en-US" sz="2400" b="1" i="1" kern="100" dirty="0">
                <a:solidFill>
                  <a:srgbClr val="FFFFFF"/>
                </a:solidFill>
                <a:effectLst/>
                <a:ea typeface="Open Sans" panose="020B0606030504020204" pitchFamily="34" charset="0"/>
                <a:cs typeface="Open Sans" panose="020B0606030504020204" pitchFamily="34" charset="0"/>
              </a:rPr>
              <a:t>final</a:t>
            </a:r>
            <a:r>
              <a:rPr lang="en-US" sz="2400" kern="100" dirty="0">
                <a:solidFill>
                  <a:srgbClr val="FFFFFF"/>
                </a:solidFill>
                <a:effectLst/>
                <a:ea typeface="Open Sans" panose="020B0606030504020204" pitchFamily="34" charset="0"/>
                <a:cs typeface="Open Sans" panose="020B0606030504020204" pitchFamily="34" charset="0"/>
              </a:rPr>
              <a:t>.</a:t>
            </a:r>
            <a:endParaRPr lang="en-US" sz="2400" kern="100" dirty="0">
              <a:effectLst/>
              <a:ea typeface="Open Sans" panose="020B0606030504020204" pitchFamily="34" charset="0"/>
              <a:cs typeface="Open Sans" panose="020B0606030504020204" pitchFamily="34" charset="0"/>
            </a:endParaRPr>
          </a:p>
          <a:p>
            <a:pPr lvl="1"/>
            <a:r>
              <a:rPr lang="en-US" sz="2000" kern="100" dirty="0">
                <a:solidFill>
                  <a:srgbClr val="FFFFFF"/>
                </a:solidFill>
                <a:effectLst/>
                <a:ea typeface="Open Sans" panose="020B0606030504020204" pitchFamily="34" charset="0"/>
                <a:cs typeface="Open Sans" panose="020B0606030504020204" pitchFamily="34" charset="0"/>
              </a:rPr>
              <a:t>§§ UWS </a:t>
            </a:r>
            <a:r>
              <a:rPr lang="en-US" sz="2000" u="sng" kern="100" dirty="0">
                <a:solidFill>
                  <a:srgbClr val="FFFFFF"/>
                </a:solidFill>
                <a:effectLst/>
                <a:ea typeface="Open Sans" panose="020B0606030504020204" pitchFamily="34" charset="0"/>
                <a:cs typeface="Open Sans" panose="020B0606030504020204" pitchFamily="34" charset="0"/>
                <a:hlinkClick r:id="rId2"/>
              </a:rPr>
              <a:t>4.14(5)</a:t>
            </a:r>
            <a:r>
              <a:rPr lang="en-US" sz="2000" kern="100" dirty="0">
                <a:solidFill>
                  <a:srgbClr val="FFFFFF"/>
                </a:solidFill>
                <a:effectLst/>
                <a:ea typeface="Open Sans" panose="020B0606030504020204" pitchFamily="34" charset="0"/>
                <a:cs typeface="Open Sans" panose="020B0606030504020204" pitchFamily="34" charset="0"/>
              </a:rPr>
              <a:t>, </a:t>
            </a:r>
            <a:r>
              <a:rPr lang="en-US" sz="2000" u="sng" kern="100" dirty="0">
                <a:solidFill>
                  <a:srgbClr val="FFFFFF"/>
                </a:solidFill>
                <a:effectLst/>
                <a:ea typeface="Open Sans" panose="020B0606030504020204" pitchFamily="34" charset="0"/>
                <a:cs typeface="Open Sans" panose="020B0606030504020204" pitchFamily="34" charset="0"/>
                <a:hlinkClick r:id="rId3"/>
              </a:rPr>
              <a:t>11.16(5)</a:t>
            </a:r>
            <a:r>
              <a:rPr lang="en-US" sz="2000" kern="100" dirty="0">
                <a:solidFill>
                  <a:srgbClr val="FFFFFF"/>
                </a:solidFill>
                <a:effectLst/>
                <a:ea typeface="Open Sans" panose="020B0606030504020204" pitchFamily="34" charset="0"/>
                <a:cs typeface="Open Sans" panose="020B0606030504020204" pitchFamily="34" charset="0"/>
              </a:rPr>
              <a:t>, &amp; </a:t>
            </a:r>
            <a:r>
              <a:rPr lang="en-US" sz="2000" u="sng" kern="100" dirty="0">
                <a:solidFill>
                  <a:srgbClr val="FFFFFF"/>
                </a:solidFill>
                <a:effectLst/>
                <a:ea typeface="Open Sans" panose="020B0606030504020204" pitchFamily="34" charset="0"/>
                <a:cs typeface="Open Sans" panose="020B0606030504020204" pitchFamily="34" charset="0"/>
                <a:hlinkClick r:id="rId4"/>
              </a:rPr>
              <a:t>RPD 14-2</a:t>
            </a:r>
            <a:r>
              <a:rPr lang="en-US" sz="2000" kern="100" dirty="0">
                <a:solidFill>
                  <a:srgbClr val="FFFFFF"/>
                </a:solidFill>
                <a:effectLst/>
                <a:ea typeface="Open Sans" panose="020B0606030504020204" pitchFamily="34" charset="0"/>
                <a:cs typeface="Open Sans" panose="020B0606030504020204" pitchFamily="34" charset="0"/>
              </a:rPr>
              <a:t>, Appendix C, Dismissal of formal Title IX complaint and related appeal, 5.</a:t>
            </a:r>
            <a:endParaRPr lang="en-US" sz="2000" kern="100" dirty="0">
              <a:effectLst/>
              <a:ea typeface="Open Sans" panose="020B0606030504020204" pitchFamily="34" charset="0"/>
              <a:cs typeface="Open Sans" panose="020B0606030504020204" pitchFamily="34" charset="0"/>
            </a:endParaRPr>
          </a:p>
          <a:p>
            <a:endParaRPr lang="en-US" sz="2400" i="1" dirty="0">
              <a:ea typeface="Open Sans" panose="020B0606030504020204" pitchFamily="34" charset="0"/>
              <a:cs typeface="Open Sans" panose="020B0606030504020204" pitchFamily="34" charset="0"/>
            </a:endParaRPr>
          </a:p>
          <a:p>
            <a:endParaRPr lang="en-US" sz="2400" dirty="0">
              <a:ea typeface="Open Sans" panose="020B0606030504020204" pitchFamily="34" charset="0"/>
              <a:cs typeface="Open Sans" panose="020B0606030504020204" pitchFamily="34" charset="0"/>
            </a:endParaRPr>
          </a:p>
        </p:txBody>
      </p:sp>
      <p:sp>
        <p:nvSpPr>
          <p:cNvPr id="8" name="Text Placeholder 7">
            <a:extLst>
              <a:ext uri="{FF2B5EF4-FFF2-40B4-BE49-F238E27FC236}">
                <a16:creationId xmlns:a16="http://schemas.microsoft.com/office/drawing/2014/main" id="{FD2A4EE1-916D-429F-26A9-007E8A61E0B6}"/>
              </a:ext>
            </a:extLst>
          </p:cNvPr>
          <p:cNvSpPr>
            <a:spLocks noGrp="1"/>
          </p:cNvSpPr>
          <p:nvPr>
            <p:ph type="body" sz="quarter" idx="14"/>
          </p:nvPr>
        </p:nvSpPr>
        <p:spPr/>
        <p:txBody>
          <a:bodyPr>
            <a:noAutofit/>
          </a:bodyPr>
          <a:lstStyle/>
          <a:p>
            <a:pPr lvl="1"/>
            <a:r>
              <a:rPr lang="en-US" sz="1600" i="1" dirty="0">
                <a:ea typeface="Open Sans" panose="020B0606030504020204" pitchFamily="34" charset="0"/>
                <a:cs typeface="Open Sans" panose="020B0606030504020204" pitchFamily="34" charset="0"/>
              </a:rPr>
              <a:t>[Students]</a:t>
            </a:r>
          </a:p>
          <a:p>
            <a:r>
              <a:rPr lang="en-US" sz="2000" kern="100" dirty="0">
                <a:solidFill>
                  <a:srgbClr val="FFFFFF"/>
                </a:solidFill>
                <a:effectLst/>
                <a:ea typeface="Open Sans" panose="020B0606030504020204" pitchFamily="34" charset="0"/>
                <a:cs typeface="Open Sans" panose="020B0606030504020204" pitchFamily="34" charset="0"/>
              </a:rPr>
              <a:t>University decisions under ss. </a:t>
            </a:r>
            <a:r>
              <a:rPr lang="en-US" sz="2000" u="sng" kern="100" dirty="0">
                <a:solidFill>
                  <a:srgbClr val="FFFFFF"/>
                </a:solidFill>
                <a:effectLst/>
                <a:ea typeface="Open Sans" panose="020B0606030504020204" pitchFamily="34" charset="0"/>
                <a:cs typeface="Open Sans" panose="020B0606030504020204" pitchFamily="34" charset="0"/>
                <a:hlinkClick r:id="rId5" tooltip="Admin. Code UWS 17.152"/>
              </a:rPr>
              <a:t>UWS 17.152</a:t>
            </a:r>
            <a:r>
              <a:rPr lang="en-US" sz="2000" kern="100" dirty="0">
                <a:solidFill>
                  <a:srgbClr val="FFFFFF"/>
                </a:solidFill>
                <a:effectLst/>
                <a:ea typeface="Open Sans" panose="020B0606030504020204" pitchFamily="34" charset="0"/>
                <a:cs typeface="Open Sans" panose="020B0606030504020204" pitchFamily="34" charset="0"/>
              </a:rPr>
              <a:t> to </a:t>
            </a:r>
            <a:r>
              <a:rPr lang="en-US" sz="2000" u="sng" kern="100" dirty="0">
                <a:solidFill>
                  <a:srgbClr val="FFFFFF"/>
                </a:solidFill>
                <a:effectLst/>
                <a:ea typeface="Open Sans" panose="020B0606030504020204" pitchFamily="34" charset="0"/>
                <a:cs typeface="Open Sans" panose="020B0606030504020204" pitchFamily="34" charset="0"/>
                <a:hlinkClick r:id="rId6" tooltip="Admin. Code UWS 17.154"/>
              </a:rPr>
              <a:t>17.154</a:t>
            </a:r>
            <a:r>
              <a:rPr lang="en-US" sz="2000" kern="100" dirty="0">
                <a:solidFill>
                  <a:srgbClr val="FFFFFF"/>
                </a:solidFill>
                <a:effectLst/>
                <a:ea typeface="Open Sans" panose="020B0606030504020204" pitchFamily="34" charset="0"/>
                <a:cs typeface="Open Sans" panose="020B0606030504020204" pitchFamily="34" charset="0"/>
              </a:rPr>
              <a:t> shall be </a:t>
            </a:r>
            <a:r>
              <a:rPr lang="en-US" sz="2000" b="1" i="1" kern="100" dirty="0">
                <a:solidFill>
                  <a:srgbClr val="FFFFFF"/>
                </a:solidFill>
                <a:effectLst/>
                <a:ea typeface="Open Sans" panose="020B0606030504020204" pitchFamily="34" charset="0"/>
                <a:cs typeface="Open Sans" panose="020B0606030504020204" pitchFamily="34" charset="0"/>
              </a:rPr>
              <a:t>final</a:t>
            </a:r>
            <a:r>
              <a:rPr lang="en-US" sz="2000" kern="100" dirty="0">
                <a:solidFill>
                  <a:srgbClr val="FFFFFF"/>
                </a:solidFill>
                <a:effectLst/>
                <a:ea typeface="Open Sans" panose="020B0606030504020204" pitchFamily="34" charset="0"/>
                <a:cs typeface="Open Sans" panose="020B0606030504020204" pitchFamily="34" charset="0"/>
              </a:rPr>
              <a:t>, except that the board of regents may, at its discretion, grant a review upon the record, upon written request submitted by any party within </a:t>
            </a:r>
            <a:r>
              <a:rPr lang="en-US" sz="2000" b="1" i="1" kern="100" dirty="0">
                <a:solidFill>
                  <a:srgbClr val="FFFFFF"/>
                </a:solidFill>
                <a:effectLst/>
                <a:ea typeface="Open Sans" panose="020B0606030504020204" pitchFamily="34" charset="0"/>
                <a:cs typeface="Open Sans" panose="020B0606030504020204" pitchFamily="34" charset="0"/>
              </a:rPr>
              <a:t>14 days</a:t>
            </a:r>
            <a:r>
              <a:rPr lang="en-US" sz="2000" kern="100" dirty="0">
                <a:solidFill>
                  <a:srgbClr val="FFFFFF"/>
                </a:solidFill>
                <a:effectLst/>
                <a:ea typeface="Open Sans" panose="020B0606030504020204" pitchFamily="34" charset="0"/>
                <a:cs typeface="Open Sans" panose="020B0606030504020204" pitchFamily="34" charset="0"/>
              </a:rPr>
              <a:t> of the final university decision.</a:t>
            </a:r>
          </a:p>
          <a:p>
            <a:pPr lvl="1"/>
            <a:r>
              <a:rPr lang="en-US" sz="1600" kern="100" dirty="0">
                <a:solidFill>
                  <a:srgbClr val="FFFFFF"/>
                </a:solidFill>
                <a:effectLst/>
                <a:ea typeface="Open Sans" panose="020B0606030504020204" pitchFamily="34" charset="0"/>
                <a:cs typeface="Open Sans" panose="020B0606030504020204" pitchFamily="34" charset="0"/>
              </a:rPr>
              <a:t>§§ UWS </a:t>
            </a:r>
            <a:r>
              <a:rPr lang="en-US" sz="1600" u="sng" kern="100" dirty="0">
                <a:solidFill>
                  <a:srgbClr val="FFFFFF"/>
                </a:solidFill>
                <a:effectLst/>
                <a:ea typeface="Open Sans" panose="020B0606030504020204" pitchFamily="34" charset="0"/>
                <a:cs typeface="Open Sans" panose="020B0606030504020204" pitchFamily="34" charset="0"/>
                <a:hlinkClick r:id="rId7"/>
              </a:rPr>
              <a:t>17.152(2)(c)</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8"/>
              </a:rPr>
              <a:t>.155</a:t>
            </a:r>
            <a:r>
              <a:rPr lang="en-US" sz="1600" kern="100" dirty="0">
                <a:solidFill>
                  <a:srgbClr val="FFFFFF"/>
                </a:solidFill>
                <a:effectLst/>
                <a:ea typeface="Open Sans" panose="020B0606030504020204" pitchFamily="34" charset="0"/>
                <a:cs typeface="Open Sans" panose="020B0606030504020204" pitchFamily="34" charset="0"/>
              </a:rPr>
              <a:t>.</a:t>
            </a:r>
            <a:endParaRPr lang="en-US" sz="1600" i="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228017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5E1B-3CB3-AB08-3598-FEEB85E7F609}"/>
              </a:ext>
            </a:extLst>
          </p:cNvPr>
          <p:cNvSpPr>
            <a:spLocks noGrp="1"/>
          </p:cNvSpPr>
          <p:nvPr>
            <p:ph type="ctrTitle"/>
          </p:nvPr>
        </p:nvSpPr>
        <p:spPr/>
        <p:txBody>
          <a:bodyPr/>
          <a:lstStyle/>
          <a:p>
            <a:r>
              <a:rPr lang="en-US" dirty="0"/>
              <a:t>Investigation</a:t>
            </a:r>
          </a:p>
        </p:txBody>
      </p:sp>
      <p:sp>
        <p:nvSpPr>
          <p:cNvPr id="3" name="Footer Placeholder 2">
            <a:extLst>
              <a:ext uri="{FF2B5EF4-FFF2-40B4-BE49-F238E27FC236}">
                <a16:creationId xmlns:a16="http://schemas.microsoft.com/office/drawing/2014/main" id="{1BDA9442-FB72-093A-195A-1095D3BAD302}"/>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1DA345F-E38E-F853-8988-AE11E3FFEE6C}"/>
              </a:ext>
            </a:extLst>
          </p:cNvPr>
          <p:cNvSpPr>
            <a:spLocks noGrp="1"/>
          </p:cNvSpPr>
          <p:nvPr>
            <p:ph type="sldNum" sz="quarter" idx="12"/>
          </p:nvPr>
        </p:nvSpPr>
        <p:spPr/>
        <p:txBody>
          <a:bodyPr/>
          <a:lstStyle/>
          <a:p>
            <a:fld id="{A49DFD55-3C28-40EF-9E31-A92D2E4017FF}" type="slidenum">
              <a:rPr lang="en-US" smtClean="0"/>
              <a:pPr/>
              <a:t>71</a:t>
            </a:fld>
            <a:endParaRPr lang="en-US"/>
          </a:p>
        </p:txBody>
      </p:sp>
      <p:sp>
        <p:nvSpPr>
          <p:cNvPr id="5" name="Text Placeholder 4">
            <a:extLst>
              <a:ext uri="{FF2B5EF4-FFF2-40B4-BE49-F238E27FC236}">
                <a16:creationId xmlns:a16="http://schemas.microsoft.com/office/drawing/2014/main" id="{D2884CD7-1CD7-543D-88AC-1608032F87C4}"/>
              </a:ext>
            </a:extLst>
          </p:cNvPr>
          <p:cNvSpPr>
            <a:spLocks noGrp="1"/>
          </p:cNvSpPr>
          <p:nvPr>
            <p:ph type="body" sz="quarter" idx="13"/>
          </p:nvPr>
        </p:nvSpPr>
        <p:spPr/>
        <p:txBody>
          <a:bodyPr>
            <a:normAutofit fontScale="77500" lnSpcReduction="20000"/>
          </a:bodyPr>
          <a:lstStyle/>
          <a:p>
            <a:r>
              <a:rPr lang="en-US" dirty="0"/>
              <a:t>Suspension</a:t>
            </a:r>
          </a:p>
          <a:p>
            <a:r>
              <a:rPr lang="en-US" dirty="0"/>
              <a:t>Investigator</a:t>
            </a:r>
          </a:p>
          <a:p>
            <a:r>
              <a:rPr lang="en-US" dirty="0"/>
              <a:t>Consolidation</a:t>
            </a:r>
          </a:p>
          <a:p>
            <a:r>
              <a:rPr lang="en-US" dirty="0"/>
              <a:t>Notice of Investigation</a:t>
            </a:r>
          </a:p>
          <a:p>
            <a:r>
              <a:rPr lang="en-US" dirty="0"/>
              <a:t>Procedure</a:t>
            </a:r>
          </a:p>
          <a:p>
            <a:r>
              <a:rPr lang="en-US" dirty="0"/>
              <a:t>Review</a:t>
            </a:r>
          </a:p>
          <a:p>
            <a:r>
              <a:rPr lang="en-US" dirty="0"/>
              <a:t>Final Written Report</a:t>
            </a:r>
          </a:p>
        </p:txBody>
      </p:sp>
    </p:spTree>
    <p:extLst>
      <p:ext uri="{BB962C8B-B14F-4D97-AF65-F5344CB8AC3E}">
        <p14:creationId xmlns:p14="http://schemas.microsoft.com/office/powerpoint/2010/main" val="25398413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8869-359B-259E-73FE-F0F7752DD839}"/>
              </a:ext>
            </a:extLst>
          </p:cNvPr>
          <p:cNvSpPr>
            <a:spLocks noGrp="1"/>
          </p:cNvSpPr>
          <p:nvPr>
            <p:ph type="ctrTitle"/>
          </p:nvPr>
        </p:nvSpPr>
        <p:spPr/>
        <p:txBody>
          <a:bodyPr/>
          <a:lstStyle/>
          <a:p>
            <a:r>
              <a:rPr lang="en-US" dirty="0"/>
              <a:t>Suspension</a:t>
            </a:r>
          </a:p>
        </p:txBody>
      </p:sp>
      <p:sp>
        <p:nvSpPr>
          <p:cNvPr id="3" name="Footer Placeholder 2">
            <a:extLst>
              <a:ext uri="{FF2B5EF4-FFF2-40B4-BE49-F238E27FC236}">
                <a16:creationId xmlns:a16="http://schemas.microsoft.com/office/drawing/2014/main" id="{E55AD550-9266-6388-7C16-785EB7FE64B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EE2DE043-2060-F40B-B5F8-92DA0530D2ED}"/>
              </a:ext>
            </a:extLst>
          </p:cNvPr>
          <p:cNvSpPr>
            <a:spLocks noGrp="1"/>
          </p:cNvSpPr>
          <p:nvPr>
            <p:ph type="sldNum" sz="quarter" idx="12"/>
          </p:nvPr>
        </p:nvSpPr>
        <p:spPr/>
        <p:txBody>
          <a:bodyPr/>
          <a:lstStyle/>
          <a:p>
            <a:fld id="{A49DFD55-3C28-40EF-9E31-A92D2E4017FF}" type="slidenum">
              <a:rPr lang="en-US" smtClean="0"/>
              <a:pPr/>
              <a:t>72</a:t>
            </a:fld>
            <a:endParaRPr lang="en-US"/>
          </a:p>
        </p:txBody>
      </p:sp>
      <p:sp>
        <p:nvSpPr>
          <p:cNvPr id="5" name="Text Placeholder 4">
            <a:extLst>
              <a:ext uri="{FF2B5EF4-FFF2-40B4-BE49-F238E27FC236}">
                <a16:creationId xmlns:a16="http://schemas.microsoft.com/office/drawing/2014/main" id="{969683C4-CB69-17AE-D026-E29776351DDA}"/>
              </a:ext>
            </a:extLst>
          </p:cNvPr>
          <p:cNvSpPr>
            <a:spLocks noGrp="1"/>
          </p:cNvSpPr>
          <p:nvPr>
            <p:ph type="body" sz="quarter" idx="13"/>
          </p:nvPr>
        </p:nvSpPr>
        <p:spPr/>
        <p:txBody>
          <a:bodyPr/>
          <a:lstStyle/>
          <a:p>
            <a:r>
              <a:rPr lang="en-US" dirty="0"/>
              <a:t>Faculty &amp; Academic Staff</a:t>
            </a:r>
          </a:p>
          <a:p>
            <a:r>
              <a:rPr lang="en-US" dirty="0"/>
              <a:t>University Staff</a:t>
            </a:r>
          </a:p>
          <a:p>
            <a:r>
              <a:rPr lang="en-US" dirty="0"/>
              <a:t>Student</a:t>
            </a:r>
          </a:p>
        </p:txBody>
      </p:sp>
    </p:spTree>
    <p:extLst>
      <p:ext uri="{BB962C8B-B14F-4D97-AF65-F5344CB8AC3E}">
        <p14:creationId xmlns:p14="http://schemas.microsoft.com/office/powerpoint/2010/main" val="19593428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2389-A0A3-BA6F-C1C9-021869A38CB8}"/>
              </a:ext>
            </a:extLst>
          </p:cNvPr>
          <p:cNvSpPr>
            <a:spLocks noGrp="1"/>
          </p:cNvSpPr>
          <p:nvPr>
            <p:ph type="ctrTitle"/>
          </p:nvPr>
        </p:nvSpPr>
        <p:spPr/>
        <p:txBody>
          <a:bodyPr/>
          <a:lstStyle/>
          <a:p>
            <a:r>
              <a:rPr lang="en-US" dirty="0"/>
              <a:t>Suspension –</a:t>
            </a:r>
            <a:br>
              <a:rPr lang="en-US" dirty="0"/>
            </a:br>
            <a:r>
              <a:rPr lang="en-US" dirty="0"/>
              <a:t>Faculty &amp; Academic Staff </a:t>
            </a:r>
          </a:p>
        </p:txBody>
      </p:sp>
      <p:sp>
        <p:nvSpPr>
          <p:cNvPr id="3" name="Footer Placeholder 2">
            <a:extLst>
              <a:ext uri="{FF2B5EF4-FFF2-40B4-BE49-F238E27FC236}">
                <a16:creationId xmlns:a16="http://schemas.microsoft.com/office/drawing/2014/main" id="{CFB9CCD6-389D-42F2-A47D-578FB155AA4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BB7B4AB-2183-ADF6-F4E8-EAC1C32C4E8C}"/>
              </a:ext>
            </a:extLst>
          </p:cNvPr>
          <p:cNvSpPr>
            <a:spLocks noGrp="1"/>
          </p:cNvSpPr>
          <p:nvPr>
            <p:ph type="sldNum" sz="quarter" idx="12"/>
          </p:nvPr>
        </p:nvSpPr>
        <p:spPr/>
        <p:txBody>
          <a:bodyPr/>
          <a:lstStyle/>
          <a:p>
            <a:fld id="{A49DFD55-3C28-40EF-9E31-A92D2E4017FF}" type="slidenum">
              <a:rPr lang="en-US" smtClean="0"/>
              <a:pPr/>
              <a:t>73</a:t>
            </a:fld>
            <a:endParaRPr lang="en-US"/>
          </a:p>
        </p:txBody>
      </p:sp>
      <p:sp>
        <p:nvSpPr>
          <p:cNvPr id="5" name="Text Placeholder 4">
            <a:extLst>
              <a:ext uri="{FF2B5EF4-FFF2-40B4-BE49-F238E27FC236}">
                <a16:creationId xmlns:a16="http://schemas.microsoft.com/office/drawing/2014/main" id="{2F69C14A-701E-2642-CCAE-F220A8CE83D4}"/>
              </a:ext>
            </a:extLst>
          </p:cNvPr>
          <p:cNvSpPr>
            <a:spLocks noGrp="1"/>
          </p:cNvSpPr>
          <p:nvPr>
            <p:ph type="body" sz="quarter" idx="13"/>
          </p:nvPr>
        </p:nvSpPr>
        <p:spPr/>
        <p:txBody>
          <a:bodyPr>
            <a:noAutofit/>
          </a:bodyPr>
          <a:lstStyle/>
          <a:p>
            <a:pPr lvl="1"/>
            <a:r>
              <a:rPr lang="en-US" sz="1800" i="1" dirty="0"/>
              <a:t>[Faculty]</a:t>
            </a:r>
          </a:p>
          <a:p>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Pending the final decision on dismissal or other discipline, the faculty member may </a:t>
            </a:r>
            <a:r>
              <a:rPr lang="en-US" sz="2400" b="1"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not normally</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be relieved of duties;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sz="20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UWS </a:t>
            </a:r>
            <a:r>
              <a:rPr lang="en-US" sz="20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2"/>
              </a:rPr>
              <a:t>4.24</a:t>
            </a:r>
            <a:r>
              <a:rPr lang="en-US" sz="20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2000" dirty="0"/>
          </a:p>
          <a:p>
            <a:pPr algn="just">
              <a:spcBef>
                <a:spcPts val="216"/>
              </a:spcBef>
              <a:spcAft>
                <a:spcPts val="216"/>
              </a:spcAft>
            </a:pPr>
            <a:endParaRPr lang="en-US" sz="2400" dirty="0"/>
          </a:p>
        </p:txBody>
      </p:sp>
      <p:sp>
        <p:nvSpPr>
          <p:cNvPr id="6" name="Text Placeholder 5">
            <a:extLst>
              <a:ext uri="{FF2B5EF4-FFF2-40B4-BE49-F238E27FC236}">
                <a16:creationId xmlns:a16="http://schemas.microsoft.com/office/drawing/2014/main" id="{4A3194FF-20D2-D2E8-B026-859C0E9C0672}"/>
              </a:ext>
            </a:extLst>
          </p:cNvPr>
          <p:cNvSpPr>
            <a:spLocks noGrp="1"/>
          </p:cNvSpPr>
          <p:nvPr>
            <p:ph type="body" sz="quarter" idx="14"/>
          </p:nvPr>
        </p:nvSpPr>
        <p:spPr/>
        <p:txBody>
          <a:bodyPr>
            <a:noAutofit/>
          </a:bodyPr>
          <a:lstStyle/>
          <a:p>
            <a:pPr lvl="1">
              <a:spcBef>
                <a:spcPts val="216"/>
              </a:spcBef>
              <a:spcAft>
                <a:spcPts val="216"/>
              </a:spcAft>
            </a:pPr>
            <a:r>
              <a:rPr lang="en-US" sz="1800" i="1" dirty="0">
                <a:ea typeface="Open Sans" panose="020B0606030504020204" pitchFamily="34" charset="0"/>
                <a:cs typeface="Open Sans" panose="020B0606030504020204" pitchFamily="34" charset="0"/>
              </a:rPr>
              <a:t>[Academic Staff]</a:t>
            </a:r>
          </a:p>
          <a:p>
            <a:pPr>
              <a:spcBef>
                <a:spcPts val="216"/>
              </a:spcBef>
              <a:spcAft>
                <a:spcPts val="216"/>
              </a:spcAft>
            </a:pPr>
            <a:r>
              <a:rPr lang="en-US" sz="2400" kern="100" dirty="0">
                <a:solidFill>
                  <a:srgbClr val="FFFFFF"/>
                </a:solidFill>
                <a:effectLst/>
                <a:ea typeface="Open Sans" panose="020B0606030504020204" pitchFamily="34" charset="0"/>
                <a:cs typeface="Open Sans" panose="020B0606030504020204" pitchFamily="34" charset="0"/>
              </a:rPr>
              <a:t>Pending the final decision as to dismissal, an academic staff member with an indefinite appointment may </a:t>
            </a:r>
            <a:r>
              <a:rPr lang="en-US" sz="2400" b="1" i="1" kern="100" dirty="0">
                <a:solidFill>
                  <a:srgbClr val="FFFFFF"/>
                </a:solidFill>
                <a:effectLst/>
                <a:ea typeface="Open Sans" panose="020B0606030504020204" pitchFamily="34" charset="0"/>
                <a:cs typeface="Open Sans" panose="020B0606030504020204" pitchFamily="34" charset="0"/>
              </a:rPr>
              <a:t>not</a:t>
            </a:r>
            <a:r>
              <a:rPr lang="en-US" sz="2400" kern="100" dirty="0">
                <a:solidFill>
                  <a:srgbClr val="FFFFFF"/>
                </a:solidFill>
                <a:effectLst/>
                <a:ea typeface="Open Sans" panose="020B0606030504020204" pitchFamily="34" charset="0"/>
                <a:cs typeface="Open Sans" panose="020B0606030504020204" pitchFamily="34" charset="0"/>
              </a:rPr>
              <a:t> be relieved of duties, </a:t>
            </a:r>
            <a:r>
              <a:rPr lang="en-US" sz="2400" b="1" i="1" kern="100" dirty="0">
                <a:solidFill>
                  <a:srgbClr val="FFFFFF"/>
                </a:solidFill>
                <a:effectLst/>
                <a:ea typeface="Open Sans" panose="020B0606030504020204" pitchFamily="34" charset="0"/>
                <a:cs typeface="Open Sans" panose="020B0606030504020204" pitchFamily="34" charset="0"/>
              </a:rPr>
              <a:t>except</a:t>
            </a:r>
            <a:r>
              <a:rPr lang="en-US" sz="2400" kern="100" dirty="0">
                <a:solidFill>
                  <a:srgbClr val="FFFFFF"/>
                </a:solidFill>
                <a:effectLst/>
                <a:ea typeface="Open Sans" panose="020B0606030504020204" pitchFamily="34" charset="0"/>
                <a:cs typeface="Open Sans" panose="020B0606030504020204" pitchFamily="34" charset="0"/>
              </a:rPr>
              <a:t> …</a:t>
            </a:r>
          </a:p>
          <a:p>
            <a:pPr lvl="1">
              <a:spcBef>
                <a:spcPts val="216"/>
              </a:spcBef>
              <a:spcAft>
                <a:spcPts val="216"/>
              </a:spcAft>
            </a:pPr>
            <a:r>
              <a:rPr lang="en-US" sz="2000" kern="100" dirty="0">
                <a:solidFill>
                  <a:srgbClr val="FFFFFF"/>
                </a:solidFill>
                <a:effectLst/>
                <a:ea typeface="Open Sans" panose="020B0606030504020204" pitchFamily="34" charset="0"/>
                <a:cs typeface="Open Sans" panose="020B0606030504020204" pitchFamily="34" charset="0"/>
              </a:rPr>
              <a:t>§ UWS </a:t>
            </a:r>
            <a:r>
              <a:rPr lang="en-US" sz="2000" u="sng" kern="100" dirty="0">
                <a:solidFill>
                  <a:srgbClr val="FFFFFF"/>
                </a:solidFill>
                <a:effectLst/>
                <a:ea typeface="Open Sans" panose="020B0606030504020204" pitchFamily="34" charset="0"/>
                <a:cs typeface="Open Sans" panose="020B0606030504020204" pitchFamily="34" charset="0"/>
                <a:hlinkClick r:id="rId3"/>
              </a:rPr>
              <a:t>11.26</a:t>
            </a:r>
            <a:r>
              <a:rPr lang="en-US" sz="2000" kern="100" dirty="0">
                <a:solidFill>
                  <a:srgbClr val="FFFFFF"/>
                </a:solidFill>
                <a:effectLst/>
                <a:ea typeface="Open Sans" panose="020B0606030504020204" pitchFamily="34" charset="0"/>
                <a:cs typeface="Open Sans" panose="020B0606030504020204" pitchFamily="34" charset="0"/>
              </a:rPr>
              <a:t>.</a:t>
            </a:r>
            <a:endParaRPr lang="en-US" sz="2000" dirty="0">
              <a:ea typeface="Open Sans" panose="020B0606030504020204" pitchFamily="34" charset="0"/>
              <a:cs typeface="Open Sans" panose="020B0606030504020204" pitchFamily="34" charset="0"/>
            </a:endParaRPr>
          </a:p>
          <a:p>
            <a:endParaRPr lang="en-US" sz="24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638785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2389-A0A3-BA6F-C1C9-021869A38CB8}"/>
              </a:ext>
            </a:extLst>
          </p:cNvPr>
          <p:cNvSpPr>
            <a:spLocks noGrp="1"/>
          </p:cNvSpPr>
          <p:nvPr>
            <p:ph type="ctrTitle"/>
          </p:nvPr>
        </p:nvSpPr>
        <p:spPr/>
        <p:txBody>
          <a:bodyPr/>
          <a:lstStyle/>
          <a:p>
            <a:r>
              <a:rPr lang="en-US" dirty="0"/>
              <a:t>Suspension –</a:t>
            </a:r>
            <a:br>
              <a:rPr lang="en-US" dirty="0"/>
            </a:br>
            <a:r>
              <a:rPr lang="en-US" dirty="0"/>
              <a:t>Faculty &amp; Academic Staff </a:t>
            </a:r>
          </a:p>
        </p:txBody>
      </p:sp>
      <p:sp>
        <p:nvSpPr>
          <p:cNvPr id="3" name="Footer Placeholder 2">
            <a:extLst>
              <a:ext uri="{FF2B5EF4-FFF2-40B4-BE49-F238E27FC236}">
                <a16:creationId xmlns:a16="http://schemas.microsoft.com/office/drawing/2014/main" id="{CFB9CCD6-389D-42F2-A47D-578FB155AA4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BB7B4AB-2183-ADF6-F4E8-EAC1C32C4E8C}"/>
              </a:ext>
            </a:extLst>
          </p:cNvPr>
          <p:cNvSpPr>
            <a:spLocks noGrp="1"/>
          </p:cNvSpPr>
          <p:nvPr>
            <p:ph type="sldNum" sz="quarter" idx="12"/>
          </p:nvPr>
        </p:nvSpPr>
        <p:spPr/>
        <p:txBody>
          <a:bodyPr/>
          <a:lstStyle/>
          <a:p>
            <a:fld id="{A49DFD55-3C28-40EF-9E31-A92D2E4017FF}" type="slidenum">
              <a:rPr lang="en-US" smtClean="0"/>
              <a:pPr/>
              <a:t>74</a:t>
            </a:fld>
            <a:endParaRPr lang="en-US"/>
          </a:p>
        </p:txBody>
      </p:sp>
      <p:sp>
        <p:nvSpPr>
          <p:cNvPr id="5" name="Text Placeholder 4">
            <a:extLst>
              <a:ext uri="{FF2B5EF4-FFF2-40B4-BE49-F238E27FC236}">
                <a16:creationId xmlns:a16="http://schemas.microsoft.com/office/drawing/2014/main" id="{2F69C14A-701E-2642-CCAE-F220A8CE83D4}"/>
              </a:ext>
            </a:extLst>
          </p:cNvPr>
          <p:cNvSpPr>
            <a:spLocks noGrp="1"/>
          </p:cNvSpPr>
          <p:nvPr>
            <p:ph type="body" sz="quarter" idx="13"/>
          </p:nvPr>
        </p:nvSpPr>
        <p:spPr/>
        <p:txBody>
          <a:bodyPr>
            <a:noAutofit/>
          </a:bodyPr>
          <a:lstStyle/>
          <a:p>
            <a:pPr lvl="1"/>
            <a:r>
              <a:rPr lang="en-US" sz="1600" i="1" dirty="0"/>
              <a:t>[Faculty]</a:t>
            </a:r>
          </a:p>
          <a:p>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but if, after </a:t>
            </a:r>
            <a:r>
              <a:rPr lang="en-US" sz="2000" b="1"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consultation</a:t>
            </a: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with appropriate faculty committees the chancellor finds that substantial harm to the university may result if the faculty member is continued in the faculty member’s position,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UWS </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2"/>
              </a:rPr>
              <a:t>4.24</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dirty="0"/>
          </a:p>
          <a:p>
            <a:pPr algn="just">
              <a:spcBef>
                <a:spcPts val="216"/>
              </a:spcBef>
              <a:spcAft>
                <a:spcPts val="216"/>
              </a:spcAft>
            </a:pPr>
            <a:endParaRPr lang="en-US" sz="2000" dirty="0"/>
          </a:p>
        </p:txBody>
      </p:sp>
      <p:sp>
        <p:nvSpPr>
          <p:cNvPr id="6" name="Text Placeholder 5">
            <a:extLst>
              <a:ext uri="{FF2B5EF4-FFF2-40B4-BE49-F238E27FC236}">
                <a16:creationId xmlns:a16="http://schemas.microsoft.com/office/drawing/2014/main" id="{4A3194FF-20D2-D2E8-B026-859C0E9C0672}"/>
              </a:ext>
            </a:extLst>
          </p:cNvPr>
          <p:cNvSpPr>
            <a:spLocks noGrp="1"/>
          </p:cNvSpPr>
          <p:nvPr>
            <p:ph type="body" sz="quarter" idx="14"/>
          </p:nvPr>
        </p:nvSpPr>
        <p:spPr/>
        <p:txBody>
          <a:bodyPr>
            <a:noAutofit/>
          </a:bodyPr>
          <a:lstStyle/>
          <a:p>
            <a:pPr lvl="1">
              <a:spcBef>
                <a:spcPts val="216"/>
              </a:spcBef>
              <a:spcAft>
                <a:spcPts val="216"/>
              </a:spcAft>
            </a:pPr>
            <a:r>
              <a:rPr lang="en-US" sz="1600" i="1" dirty="0">
                <a:ea typeface="Open Sans" panose="020B0606030504020204" pitchFamily="34" charset="0"/>
                <a:cs typeface="Open Sans" panose="020B0606030504020204" pitchFamily="34" charset="0"/>
              </a:rPr>
              <a:t>[Academic Staff]</a:t>
            </a:r>
          </a:p>
          <a:p>
            <a:pPr>
              <a:spcBef>
                <a:spcPts val="216"/>
              </a:spcBef>
              <a:spcAft>
                <a:spcPts val="216"/>
              </a:spcAft>
            </a:pPr>
            <a:r>
              <a:rPr lang="en-US" sz="2000" kern="100" dirty="0">
                <a:solidFill>
                  <a:srgbClr val="FFFFFF"/>
                </a:solidFill>
                <a:effectLst/>
                <a:ea typeface="Open Sans" panose="020B0606030504020204" pitchFamily="34" charset="0"/>
                <a:cs typeface="Open Sans" panose="020B0606030504020204" pitchFamily="34" charset="0"/>
              </a:rPr>
              <a:t>… </a:t>
            </a:r>
            <a:r>
              <a:rPr lang="en-US" sz="2000" b="1" i="1" kern="100" dirty="0">
                <a:solidFill>
                  <a:srgbClr val="FFFFFF"/>
                </a:solidFill>
                <a:effectLst/>
                <a:ea typeface="Open Sans" panose="020B0606030504020204" pitchFamily="34" charset="0"/>
                <a:cs typeface="Open Sans" panose="020B0606030504020204" pitchFamily="34" charset="0"/>
              </a:rPr>
              <a:t>except</a:t>
            </a:r>
            <a:r>
              <a:rPr lang="en-US" sz="2000" kern="100" dirty="0">
                <a:solidFill>
                  <a:srgbClr val="FFFFFF"/>
                </a:solidFill>
                <a:effectLst/>
                <a:ea typeface="Open Sans" panose="020B0606030504020204" pitchFamily="34" charset="0"/>
                <a:cs typeface="Open Sans" panose="020B0606030504020204" pitchFamily="34" charset="0"/>
              </a:rPr>
              <a:t> where, after </a:t>
            </a:r>
            <a:r>
              <a:rPr lang="en-US" sz="2000" b="1" i="1" kern="100" dirty="0">
                <a:solidFill>
                  <a:srgbClr val="FFFFFF"/>
                </a:solidFill>
                <a:effectLst/>
                <a:ea typeface="Open Sans" panose="020B0606030504020204" pitchFamily="34" charset="0"/>
                <a:cs typeface="Open Sans" panose="020B0606030504020204" pitchFamily="34" charset="0"/>
              </a:rPr>
              <a:t>consulting </a:t>
            </a:r>
            <a:r>
              <a:rPr lang="en-US" sz="2000" kern="100" dirty="0">
                <a:solidFill>
                  <a:srgbClr val="FFFFFF"/>
                </a:solidFill>
                <a:effectLst/>
                <a:ea typeface="Open Sans" panose="020B0606030504020204" pitchFamily="34" charset="0"/>
                <a:cs typeface="Open Sans" panose="020B0606030504020204" pitchFamily="34" charset="0"/>
              </a:rPr>
              <a:t>with the appropriate administrative officer, the chancellor finds that substantial harm may result if the staff member is continued in the staff member’s position.</a:t>
            </a:r>
            <a:endParaRPr lang="en-US" sz="2000" dirty="0">
              <a:ea typeface="Open Sans" panose="020B0606030504020204" pitchFamily="34" charset="0"/>
              <a:cs typeface="Open Sans" panose="020B0606030504020204" pitchFamily="34" charset="0"/>
            </a:endParaRPr>
          </a:p>
          <a:p>
            <a:pPr lvl="1">
              <a:spcBef>
                <a:spcPts val="216"/>
              </a:spcBef>
              <a:spcAft>
                <a:spcPts val="216"/>
              </a:spcAft>
            </a:pPr>
            <a:r>
              <a:rPr lang="en-US" sz="1800" kern="100" dirty="0">
                <a:solidFill>
                  <a:srgbClr val="FFFFFF"/>
                </a:solidFill>
                <a:effectLst/>
                <a:ea typeface="Open Sans" panose="020B0606030504020204" pitchFamily="34" charset="0"/>
                <a:cs typeface="Open Sans" panose="020B0606030504020204" pitchFamily="34" charset="0"/>
              </a:rPr>
              <a:t>§ UWS </a:t>
            </a:r>
            <a:r>
              <a:rPr lang="en-US" sz="1800" u="sng" kern="100" dirty="0">
                <a:solidFill>
                  <a:srgbClr val="FFFFFF"/>
                </a:solidFill>
                <a:effectLst/>
                <a:ea typeface="Open Sans" panose="020B0606030504020204" pitchFamily="34" charset="0"/>
                <a:cs typeface="Open Sans" panose="020B0606030504020204" pitchFamily="34" charset="0"/>
                <a:hlinkClick r:id="rId3"/>
              </a:rPr>
              <a:t>11.26</a:t>
            </a:r>
            <a:r>
              <a:rPr lang="en-US" sz="1800" kern="100" dirty="0">
                <a:solidFill>
                  <a:srgbClr val="FFFFFF"/>
                </a:solidFill>
                <a:effectLst/>
                <a:ea typeface="Open Sans" panose="020B0606030504020204" pitchFamily="34" charset="0"/>
                <a:cs typeface="Open Sans" panose="020B0606030504020204" pitchFamily="34" charset="0"/>
              </a:rPr>
              <a:t>.</a:t>
            </a:r>
            <a:endParaRPr lang="en-US" sz="1800" dirty="0">
              <a:ea typeface="Open Sans" panose="020B0606030504020204" pitchFamily="34" charset="0"/>
              <a:cs typeface="Open Sans" panose="020B0606030504020204" pitchFamily="34" charset="0"/>
            </a:endParaRPr>
          </a:p>
          <a:p>
            <a:endParaRPr lang="en-US" sz="20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907581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2389-A0A3-BA6F-C1C9-021869A38CB8}"/>
              </a:ext>
            </a:extLst>
          </p:cNvPr>
          <p:cNvSpPr>
            <a:spLocks noGrp="1"/>
          </p:cNvSpPr>
          <p:nvPr>
            <p:ph type="ctrTitle"/>
          </p:nvPr>
        </p:nvSpPr>
        <p:spPr/>
        <p:txBody>
          <a:bodyPr/>
          <a:lstStyle/>
          <a:p>
            <a:r>
              <a:rPr lang="en-US" dirty="0"/>
              <a:t>Suspension –</a:t>
            </a:r>
            <a:br>
              <a:rPr lang="en-US" dirty="0"/>
            </a:br>
            <a:r>
              <a:rPr lang="en-US" dirty="0"/>
              <a:t>Faculty &amp; Academic Staff </a:t>
            </a:r>
          </a:p>
        </p:txBody>
      </p:sp>
      <p:sp>
        <p:nvSpPr>
          <p:cNvPr id="3" name="Footer Placeholder 2">
            <a:extLst>
              <a:ext uri="{FF2B5EF4-FFF2-40B4-BE49-F238E27FC236}">
                <a16:creationId xmlns:a16="http://schemas.microsoft.com/office/drawing/2014/main" id="{CFB9CCD6-389D-42F2-A47D-578FB155AA4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BB7B4AB-2183-ADF6-F4E8-EAC1C32C4E8C}"/>
              </a:ext>
            </a:extLst>
          </p:cNvPr>
          <p:cNvSpPr>
            <a:spLocks noGrp="1"/>
          </p:cNvSpPr>
          <p:nvPr>
            <p:ph type="sldNum" sz="quarter" idx="12"/>
          </p:nvPr>
        </p:nvSpPr>
        <p:spPr/>
        <p:txBody>
          <a:bodyPr/>
          <a:lstStyle/>
          <a:p>
            <a:fld id="{A49DFD55-3C28-40EF-9E31-A92D2E4017FF}" type="slidenum">
              <a:rPr lang="en-US" smtClean="0"/>
              <a:pPr/>
              <a:t>75</a:t>
            </a:fld>
            <a:endParaRPr lang="en-US"/>
          </a:p>
        </p:txBody>
      </p:sp>
      <p:sp>
        <p:nvSpPr>
          <p:cNvPr id="5" name="Text Placeholder 4">
            <a:extLst>
              <a:ext uri="{FF2B5EF4-FFF2-40B4-BE49-F238E27FC236}">
                <a16:creationId xmlns:a16="http://schemas.microsoft.com/office/drawing/2014/main" id="{2F69C14A-701E-2642-CCAE-F220A8CE83D4}"/>
              </a:ext>
            </a:extLst>
          </p:cNvPr>
          <p:cNvSpPr>
            <a:spLocks noGrp="1"/>
          </p:cNvSpPr>
          <p:nvPr>
            <p:ph type="body" sz="quarter" idx="13"/>
          </p:nvPr>
        </p:nvSpPr>
        <p:spPr/>
        <p:txBody>
          <a:bodyPr>
            <a:noAutofit/>
          </a:bodyPr>
          <a:lstStyle/>
          <a:p>
            <a:pPr lvl="1"/>
            <a:r>
              <a:rPr lang="en-US" sz="2000" i="1" dirty="0"/>
              <a:t>[Faculty]</a:t>
            </a:r>
          </a:p>
          <a:p>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the faculty member may be relieved immediately of the faculty member’s duties,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UWS </a:t>
            </a:r>
            <a:r>
              <a:rPr lang="en-US"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2"/>
              </a:rPr>
              <a:t>4.24</a:t>
            </a:r>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dirty="0"/>
          </a:p>
          <a:p>
            <a:pPr algn="just">
              <a:spcBef>
                <a:spcPts val="216"/>
              </a:spcBef>
              <a:spcAft>
                <a:spcPts val="216"/>
              </a:spcAft>
            </a:pPr>
            <a:endParaRPr lang="en-US" dirty="0"/>
          </a:p>
        </p:txBody>
      </p:sp>
      <p:sp>
        <p:nvSpPr>
          <p:cNvPr id="6" name="Text Placeholder 5">
            <a:extLst>
              <a:ext uri="{FF2B5EF4-FFF2-40B4-BE49-F238E27FC236}">
                <a16:creationId xmlns:a16="http://schemas.microsoft.com/office/drawing/2014/main" id="{4A3194FF-20D2-D2E8-B026-859C0E9C0672}"/>
              </a:ext>
            </a:extLst>
          </p:cNvPr>
          <p:cNvSpPr>
            <a:spLocks noGrp="1"/>
          </p:cNvSpPr>
          <p:nvPr>
            <p:ph type="body" sz="quarter" idx="14"/>
          </p:nvPr>
        </p:nvSpPr>
        <p:spPr/>
        <p:txBody>
          <a:bodyPr>
            <a:noAutofit/>
          </a:bodyPr>
          <a:lstStyle/>
          <a:p>
            <a:pPr lvl="1">
              <a:spcBef>
                <a:spcPts val="216"/>
              </a:spcBef>
              <a:spcAft>
                <a:spcPts val="216"/>
              </a:spcAft>
            </a:pPr>
            <a:r>
              <a:rPr lang="en-US" sz="1800" i="1" dirty="0">
                <a:ea typeface="Open Sans" panose="020B0606030504020204" pitchFamily="34" charset="0"/>
                <a:cs typeface="Open Sans" panose="020B0606030504020204" pitchFamily="34" charset="0"/>
              </a:rPr>
              <a:t>[Academic Staff]</a:t>
            </a:r>
          </a:p>
          <a:p>
            <a:pPr>
              <a:spcBef>
                <a:spcPts val="216"/>
              </a:spcBef>
              <a:spcAft>
                <a:spcPts val="216"/>
              </a:spcAft>
            </a:pPr>
            <a:r>
              <a:rPr lang="en-US" sz="24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Where such determination is made, </a:t>
            </a:r>
          </a:p>
          <a:p>
            <a:pPr>
              <a:spcBef>
                <a:spcPts val="216"/>
              </a:spcBef>
              <a:spcAft>
                <a:spcPts val="216"/>
              </a:spcAft>
            </a:pPr>
            <a:r>
              <a:rPr lang="en-US" sz="24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the staff member may be relieved of the staff member’s position immediately, </a:t>
            </a:r>
          </a:p>
          <a:p>
            <a:pPr>
              <a:spcBef>
                <a:spcPts val="216"/>
              </a:spcBef>
              <a:spcAft>
                <a:spcPts val="216"/>
              </a:spcAft>
            </a:pPr>
            <a:r>
              <a:rPr lang="en-US" sz="24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or be assigned to another administrative unit, …</a:t>
            </a:r>
            <a:endParaRPr lang="en-US" sz="2400" dirty="0">
              <a:ea typeface="Open Sans" panose="020B0606030504020204" pitchFamily="34" charset="0"/>
              <a:cs typeface="Open Sans" panose="020B0606030504020204" pitchFamily="34" charset="0"/>
            </a:endParaRPr>
          </a:p>
          <a:p>
            <a:pPr lvl="1">
              <a:spcBef>
                <a:spcPts val="216"/>
              </a:spcBef>
              <a:spcAft>
                <a:spcPts val="216"/>
              </a:spcAft>
            </a:pPr>
            <a:r>
              <a:rPr lang="en-US" sz="2000" kern="100" dirty="0">
                <a:solidFill>
                  <a:srgbClr val="FFFFFF"/>
                </a:solidFill>
                <a:effectLst/>
                <a:ea typeface="Open Sans" panose="020B0606030504020204" pitchFamily="34" charset="0"/>
                <a:cs typeface="Open Sans" panose="020B0606030504020204" pitchFamily="34" charset="0"/>
              </a:rPr>
              <a:t>§ UWS </a:t>
            </a:r>
            <a:r>
              <a:rPr lang="en-US" sz="2000" u="sng" kern="100" dirty="0">
                <a:solidFill>
                  <a:srgbClr val="FFFFFF"/>
                </a:solidFill>
                <a:effectLst/>
                <a:ea typeface="Open Sans" panose="020B0606030504020204" pitchFamily="34" charset="0"/>
                <a:cs typeface="Open Sans" panose="020B0606030504020204" pitchFamily="34" charset="0"/>
                <a:hlinkClick r:id="rId3"/>
              </a:rPr>
              <a:t>11.26</a:t>
            </a:r>
            <a:r>
              <a:rPr lang="en-US" sz="2000" kern="100" dirty="0">
                <a:solidFill>
                  <a:srgbClr val="FFFFFF"/>
                </a:solidFill>
                <a:effectLst/>
                <a:ea typeface="Open Sans" panose="020B0606030504020204" pitchFamily="34" charset="0"/>
                <a:cs typeface="Open Sans" panose="020B0606030504020204" pitchFamily="34" charset="0"/>
              </a:rPr>
              <a:t>.</a:t>
            </a:r>
            <a:endParaRPr lang="en-US" sz="2000" dirty="0">
              <a:ea typeface="Open Sans" panose="020B0606030504020204" pitchFamily="34" charset="0"/>
              <a:cs typeface="Open Sans" panose="020B0606030504020204" pitchFamily="34" charset="0"/>
            </a:endParaRPr>
          </a:p>
          <a:p>
            <a:endParaRPr lang="en-US" sz="24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299918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2389-A0A3-BA6F-C1C9-021869A38CB8}"/>
              </a:ext>
            </a:extLst>
          </p:cNvPr>
          <p:cNvSpPr>
            <a:spLocks noGrp="1"/>
          </p:cNvSpPr>
          <p:nvPr>
            <p:ph type="ctrTitle"/>
          </p:nvPr>
        </p:nvSpPr>
        <p:spPr/>
        <p:txBody>
          <a:bodyPr/>
          <a:lstStyle/>
          <a:p>
            <a:r>
              <a:rPr lang="en-US" dirty="0"/>
              <a:t>Suspension –</a:t>
            </a:r>
            <a:br>
              <a:rPr lang="en-US" dirty="0"/>
            </a:br>
            <a:r>
              <a:rPr lang="en-US" dirty="0"/>
              <a:t>Faculty &amp; Academic Staff </a:t>
            </a:r>
          </a:p>
        </p:txBody>
      </p:sp>
      <p:sp>
        <p:nvSpPr>
          <p:cNvPr id="3" name="Footer Placeholder 2">
            <a:extLst>
              <a:ext uri="{FF2B5EF4-FFF2-40B4-BE49-F238E27FC236}">
                <a16:creationId xmlns:a16="http://schemas.microsoft.com/office/drawing/2014/main" id="{CFB9CCD6-389D-42F2-A47D-578FB155AA4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BB7B4AB-2183-ADF6-F4E8-EAC1C32C4E8C}"/>
              </a:ext>
            </a:extLst>
          </p:cNvPr>
          <p:cNvSpPr>
            <a:spLocks noGrp="1"/>
          </p:cNvSpPr>
          <p:nvPr>
            <p:ph type="sldNum" sz="quarter" idx="12"/>
          </p:nvPr>
        </p:nvSpPr>
        <p:spPr/>
        <p:txBody>
          <a:bodyPr/>
          <a:lstStyle/>
          <a:p>
            <a:fld id="{A49DFD55-3C28-40EF-9E31-A92D2E4017FF}" type="slidenum">
              <a:rPr lang="en-US" smtClean="0"/>
              <a:pPr/>
              <a:t>76</a:t>
            </a:fld>
            <a:endParaRPr lang="en-US"/>
          </a:p>
        </p:txBody>
      </p:sp>
      <p:sp>
        <p:nvSpPr>
          <p:cNvPr id="5" name="Text Placeholder 4">
            <a:extLst>
              <a:ext uri="{FF2B5EF4-FFF2-40B4-BE49-F238E27FC236}">
                <a16:creationId xmlns:a16="http://schemas.microsoft.com/office/drawing/2014/main" id="{2F69C14A-701E-2642-CCAE-F220A8CE83D4}"/>
              </a:ext>
            </a:extLst>
          </p:cNvPr>
          <p:cNvSpPr>
            <a:spLocks noGrp="1"/>
          </p:cNvSpPr>
          <p:nvPr>
            <p:ph type="body" sz="quarter" idx="13"/>
          </p:nvPr>
        </p:nvSpPr>
        <p:spPr/>
        <p:txBody>
          <a:bodyPr>
            <a:noAutofit/>
          </a:bodyPr>
          <a:lstStyle/>
          <a:p>
            <a:pPr lvl="1"/>
            <a:r>
              <a:rPr lang="en-US" sz="2000" i="1" dirty="0"/>
              <a:t>[Faculty]</a:t>
            </a:r>
          </a:p>
          <a:p>
            <a:r>
              <a:rPr lang="en-US" sz="2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but the faculty member’s pay shall continue until a final decision as to dismissal,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UWS </a:t>
            </a:r>
            <a:r>
              <a:rPr lang="en-US"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2"/>
              </a:rPr>
              <a:t>4.24</a:t>
            </a:r>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dirty="0"/>
          </a:p>
          <a:p>
            <a:pPr algn="just">
              <a:spcBef>
                <a:spcPts val="216"/>
              </a:spcBef>
              <a:spcAft>
                <a:spcPts val="216"/>
              </a:spcAft>
            </a:pPr>
            <a:endParaRPr lang="en-US" dirty="0"/>
          </a:p>
        </p:txBody>
      </p:sp>
      <p:sp>
        <p:nvSpPr>
          <p:cNvPr id="6" name="Text Placeholder 5">
            <a:extLst>
              <a:ext uri="{FF2B5EF4-FFF2-40B4-BE49-F238E27FC236}">
                <a16:creationId xmlns:a16="http://schemas.microsoft.com/office/drawing/2014/main" id="{4A3194FF-20D2-D2E8-B026-859C0E9C0672}"/>
              </a:ext>
            </a:extLst>
          </p:cNvPr>
          <p:cNvSpPr>
            <a:spLocks noGrp="1"/>
          </p:cNvSpPr>
          <p:nvPr>
            <p:ph type="body" sz="quarter" idx="14"/>
          </p:nvPr>
        </p:nvSpPr>
        <p:spPr/>
        <p:txBody>
          <a:bodyPr>
            <a:noAutofit/>
          </a:bodyPr>
          <a:lstStyle/>
          <a:p>
            <a:pPr lvl="1">
              <a:spcBef>
                <a:spcPts val="216"/>
              </a:spcBef>
              <a:spcAft>
                <a:spcPts val="216"/>
              </a:spcAft>
            </a:pPr>
            <a:r>
              <a:rPr lang="en-US" sz="2000" i="1" dirty="0">
                <a:ea typeface="Open Sans" panose="020B0606030504020204" pitchFamily="34" charset="0"/>
                <a:cs typeface="Open Sans" panose="020B0606030504020204" pitchFamily="34" charset="0"/>
              </a:rPr>
              <a:t>[Academic Staff]</a:t>
            </a:r>
          </a:p>
          <a:p>
            <a:pPr>
              <a:spcBef>
                <a:spcPts val="216"/>
              </a:spcBef>
              <a:spcAft>
                <a:spcPts val="216"/>
              </a:spcAft>
            </a:pPr>
            <a:r>
              <a:rPr lang="en-US" sz="2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but the staff member’s salary shall continue until the chancellor makes a decision as to dismissal, …</a:t>
            </a:r>
            <a:endParaRPr lang="en-US" dirty="0">
              <a:ea typeface="Open Sans" panose="020B0606030504020204" pitchFamily="34" charset="0"/>
              <a:cs typeface="Open Sans" panose="020B0606030504020204" pitchFamily="34" charset="0"/>
            </a:endParaRPr>
          </a:p>
          <a:p>
            <a:pPr lvl="1">
              <a:spcBef>
                <a:spcPts val="216"/>
              </a:spcBef>
              <a:spcAft>
                <a:spcPts val="216"/>
              </a:spcAft>
            </a:pPr>
            <a:r>
              <a:rPr lang="en-US" kern="100" dirty="0">
                <a:solidFill>
                  <a:srgbClr val="FFFFFF"/>
                </a:solidFill>
                <a:effectLst/>
                <a:ea typeface="Open Sans" panose="020B0606030504020204" pitchFamily="34" charset="0"/>
                <a:cs typeface="Open Sans" panose="020B0606030504020204" pitchFamily="34" charset="0"/>
              </a:rPr>
              <a:t>§ UWS </a:t>
            </a:r>
            <a:r>
              <a:rPr lang="en-US" u="sng" kern="100" dirty="0">
                <a:solidFill>
                  <a:srgbClr val="FFFFFF"/>
                </a:solidFill>
                <a:effectLst/>
                <a:ea typeface="Open Sans" panose="020B0606030504020204" pitchFamily="34" charset="0"/>
                <a:cs typeface="Open Sans" panose="020B0606030504020204" pitchFamily="34" charset="0"/>
                <a:hlinkClick r:id="rId3"/>
              </a:rPr>
              <a:t>11.26</a:t>
            </a:r>
            <a:r>
              <a:rPr lang="en-US" kern="100" dirty="0">
                <a:solidFill>
                  <a:srgbClr val="FFFFFF"/>
                </a:solidFill>
                <a:effectLst/>
                <a:ea typeface="Open Sans" panose="020B0606030504020204" pitchFamily="34" charset="0"/>
                <a:cs typeface="Open Sans" panose="020B0606030504020204" pitchFamily="34" charset="0"/>
              </a:rPr>
              <a:t>.</a:t>
            </a:r>
            <a:endParaRPr lang="en-US" dirty="0">
              <a:ea typeface="Open Sans" panose="020B0606030504020204" pitchFamily="34" charset="0"/>
              <a:cs typeface="Open Sans" panose="020B0606030504020204" pitchFamily="34" charset="0"/>
            </a:endParaRPr>
          </a:p>
          <a:p>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131084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2389-A0A3-BA6F-C1C9-021869A38CB8}"/>
              </a:ext>
            </a:extLst>
          </p:cNvPr>
          <p:cNvSpPr>
            <a:spLocks noGrp="1"/>
          </p:cNvSpPr>
          <p:nvPr>
            <p:ph type="ctrTitle"/>
          </p:nvPr>
        </p:nvSpPr>
        <p:spPr/>
        <p:txBody>
          <a:bodyPr/>
          <a:lstStyle/>
          <a:p>
            <a:r>
              <a:rPr lang="en-US" dirty="0"/>
              <a:t>Suspension –</a:t>
            </a:r>
            <a:br>
              <a:rPr lang="en-US" dirty="0"/>
            </a:br>
            <a:r>
              <a:rPr lang="en-US" dirty="0"/>
              <a:t>Faculty &amp; Academic Staff </a:t>
            </a:r>
          </a:p>
        </p:txBody>
      </p:sp>
      <p:sp>
        <p:nvSpPr>
          <p:cNvPr id="3" name="Footer Placeholder 2">
            <a:extLst>
              <a:ext uri="{FF2B5EF4-FFF2-40B4-BE49-F238E27FC236}">
                <a16:creationId xmlns:a16="http://schemas.microsoft.com/office/drawing/2014/main" id="{CFB9CCD6-389D-42F2-A47D-578FB155AA4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BB7B4AB-2183-ADF6-F4E8-EAC1C32C4E8C}"/>
              </a:ext>
            </a:extLst>
          </p:cNvPr>
          <p:cNvSpPr>
            <a:spLocks noGrp="1"/>
          </p:cNvSpPr>
          <p:nvPr>
            <p:ph type="sldNum" sz="quarter" idx="12"/>
          </p:nvPr>
        </p:nvSpPr>
        <p:spPr/>
        <p:txBody>
          <a:bodyPr/>
          <a:lstStyle/>
          <a:p>
            <a:fld id="{A49DFD55-3C28-40EF-9E31-A92D2E4017FF}" type="slidenum">
              <a:rPr lang="en-US" smtClean="0"/>
              <a:pPr/>
              <a:t>77</a:t>
            </a:fld>
            <a:endParaRPr lang="en-US"/>
          </a:p>
        </p:txBody>
      </p:sp>
      <p:sp>
        <p:nvSpPr>
          <p:cNvPr id="5" name="Text Placeholder 4">
            <a:extLst>
              <a:ext uri="{FF2B5EF4-FFF2-40B4-BE49-F238E27FC236}">
                <a16:creationId xmlns:a16="http://schemas.microsoft.com/office/drawing/2014/main" id="{2F69C14A-701E-2642-CCAE-F220A8CE83D4}"/>
              </a:ext>
            </a:extLst>
          </p:cNvPr>
          <p:cNvSpPr>
            <a:spLocks noGrp="1"/>
          </p:cNvSpPr>
          <p:nvPr>
            <p:ph type="body" sz="quarter" idx="13"/>
          </p:nvPr>
        </p:nvSpPr>
        <p:spPr/>
        <p:txBody>
          <a:bodyPr>
            <a:noAutofit/>
          </a:bodyPr>
          <a:lstStyle/>
          <a:p>
            <a:pPr lvl="1"/>
            <a:r>
              <a:rPr lang="en-US" sz="2000" i="1" dirty="0"/>
              <a:t>[Faculty]</a:t>
            </a:r>
          </a:p>
          <a:p>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unless the chancellor also makes the determinations set forth in s. </a:t>
            </a:r>
            <a:r>
              <a:rPr lang="en-US"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2" tooltip="Admin. Code UWS 7.06"/>
              </a:rPr>
              <a:t>UWS 7.06</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UWS </a:t>
            </a:r>
            <a:r>
              <a:rPr lang="en-US"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3"/>
              </a:rPr>
              <a:t>4.24</a:t>
            </a:r>
            <a:r>
              <a:rPr lang="en-US"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dirty="0"/>
          </a:p>
          <a:p>
            <a:pPr algn="just">
              <a:spcBef>
                <a:spcPts val="216"/>
              </a:spcBef>
              <a:spcAft>
                <a:spcPts val="216"/>
              </a:spcAft>
            </a:pPr>
            <a:endParaRPr lang="en-US" dirty="0"/>
          </a:p>
        </p:txBody>
      </p:sp>
      <p:sp>
        <p:nvSpPr>
          <p:cNvPr id="6" name="Text Placeholder 5">
            <a:extLst>
              <a:ext uri="{FF2B5EF4-FFF2-40B4-BE49-F238E27FC236}">
                <a16:creationId xmlns:a16="http://schemas.microsoft.com/office/drawing/2014/main" id="{4A3194FF-20D2-D2E8-B026-859C0E9C0672}"/>
              </a:ext>
            </a:extLst>
          </p:cNvPr>
          <p:cNvSpPr>
            <a:spLocks noGrp="1"/>
          </p:cNvSpPr>
          <p:nvPr>
            <p:ph type="body" sz="quarter" idx="14"/>
          </p:nvPr>
        </p:nvSpPr>
        <p:spPr/>
        <p:txBody>
          <a:bodyPr>
            <a:noAutofit/>
          </a:bodyPr>
          <a:lstStyle/>
          <a:p>
            <a:pPr lvl="1">
              <a:spcBef>
                <a:spcPts val="216"/>
              </a:spcBef>
              <a:spcAft>
                <a:spcPts val="216"/>
              </a:spcAft>
            </a:pPr>
            <a:r>
              <a:rPr lang="en-US" sz="2000" i="1" dirty="0">
                <a:ea typeface="Open Sans" panose="020B0606030504020204" pitchFamily="34" charset="0"/>
                <a:cs typeface="Open Sans" panose="020B0606030504020204" pitchFamily="34" charset="0"/>
              </a:rPr>
              <a:t>[Academic Staff]</a:t>
            </a:r>
          </a:p>
          <a:p>
            <a:pPr>
              <a:spcBef>
                <a:spcPts val="216"/>
              </a:spcBef>
              <a:spcAft>
                <a:spcPts val="216"/>
              </a:spcAft>
            </a:pP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unless the chancellor also makes the determinations set forth in s. </a:t>
            </a:r>
            <a:r>
              <a:rPr lang="en-US" sz="2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tooltip="Admin. Code UWS 11.32(1)"/>
              </a:rPr>
              <a:t>UWS 11.32 (1)</a:t>
            </a:r>
            <a:r>
              <a:rPr lang="en-US" sz="2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endParaRPr lang="en-US" dirty="0">
              <a:ea typeface="Open Sans" panose="020B0606030504020204" pitchFamily="34" charset="0"/>
              <a:cs typeface="Open Sans" panose="020B0606030504020204" pitchFamily="34" charset="0"/>
            </a:endParaRPr>
          </a:p>
          <a:p>
            <a:pPr lvl="1">
              <a:spcBef>
                <a:spcPts val="216"/>
              </a:spcBef>
              <a:spcAft>
                <a:spcPts val="216"/>
              </a:spcAft>
            </a:pPr>
            <a:r>
              <a:rPr lang="en-US" kern="100" dirty="0">
                <a:solidFill>
                  <a:srgbClr val="FFFFFF"/>
                </a:solidFill>
                <a:effectLst/>
                <a:ea typeface="Open Sans" panose="020B0606030504020204" pitchFamily="34" charset="0"/>
                <a:cs typeface="Open Sans" panose="020B0606030504020204" pitchFamily="34" charset="0"/>
              </a:rPr>
              <a:t>§ UWS </a:t>
            </a:r>
            <a:r>
              <a:rPr lang="en-US" u="sng" kern="100" dirty="0">
                <a:solidFill>
                  <a:srgbClr val="FFFFFF"/>
                </a:solidFill>
                <a:effectLst/>
                <a:ea typeface="Open Sans" panose="020B0606030504020204" pitchFamily="34" charset="0"/>
                <a:cs typeface="Open Sans" panose="020B0606030504020204" pitchFamily="34" charset="0"/>
                <a:hlinkClick r:id="rId5"/>
              </a:rPr>
              <a:t>11.26</a:t>
            </a:r>
            <a:r>
              <a:rPr lang="en-US" kern="100" dirty="0">
                <a:solidFill>
                  <a:srgbClr val="FFFFFF"/>
                </a:solidFill>
                <a:effectLst/>
                <a:ea typeface="Open Sans" panose="020B0606030504020204" pitchFamily="34" charset="0"/>
                <a:cs typeface="Open Sans" panose="020B0606030504020204" pitchFamily="34" charset="0"/>
              </a:rPr>
              <a:t>.</a:t>
            </a:r>
            <a:endParaRPr lang="en-US" dirty="0">
              <a:ea typeface="Open Sans" panose="020B0606030504020204" pitchFamily="34" charset="0"/>
              <a:cs typeface="Open Sans" panose="020B0606030504020204" pitchFamily="34" charset="0"/>
            </a:endParaRPr>
          </a:p>
          <a:p>
            <a:endParaRPr lang="en-US"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919776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2389-A0A3-BA6F-C1C9-021869A38CB8}"/>
              </a:ext>
            </a:extLst>
          </p:cNvPr>
          <p:cNvSpPr>
            <a:spLocks noGrp="1"/>
          </p:cNvSpPr>
          <p:nvPr>
            <p:ph type="ctrTitle"/>
          </p:nvPr>
        </p:nvSpPr>
        <p:spPr/>
        <p:txBody>
          <a:bodyPr/>
          <a:lstStyle/>
          <a:p>
            <a:r>
              <a:rPr lang="en-US" dirty="0"/>
              <a:t>Suspension –</a:t>
            </a:r>
            <a:br>
              <a:rPr lang="en-US" dirty="0"/>
            </a:br>
            <a:r>
              <a:rPr lang="en-US" dirty="0"/>
              <a:t>Faculty &amp; Academic Staff </a:t>
            </a:r>
          </a:p>
        </p:txBody>
      </p:sp>
      <p:sp>
        <p:nvSpPr>
          <p:cNvPr id="3" name="Footer Placeholder 2">
            <a:extLst>
              <a:ext uri="{FF2B5EF4-FFF2-40B4-BE49-F238E27FC236}">
                <a16:creationId xmlns:a16="http://schemas.microsoft.com/office/drawing/2014/main" id="{CFB9CCD6-389D-42F2-A47D-578FB155AA4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BB7B4AB-2183-ADF6-F4E8-EAC1C32C4E8C}"/>
              </a:ext>
            </a:extLst>
          </p:cNvPr>
          <p:cNvSpPr>
            <a:spLocks noGrp="1"/>
          </p:cNvSpPr>
          <p:nvPr>
            <p:ph type="sldNum" sz="quarter" idx="12"/>
          </p:nvPr>
        </p:nvSpPr>
        <p:spPr/>
        <p:txBody>
          <a:bodyPr/>
          <a:lstStyle/>
          <a:p>
            <a:fld id="{A49DFD55-3C28-40EF-9E31-A92D2E4017FF}" type="slidenum">
              <a:rPr lang="en-US" smtClean="0"/>
              <a:pPr/>
              <a:t>78</a:t>
            </a:fld>
            <a:endParaRPr lang="en-US"/>
          </a:p>
        </p:txBody>
      </p:sp>
      <p:sp>
        <p:nvSpPr>
          <p:cNvPr id="5" name="Text Placeholder 4">
            <a:extLst>
              <a:ext uri="{FF2B5EF4-FFF2-40B4-BE49-F238E27FC236}">
                <a16:creationId xmlns:a16="http://schemas.microsoft.com/office/drawing/2014/main" id="{2F69C14A-701E-2642-CCAE-F220A8CE83D4}"/>
              </a:ext>
            </a:extLst>
          </p:cNvPr>
          <p:cNvSpPr>
            <a:spLocks noGrp="1"/>
          </p:cNvSpPr>
          <p:nvPr>
            <p:ph type="body" sz="quarter" idx="13"/>
          </p:nvPr>
        </p:nvSpPr>
        <p:spPr/>
        <p:txBody>
          <a:bodyPr>
            <a:noAutofit/>
          </a:bodyPr>
          <a:lstStyle/>
          <a:p>
            <a:pPr lvl="1"/>
            <a:r>
              <a:rPr lang="en-US" sz="1800" i="1" dirty="0"/>
              <a:t>[Faculty]</a:t>
            </a:r>
          </a:p>
          <a:p>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in which case the suspension from duties may be without pay and the procedures set forth in s. </a:t>
            </a:r>
            <a:r>
              <a:rPr lang="en-US" sz="2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2" tooltip="Admin. Code UWS 7.06"/>
              </a:rPr>
              <a:t>UWS 7.06</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shall apply.</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sz="20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UWS </a:t>
            </a:r>
            <a:r>
              <a:rPr lang="en-US" sz="20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3"/>
              </a:rPr>
              <a:t>4.24</a:t>
            </a:r>
            <a:r>
              <a:rPr lang="en-US" sz="20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2000" dirty="0"/>
          </a:p>
          <a:p>
            <a:pPr algn="just">
              <a:spcBef>
                <a:spcPts val="216"/>
              </a:spcBef>
              <a:spcAft>
                <a:spcPts val="216"/>
              </a:spcAft>
            </a:pPr>
            <a:endParaRPr lang="en-US" sz="2400" dirty="0"/>
          </a:p>
        </p:txBody>
      </p:sp>
      <p:sp>
        <p:nvSpPr>
          <p:cNvPr id="6" name="Text Placeholder 5">
            <a:extLst>
              <a:ext uri="{FF2B5EF4-FFF2-40B4-BE49-F238E27FC236}">
                <a16:creationId xmlns:a16="http://schemas.microsoft.com/office/drawing/2014/main" id="{4A3194FF-20D2-D2E8-B026-859C0E9C0672}"/>
              </a:ext>
            </a:extLst>
          </p:cNvPr>
          <p:cNvSpPr>
            <a:spLocks noGrp="1"/>
          </p:cNvSpPr>
          <p:nvPr>
            <p:ph type="body" sz="quarter" idx="14"/>
          </p:nvPr>
        </p:nvSpPr>
        <p:spPr/>
        <p:txBody>
          <a:bodyPr>
            <a:noAutofit/>
          </a:bodyPr>
          <a:lstStyle/>
          <a:p>
            <a:pPr lvl="1">
              <a:spcBef>
                <a:spcPts val="216"/>
              </a:spcBef>
              <a:spcAft>
                <a:spcPts val="216"/>
              </a:spcAft>
            </a:pPr>
            <a:r>
              <a:rPr lang="en-US" sz="1800" i="1" dirty="0">
                <a:ea typeface="Open Sans" panose="020B0606030504020204" pitchFamily="34" charset="0"/>
                <a:cs typeface="Open Sans" panose="020B0606030504020204" pitchFamily="34" charset="0"/>
              </a:rPr>
              <a:t>[Academic Staff]</a:t>
            </a:r>
          </a:p>
          <a:p>
            <a:pPr>
              <a:spcBef>
                <a:spcPts val="216"/>
              </a:spcBef>
              <a:spcAft>
                <a:spcPts val="216"/>
              </a:spcAft>
            </a:pP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in which case the suspension from duties may be without pay and the procedures set forth in s. </a:t>
            </a:r>
            <a:r>
              <a:rPr lang="en-US" sz="2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tooltip="Admin. Code UWS 11.32"/>
              </a:rPr>
              <a:t>UWS 11.32</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shall apply.</a:t>
            </a:r>
            <a:endParaRPr lang="en-US" sz="2400" dirty="0">
              <a:ea typeface="Open Sans" panose="020B0606030504020204" pitchFamily="34" charset="0"/>
              <a:cs typeface="Open Sans" panose="020B0606030504020204" pitchFamily="34" charset="0"/>
            </a:endParaRPr>
          </a:p>
          <a:p>
            <a:pPr lvl="1">
              <a:spcBef>
                <a:spcPts val="216"/>
              </a:spcBef>
              <a:spcAft>
                <a:spcPts val="216"/>
              </a:spcAft>
            </a:pPr>
            <a:r>
              <a:rPr lang="en-US" sz="2000" kern="100" dirty="0">
                <a:solidFill>
                  <a:srgbClr val="FFFFFF"/>
                </a:solidFill>
                <a:effectLst/>
                <a:ea typeface="Open Sans" panose="020B0606030504020204" pitchFamily="34" charset="0"/>
                <a:cs typeface="Open Sans" panose="020B0606030504020204" pitchFamily="34" charset="0"/>
              </a:rPr>
              <a:t>§ UWS </a:t>
            </a:r>
            <a:r>
              <a:rPr lang="en-US" sz="2000" u="sng" kern="100" dirty="0">
                <a:solidFill>
                  <a:srgbClr val="FFFFFF"/>
                </a:solidFill>
                <a:effectLst/>
                <a:ea typeface="Open Sans" panose="020B0606030504020204" pitchFamily="34" charset="0"/>
                <a:cs typeface="Open Sans" panose="020B0606030504020204" pitchFamily="34" charset="0"/>
                <a:hlinkClick r:id="rId5"/>
              </a:rPr>
              <a:t>11.26</a:t>
            </a:r>
            <a:r>
              <a:rPr lang="en-US" sz="2000" kern="100" dirty="0">
                <a:solidFill>
                  <a:srgbClr val="FFFFFF"/>
                </a:solidFill>
                <a:effectLst/>
                <a:ea typeface="Open Sans" panose="020B0606030504020204" pitchFamily="34" charset="0"/>
                <a:cs typeface="Open Sans" panose="020B0606030504020204" pitchFamily="34" charset="0"/>
              </a:rPr>
              <a:t>.</a:t>
            </a:r>
            <a:endParaRPr lang="en-US" sz="2000" dirty="0">
              <a:ea typeface="Open Sans" panose="020B0606030504020204" pitchFamily="34" charset="0"/>
              <a:cs typeface="Open Sans" panose="020B0606030504020204" pitchFamily="34" charset="0"/>
            </a:endParaRPr>
          </a:p>
          <a:p>
            <a:endParaRPr lang="en-US" sz="24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901547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DE4A-8798-5BB6-F0F9-CFCD3CF996AC}"/>
              </a:ext>
            </a:extLst>
          </p:cNvPr>
          <p:cNvSpPr>
            <a:spLocks noGrp="1"/>
          </p:cNvSpPr>
          <p:nvPr>
            <p:ph type="ctrTitle"/>
          </p:nvPr>
        </p:nvSpPr>
        <p:spPr/>
        <p:txBody>
          <a:bodyPr/>
          <a:lstStyle/>
          <a:p>
            <a:r>
              <a:rPr lang="en-US" dirty="0"/>
              <a:t>Suspension – </a:t>
            </a:r>
            <a:br>
              <a:rPr lang="en-US" dirty="0"/>
            </a:br>
            <a:r>
              <a:rPr lang="en-US" dirty="0"/>
              <a:t>University staff</a:t>
            </a:r>
          </a:p>
        </p:txBody>
      </p:sp>
      <p:sp>
        <p:nvSpPr>
          <p:cNvPr id="3" name="Footer Placeholder 2">
            <a:extLst>
              <a:ext uri="{FF2B5EF4-FFF2-40B4-BE49-F238E27FC236}">
                <a16:creationId xmlns:a16="http://schemas.microsoft.com/office/drawing/2014/main" id="{4BDFE641-A5FF-A858-A4CB-69F29FFA00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7728193-3AEA-A791-4A56-5C26063A5D7A}"/>
              </a:ext>
            </a:extLst>
          </p:cNvPr>
          <p:cNvSpPr>
            <a:spLocks noGrp="1"/>
          </p:cNvSpPr>
          <p:nvPr>
            <p:ph type="sldNum" sz="quarter" idx="12"/>
          </p:nvPr>
        </p:nvSpPr>
        <p:spPr/>
        <p:txBody>
          <a:bodyPr/>
          <a:lstStyle/>
          <a:p>
            <a:fld id="{A49DFD55-3C28-40EF-9E31-A92D2E4017FF}" type="slidenum">
              <a:rPr lang="en-US" smtClean="0"/>
              <a:pPr/>
              <a:t>79</a:t>
            </a:fld>
            <a:endParaRPr lang="en-US"/>
          </a:p>
        </p:txBody>
      </p:sp>
      <p:sp>
        <p:nvSpPr>
          <p:cNvPr id="5" name="Text Placeholder 4">
            <a:extLst>
              <a:ext uri="{FF2B5EF4-FFF2-40B4-BE49-F238E27FC236}">
                <a16:creationId xmlns:a16="http://schemas.microsoft.com/office/drawing/2014/main" id="{776FBA97-0CD9-03BA-2D17-57D93C48B56E}"/>
              </a:ext>
            </a:extLst>
          </p:cNvPr>
          <p:cNvSpPr>
            <a:spLocks noGrp="1"/>
          </p:cNvSpPr>
          <p:nvPr>
            <p:ph type="body" sz="quarter" idx="13"/>
          </p:nvPr>
        </p:nvSpPr>
        <p:spPr/>
        <p:txBody>
          <a:bodyPr/>
          <a:lstStyle/>
          <a:p>
            <a:r>
              <a:rPr lang="en-US" dirty="0"/>
              <a:t>Pending the final decision on the allegations in the formal complaint, the employee/respondent may be placed on administrative leave.</a:t>
            </a:r>
          </a:p>
          <a:p>
            <a:pPr lvl="1"/>
            <a:r>
              <a:rPr lang="en-US"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2"/>
              </a:rPr>
              <a:t>RPD 14-2</a:t>
            </a:r>
            <a:r>
              <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Appendix C, Administrative Leave.</a:t>
            </a:r>
            <a:endParaRPr lang="en-US" dirty="0"/>
          </a:p>
        </p:txBody>
      </p:sp>
    </p:spTree>
    <p:extLst>
      <p:ext uri="{BB962C8B-B14F-4D97-AF65-F5344CB8AC3E}">
        <p14:creationId xmlns:p14="http://schemas.microsoft.com/office/powerpoint/2010/main" val="310160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58F1-8E34-6EE0-828C-E48F442E408C}"/>
              </a:ext>
            </a:extLst>
          </p:cNvPr>
          <p:cNvSpPr>
            <a:spLocks noGrp="1"/>
          </p:cNvSpPr>
          <p:nvPr>
            <p:ph type="ctrTitle"/>
          </p:nvPr>
        </p:nvSpPr>
        <p:spPr/>
        <p:txBody>
          <a:bodyPr/>
          <a:lstStyle/>
          <a:p>
            <a:r>
              <a:rPr lang="en-US" dirty="0"/>
              <a:t>Procedural Definitions</a:t>
            </a:r>
          </a:p>
        </p:txBody>
      </p:sp>
      <p:sp>
        <p:nvSpPr>
          <p:cNvPr id="3" name="Footer Placeholder 2">
            <a:extLst>
              <a:ext uri="{FF2B5EF4-FFF2-40B4-BE49-F238E27FC236}">
                <a16:creationId xmlns:a16="http://schemas.microsoft.com/office/drawing/2014/main" id="{36F37B29-DF9D-5EDE-FCB5-571FA8C9BEF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CE33A02-B6B6-B976-5526-30EE661DA511}"/>
              </a:ext>
            </a:extLst>
          </p:cNvPr>
          <p:cNvSpPr>
            <a:spLocks noGrp="1"/>
          </p:cNvSpPr>
          <p:nvPr>
            <p:ph type="sldNum" sz="quarter" idx="12"/>
          </p:nvPr>
        </p:nvSpPr>
        <p:spPr/>
        <p:txBody>
          <a:bodyPr/>
          <a:lstStyle/>
          <a:p>
            <a:fld id="{A49DFD55-3C28-40EF-9E31-A92D2E4017FF}" type="slidenum">
              <a:rPr lang="en-US" smtClean="0"/>
              <a:pPr/>
              <a:t>8</a:t>
            </a:fld>
            <a:endParaRPr lang="en-US"/>
          </a:p>
        </p:txBody>
      </p:sp>
      <p:sp>
        <p:nvSpPr>
          <p:cNvPr id="5" name="Text Placeholder 4">
            <a:extLst>
              <a:ext uri="{FF2B5EF4-FFF2-40B4-BE49-F238E27FC236}">
                <a16:creationId xmlns:a16="http://schemas.microsoft.com/office/drawing/2014/main" id="{9656C778-A3A2-6047-F3D9-9DE7CEAA759D}"/>
              </a:ext>
            </a:extLst>
          </p:cNvPr>
          <p:cNvSpPr>
            <a:spLocks noGrp="1"/>
          </p:cNvSpPr>
          <p:nvPr>
            <p:ph type="body" sz="quarter" idx="13"/>
          </p:nvPr>
        </p:nvSpPr>
        <p:spPr/>
        <p:txBody>
          <a:bodyPr/>
          <a:lstStyle/>
          <a:p>
            <a:r>
              <a:rPr lang="en-US" dirty="0"/>
              <a:t>Evidentiary standards</a:t>
            </a:r>
          </a:p>
          <a:p>
            <a:r>
              <a:rPr lang="en-US" dirty="0"/>
              <a:t>Complaint</a:t>
            </a:r>
          </a:p>
          <a:p>
            <a:r>
              <a:rPr lang="en-US" dirty="0"/>
              <a:t>Participants</a:t>
            </a:r>
          </a:p>
          <a:p>
            <a:r>
              <a:rPr lang="en-US" dirty="0"/>
              <a:t>Days</a:t>
            </a:r>
          </a:p>
          <a:p>
            <a:r>
              <a:rPr lang="en-US" dirty="0"/>
              <a:t>Consult</a:t>
            </a:r>
          </a:p>
        </p:txBody>
      </p:sp>
    </p:spTree>
    <p:extLst>
      <p:ext uri="{BB962C8B-B14F-4D97-AF65-F5344CB8AC3E}">
        <p14:creationId xmlns:p14="http://schemas.microsoft.com/office/powerpoint/2010/main" val="23259718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EC51-9731-0FBF-3D44-07FE0263B78B}"/>
              </a:ext>
            </a:extLst>
          </p:cNvPr>
          <p:cNvSpPr>
            <a:spLocks noGrp="1"/>
          </p:cNvSpPr>
          <p:nvPr>
            <p:ph type="ctrTitle"/>
          </p:nvPr>
        </p:nvSpPr>
        <p:spPr/>
        <p:txBody>
          <a:bodyPr/>
          <a:lstStyle/>
          <a:p>
            <a:r>
              <a:rPr lang="en-US" dirty="0"/>
              <a:t>Emergency Suspension –</a:t>
            </a:r>
            <a:br>
              <a:rPr lang="en-US" dirty="0"/>
            </a:br>
            <a:r>
              <a:rPr lang="en-US" dirty="0"/>
              <a:t>Student</a:t>
            </a:r>
          </a:p>
        </p:txBody>
      </p:sp>
      <p:sp>
        <p:nvSpPr>
          <p:cNvPr id="3" name="Footer Placeholder 2">
            <a:extLst>
              <a:ext uri="{FF2B5EF4-FFF2-40B4-BE49-F238E27FC236}">
                <a16:creationId xmlns:a16="http://schemas.microsoft.com/office/drawing/2014/main" id="{321D52EB-7B5C-3750-0B25-1121039B10E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67CA4488-A7F5-3BB8-DC46-BEB5F8EFEC48}"/>
              </a:ext>
            </a:extLst>
          </p:cNvPr>
          <p:cNvSpPr>
            <a:spLocks noGrp="1"/>
          </p:cNvSpPr>
          <p:nvPr>
            <p:ph type="sldNum" sz="quarter" idx="12"/>
          </p:nvPr>
        </p:nvSpPr>
        <p:spPr/>
        <p:txBody>
          <a:bodyPr/>
          <a:lstStyle/>
          <a:p>
            <a:fld id="{A49DFD55-3C28-40EF-9E31-A92D2E4017FF}" type="slidenum">
              <a:rPr lang="en-US" smtClean="0"/>
              <a:pPr/>
              <a:t>80</a:t>
            </a:fld>
            <a:endParaRPr lang="en-US"/>
          </a:p>
        </p:txBody>
      </p:sp>
      <p:sp>
        <p:nvSpPr>
          <p:cNvPr id="5" name="Text Placeholder 4">
            <a:extLst>
              <a:ext uri="{FF2B5EF4-FFF2-40B4-BE49-F238E27FC236}">
                <a16:creationId xmlns:a16="http://schemas.microsoft.com/office/drawing/2014/main" id="{1A6D7F3A-3C29-3C14-32E1-AFF8A6969317}"/>
              </a:ext>
            </a:extLst>
          </p:cNvPr>
          <p:cNvSpPr>
            <a:spLocks noGrp="1"/>
          </p:cNvSpPr>
          <p:nvPr>
            <p:ph type="body" sz="quarter" idx="13"/>
          </p:nvPr>
        </p:nvSpPr>
        <p:spPr/>
        <p:txBody>
          <a:bodyPr/>
          <a:lstStyle/>
          <a:p>
            <a:r>
              <a:rPr lang="en-US" dirty="0"/>
              <a:t>If an emergency suspension is imposed under § UWS </a:t>
            </a:r>
            <a:r>
              <a:rPr lang="en-US" dirty="0">
                <a:hlinkClick r:id="rId2"/>
              </a:rPr>
              <a:t>17.19</a:t>
            </a:r>
            <a:r>
              <a:rPr lang="en-US" dirty="0"/>
              <a:t>, a hearing must be scheduled within 21 days, which makes it difficult to meet the investigative timelines.</a:t>
            </a:r>
          </a:p>
          <a:p>
            <a:r>
              <a:rPr lang="en-US" i="1" dirty="0"/>
              <a:t>See </a:t>
            </a:r>
            <a:r>
              <a:rPr lang="en-US" dirty="0"/>
              <a:t>§§ UWS </a:t>
            </a:r>
            <a:r>
              <a:rPr lang="en-US" dirty="0">
                <a:hlinkClick r:id="rId3"/>
              </a:rPr>
              <a:t>17.152(5)(b)</a:t>
            </a:r>
            <a:r>
              <a:rPr lang="en-US" dirty="0"/>
              <a:t> &amp; </a:t>
            </a:r>
            <a:r>
              <a:rPr lang="en-US" dirty="0">
                <a:hlinkClick r:id="rId4"/>
              </a:rPr>
              <a:t>(6)</a:t>
            </a:r>
            <a:r>
              <a:rPr lang="en-US" dirty="0"/>
              <a:t>, </a:t>
            </a:r>
            <a:r>
              <a:rPr lang="en-US" dirty="0">
                <a:hlinkClick r:id="rId5"/>
              </a:rPr>
              <a:t>.153(2)</a:t>
            </a:r>
            <a:r>
              <a:rPr lang="en-US" dirty="0"/>
              <a:t> &amp; </a:t>
            </a:r>
            <a:r>
              <a:rPr lang="en-US" dirty="0">
                <a:hlinkClick r:id="rId6"/>
              </a:rPr>
              <a:t>(3)</a:t>
            </a:r>
            <a:r>
              <a:rPr lang="en-US" dirty="0"/>
              <a:t>, &amp; </a:t>
            </a:r>
            <a:r>
              <a:rPr lang="en-US" dirty="0">
                <a:hlinkClick r:id="rId7"/>
              </a:rPr>
              <a:t>.19(4)</a:t>
            </a:r>
            <a:r>
              <a:rPr lang="en-US" dirty="0"/>
              <a:t>.</a:t>
            </a:r>
            <a:endParaRPr lang="en-US" i="1" dirty="0"/>
          </a:p>
          <a:p>
            <a:endParaRPr lang="en-US" dirty="0"/>
          </a:p>
        </p:txBody>
      </p:sp>
    </p:spTree>
    <p:extLst>
      <p:ext uri="{BB962C8B-B14F-4D97-AF65-F5344CB8AC3E}">
        <p14:creationId xmlns:p14="http://schemas.microsoft.com/office/powerpoint/2010/main" val="4032319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8E1F-AFE7-978E-21BA-7FF2484C6BDC}"/>
              </a:ext>
            </a:extLst>
          </p:cNvPr>
          <p:cNvSpPr>
            <a:spLocks noGrp="1"/>
          </p:cNvSpPr>
          <p:nvPr>
            <p:ph type="ctrTitle"/>
          </p:nvPr>
        </p:nvSpPr>
        <p:spPr/>
        <p:txBody>
          <a:bodyPr/>
          <a:lstStyle/>
          <a:p>
            <a:r>
              <a:rPr lang="en-US" dirty="0"/>
              <a:t>Housing Contract Termination</a:t>
            </a:r>
          </a:p>
        </p:txBody>
      </p:sp>
      <p:sp>
        <p:nvSpPr>
          <p:cNvPr id="3" name="Footer Placeholder 2">
            <a:extLst>
              <a:ext uri="{FF2B5EF4-FFF2-40B4-BE49-F238E27FC236}">
                <a16:creationId xmlns:a16="http://schemas.microsoft.com/office/drawing/2014/main" id="{FBB23B58-7B0E-EB5E-C969-C9970C866ADD}"/>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3D044A12-742F-D04F-8431-93281C2ED283}"/>
              </a:ext>
            </a:extLst>
          </p:cNvPr>
          <p:cNvSpPr>
            <a:spLocks noGrp="1"/>
          </p:cNvSpPr>
          <p:nvPr>
            <p:ph type="sldNum" sz="quarter" idx="12"/>
          </p:nvPr>
        </p:nvSpPr>
        <p:spPr/>
        <p:txBody>
          <a:bodyPr/>
          <a:lstStyle/>
          <a:p>
            <a:fld id="{A49DFD55-3C28-40EF-9E31-A92D2E4017FF}" type="slidenum">
              <a:rPr lang="en-US" smtClean="0"/>
              <a:pPr/>
              <a:t>81</a:t>
            </a:fld>
            <a:endParaRPr lang="en-US"/>
          </a:p>
        </p:txBody>
      </p:sp>
      <p:sp>
        <p:nvSpPr>
          <p:cNvPr id="5" name="Text Placeholder 4">
            <a:extLst>
              <a:ext uri="{FF2B5EF4-FFF2-40B4-BE49-F238E27FC236}">
                <a16:creationId xmlns:a16="http://schemas.microsoft.com/office/drawing/2014/main" id="{DE736BCD-33FA-4CE1-0B26-8B10ADA636B8}"/>
              </a:ext>
            </a:extLst>
          </p:cNvPr>
          <p:cNvSpPr>
            <a:spLocks noGrp="1"/>
          </p:cNvSpPr>
          <p:nvPr>
            <p:ph type="body" sz="quarter" idx="13"/>
          </p:nvPr>
        </p:nvSpPr>
        <p:spPr/>
        <p:txBody>
          <a:bodyPr>
            <a:normAutofit fontScale="77500" lnSpcReduction="20000"/>
          </a:bodyPr>
          <a:lstStyle/>
          <a:p>
            <a:r>
              <a:rPr lang="en-US" dirty="0"/>
              <a:t>Whenever there is an </a:t>
            </a:r>
            <a:r>
              <a:rPr lang="en-US" b="1" i="1" dirty="0"/>
              <a:t>act of violence </a:t>
            </a:r>
            <a:r>
              <a:rPr lang="en-US" dirty="0"/>
              <a:t>by someone living in university housing, there should always be an evaluation of whether the respondent violated the housing contract.</a:t>
            </a:r>
          </a:p>
          <a:p>
            <a:r>
              <a:rPr lang="en-US" dirty="0"/>
              <a:t>In those cases where a termination of the housing contract is warranted, this should </a:t>
            </a:r>
            <a:r>
              <a:rPr lang="en-US" b="1" i="1" dirty="0"/>
              <a:t>pre</a:t>
            </a:r>
            <a:r>
              <a:rPr lang="en-US" dirty="0"/>
              <a:t>cede any other disciplinary action.</a:t>
            </a:r>
          </a:p>
          <a:p>
            <a:r>
              <a:rPr lang="en-US" dirty="0"/>
              <a:t>All the process required by the housing contract should be provided as specified in the housing contract and any incorporate housing manuals.</a:t>
            </a:r>
          </a:p>
        </p:txBody>
      </p:sp>
    </p:spTree>
    <p:extLst>
      <p:ext uri="{BB962C8B-B14F-4D97-AF65-F5344CB8AC3E}">
        <p14:creationId xmlns:p14="http://schemas.microsoft.com/office/powerpoint/2010/main" val="40125218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investigator</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82</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400" i="1" dirty="0">
                <a:ea typeface="Open Sans" panose="020B0606030504020204" pitchFamily="34" charset="0"/>
                <a:cs typeface="Open Sans" panose="020B0606030504020204" pitchFamily="34" charset="0"/>
              </a:rPr>
              <a:t>[Employees]</a:t>
            </a:r>
          </a:p>
          <a:p>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Unless the university dismisses a formal [Title IX] complaint, the university shall appoint an investigator to conduct an investigation of the allegations in the formal [Title IX] complaint.</a:t>
            </a:r>
            <a:endParaRPr lang="en-US" sz="1800" b="0" i="0" kern="1200" dirty="0">
              <a:solidFill>
                <a:schemeClr val="bg1"/>
              </a:solidFill>
              <a:effectLst/>
              <a:ea typeface="Open Sans" panose="020B0606030504020204" pitchFamily="34" charset="0"/>
              <a:cs typeface="Open Sans" panose="020B0606030504020204" pitchFamily="34" charset="0"/>
            </a:endParaRPr>
          </a:p>
          <a:p>
            <a:pPr lvl="1"/>
            <a:r>
              <a:rPr lang="en-US" sz="1400" kern="100" dirty="0">
                <a:solidFill>
                  <a:srgbClr val="FFFFFF"/>
                </a:solidFill>
                <a:effectLst/>
                <a:ea typeface="Open Sans" panose="020B0606030504020204" pitchFamily="34" charset="0"/>
                <a:cs typeface="Open Sans" panose="020B0606030504020204" pitchFamily="34" charset="0"/>
              </a:rPr>
              <a:t>§§ </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2"/>
              </a:rPr>
              <a:t>4.15(1)</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3"/>
              </a:rPr>
              <a:t>11.17(1)</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RPD 14-2</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Appendix C, Investigation of Title IX misconduct allegations, 1.</a:t>
            </a:r>
            <a:endParaRPr lang="en-US" sz="1400" kern="100" dirty="0">
              <a:solidFill>
                <a:schemeClr val="bg1"/>
              </a:solidFill>
              <a:effectLst/>
              <a:ea typeface="Open Sans" panose="020B0606030504020204" pitchFamily="34" charset="0"/>
              <a:cs typeface="Open Sans" panose="020B0606030504020204" pitchFamily="34" charset="0"/>
            </a:endParaRPr>
          </a:p>
          <a:p>
            <a:endParaRPr lang="en-US" sz="1800" i="1" dirty="0">
              <a:ea typeface="Open Sans" panose="020B0606030504020204" pitchFamily="34" charset="0"/>
              <a:cs typeface="Open Sans" panose="020B0606030504020204" pitchFamily="34" charset="0"/>
            </a:endParaRPr>
          </a:p>
          <a:p>
            <a:endParaRPr lang="en-US" sz="18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p:txBody>
          <a:bodyPr>
            <a:noAutofit/>
          </a:bodyPr>
          <a:lstStyle/>
          <a:p>
            <a:pPr lvl="1"/>
            <a:r>
              <a:rPr lang="en-US" sz="1400" i="1" dirty="0">
                <a:ea typeface="Open Sans" panose="020B0606030504020204" pitchFamily="34" charset="0"/>
                <a:cs typeface="Open Sans" panose="020B0606030504020204" pitchFamily="34" charset="0"/>
              </a:rPr>
              <a:t>[Students]</a:t>
            </a:r>
          </a:p>
          <a:p>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“Investigating officer” means an individual, or the individual’s designee, appointed by the chief administrative officer of each institution, to conduct investigations of nonacademic misconduct under this chapter.</a:t>
            </a:r>
            <a:endParaRPr lang="en-US" sz="1800" b="0" i="0" kern="1200" dirty="0">
              <a:solidFill>
                <a:schemeClr val="bg1"/>
              </a:solidFill>
              <a:effectLst/>
              <a:ea typeface="Open Sans" panose="020B0606030504020204" pitchFamily="34" charset="0"/>
              <a:cs typeface="Open Sans" panose="020B0606030504020204" pitchFamily="34" charset="0"/>
            </a:endParaRPr>
          </a:p>
          <a:p>
            <a:pPr lvl="1"/>
            <a:r>
              <a:rPr lang="en-US" sz="1400" kern="100" dirty="0">
                <a:solidFill>
                  <a:srgbClr val="FFFFFF"/>
                </a:solidFill>
                <a:effectLst/>
                <a:ea typeface="Open Sans" panose="020B0606030504020204" pitchFamily="34" charset="0"/>
                <a:cs typeface="Open Sans" panose="020B0606030504020204" pitchFamily="34" charset="0"/>
              </a:rPr>
              <a:t>§ </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17.02(11)</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t>
            </a:r>
            <a:endParaRPr lang="en-US" sz="1400" kern="100" dirty="0">
              <a:solidFill>
                <a:schemeClr val="bg1"/>
              </a:solidFill>
              <a:effectLst/>
              <a:ea typeface="Open Sans" panose="020B0606030504020204" pitchFamily="34" charset="0"/>
              <a:cs typeface="Open Sans" panose="020B0606030504020204" pitchFamily="34" charset="0"/>
            </a:endParaRPr>
          </a:p>
          <a:p>
            <a:endParaRPr lang="en-US" sz="18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106.45(b)(5)</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415115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37D52-037F-8C08-17C0-25E1DFDD2667}"/>
              </a:ext>
            </a:extLst>
          </p:cNvPr>
          <p:cNvSpPr>
            <a:spLocks noGrp="1"/>
          </p:cNvSpPr>
          <p:nvPr>
            <p:ph type="ctrTitle"/>
          </p:nvPr>
        </p:nvSpPr>
        <p:spPr/>
        <p:txBody>
          <a:bodyPr/>
          <a:lstStyle/>
          <a:p>
            <a:r>
              <a:rPr lang="en-US" dirty="0"/>
              <a:t>Assigning an investigator</a:t>
            </a:r>
          </a:p>
        </p:txBody>
      </p:sp>
      <p:sp>
        <p:nvSpPr>
          <p:cNvPr id="3" name="Footer Placeholder 2">
            <a:extLst>
              <a:ext uri="{FF2B5EF4-FFF2-40B4-BE49-F238E27FC236}">
                <a16:creationId xmlns:a16="http://schemas.microsoft.com/office/drawing/2014/main" id="{AD647D9D-8D8B-E63F-6058-96D88157D32A}"/>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0CF036A-9DB7-64F2-0D4C-F9C52A53D5AF}"/>
              </a:ext>
            </a:extLst>
          </p:cNvPr>
          <p:cNvSpPr>
            <a:spLocks noGrp="1"/>
          </p:cNvSpPr>
          <p:nvPr>
            <p:ph type="sldNum" sz="quarter" idx="12"/>
          </p:nvPr>
        </p:nvSpPr>
        <p:spPr/>
        <p:txBody>
          <a:bodyPr/>
          <a:lstStyle/>
          <a:p>
            <a:fld id="{A49DFD55-3C28-40EF-9E31-A92D2E4017FF}" type="slidenum">
              <a:rPr lang="en-US" smtClean="0"/>
              <a:pPr/>
              <a:t>83</a:t>
            </a:fld>
            <a:endParaRPr lang="en-US"/>
          </a:p>
        </p:txBody>
      </p:sp>
      <p:sp>
        <p:nvSpPr>
          <p:cNvPr id="5" name="Text Placeholder 4">
            <a:extLst>
              <a:ext uri="{FF2B5EF4-FFF2-40B4-BE49-F238E27FC236}">
                <a16:creationId xmlns:a16="http://schemas.microsoft.com/office/drawing/2014/main" id="{C85C4C45-9F5D-6426-6A7E-C5698ADB3ACE}"/>
              </a:ext>
            </a:extLst>
          </p:cNvPr>
          <p:cNvSpPr>
            <a:spLocks noGrp="1"/>
          </p:cNvSpPr>
          <p:nvPr>
            <p:ph type="body" sz="quarter" idx="13"/>
          </p:nvPr>
        </p:nvSpPr>
        <p:spPr/>
        <p:txBody>
          <a:bodyPr/>
          <a:lstStyle/>
          <a:p>
            <a:r>
              <a:rPr lang="en-US" dirty="0"/>
              <a:t>The University can either:</a:t>
            </a:r>
          </a:p>
          <a:p>
            <a:pPr lvl="1"/>
            <a:r>
              <a:rPr lang="en-US" dirty="0"/>
              <a:t>Assign current employee(s) who are trained yearly in Title IX/Sexual Misconduct Investigations</a:t>
            </a:r>
          </a:p>
          <a:p>
            <a:pPr lvl="1"/>
            <a:r>
              <a:rPr lang="en-US" dirty="0"/>
              <a:t>Request investigators from UWSA via </a:t>
            </a:r>
            <a:r>
              <a:rPr lang="en-US" dirty="0">
                <a:hlinkClick r:id="rId2"/>
              </a:rPr>
              <a:t>https://www.wisconsin.edu/compliance/investigative-services/</a:t>
            </a:r>
            <a:endParaRPr lang="en-US" dirty="0"/>
          </a:p>
          <a:p>
            <a:pPr lvl="1"/>
            <a:endParaRPr lang="en-US" dirty="0"/>
          </a:p>
        </p:txBody>
      </p:sp>
    </p:spTree>
    <p:extLst>
      <p:ext uri="{BB962C8B-B14F-4D97-AF65-F5344CB8AC3E}">
        <p14:creationId xmlns:p14="http://schemas.microsoft.com/office/powerpoint/2010/main" val="20348323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Consolidation</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84</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600" i="1" dirty="0">
                <a:ea typeface="Open Sans" panose="020B0606030504020204" pitchFamily="34" charset="0"/>
                <a:cs typeface="Open Sans" panose="020B0606030504020204" pitchFamily="34" charset="0"/>
              </a:rPr>
              <a:t>[Employees]</a:t>
            </a:r>
          </a:p>
          <a:p>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Formal Title IX complaints involving more than one complainant or respondent may be consolidated if </a:t>
            </a:r>
            <a:r>
              <a:rPr lang="en-US" sz="2000" b="0" i="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they </a:t>
            </a:r>
            <a:r>
              <a:rPr lang="en-US" sz="2000" b="1"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arise out of the same facts or circumstances.</a:t>
            </a:r>
            <a:endParaRPr lang="en-US" sz="2000" b="0" i="0" kern="1200" dirty="0">
              <a:solidFill>
                <a:schemeClr val="bg1"/>
              </a:solidFill>
              <a:effectLst/>
              <a:ea typeface="Open Sans" panose="020B0606030504020204" pitchFamily="34" charset="0"/>
              <a:cs typeface="Open Sans" panose="020B0606030504020204" pitchFamily="34" charset="0"/>
            </a:endParaRPr>
          </a:p>
          <a:p>
            <a:pPr lvl="1"/>
            <a:r>
              <a:rPr lang="en-US" sz="1600" kern="1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2"/>
              </a:rPr>
              <a:t>4.15(3)</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3"/>
              </a:rPr>
              <a:t>11.17(3)</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RPD 14-2</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Appendix C, Investigation of Title IX misconduct allegations, 3.</a:t>
            </a:r>
            <a:endParaRPr lang="en-US" sz="1600" kern="100" dirty="0">
              <a:solidFill>
                <a:schemeClr val="bg1"/>
              </a:solidFill>
              <a:effectLst/>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p:txBody>
          <a:bodyPr>
            <a:noAutofit/>
          </a:bodyPr>
          <a:lstStyle/>
          <a:p>
            <a:pPr lvl="1"/>
            <a:r>
              <a:rPr lang="en-US" sz="1200" i="1" dirty="0">
                <a:ea typeface="Open Sans" panose="020B0606030504020204" pitchFamily="34" charset="0"/>
                <a:cs typeface="Open Sans" panose="020B0606030504020204" pitchFamily="34" charset="0"/>
              </a:rPr>
              <a:t>[Students]</a:t>
            </a:r>
          </a:p>
          <a:p>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university may consolidate disciplinary procedures as to allegations of sexual misconduct, as defined in s.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UWS 17.151</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against more than one respondent, or by more than one complainant against one or more respondents, or by one party against the other party, where the allegations of sexual misconduct </a:t>
            </a:r>
            <a:r>
              <a:rPr lang="en-US" sz="1600" b="1"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arise out of the same facts or circumstances.</a:t>
            </a:r>
            <a:endParaRPr lang="en-US" sz="1600" b="0" i="0" kern="1200" dirty="0">
              <a:solidFill>
                <a:schemeClr val="bg1"/>
              </a:solidFill>
              <a:effectLst/>
              <a:ea typeface="Open Sans" panose="020B0606030504020204" pitchFamily="34" charset="0"/>
              <a:cs typeface="Open Sans" panose="020B0606030504020204" pitchFamily="34" charset="0"/>
            </a:endParaRPr>
          </a:p>
          <a:p>
            <a:pPr lvl="1"/>
            <a:r>
              <a:rPr lang="en-US" sz="1200" kern="100" dirty="0">
                <a:solidFill>
                  <a:srgbClr val="FFFFFF"/>
                </a:solidFill>
                <a:effectLst/>
                <a:ea typeface="Open Sans" panose="020B0606030504020204" pitchFamily="34" charset="0"/>
                <a:cs typeface="Open Sans" panose="020B0606030504020204" pitchFamily="34" charset="0"/>
              </a:rPr>
              <a:t>§ </a:t>
            </a:r>
            <a:r>
              <a:rPr lang="en-US" sz="12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2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17.152(1)(a)</a:t>
            </a:r>
            <a:r>
              <a:rPr lang="en-US" sz="12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t>
            </a:r>
            <a:endParaRPr lang="en-US" sz="1200" kern="100" dirty="0">
              <a:solidFill>
                <a:schemeClr val="bg1"/>
              </a:solidFill>
              <a:effectLst/>
              <a:ea typeface="Open Sans" panose="020B0606030504020204" pitchFamily="34" charset="0"/>
              <a:cs typeface="Open Sans" panose="020B0606030504020204" pitchFamily="34" charset="0"/>
            </a:endParaRPr>
          </a:p>
          <a:p>
            <a:endParaRPr lang="en-US" sz="16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7"/>
              </a:rPr>
              <a:t>34 CFR 106.45(b)(4)</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603958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5B45-8A9F-4034-587E-EDE1163023D2}"/>
              </a:ext>
            </a:extLst>
          </p:cNvPr>
          <p:cNvSpPr>
            <a:spLocks noGrp="1"/>
          </p:cNvSpPr>
          <p:nvPr>
            <p:ph type="ctrTitle"/>
          </p:nvPr>
        </p:nvSpPr>
        <p:spPr/>
        <p:txBody>
          <a:bodyPr/>
          <a:lstStyle/>
          <a:p>
            <a:r>
              <a:rPr lang="en-US" dirty="0"/>
              <a:t>Notice of Investigation</a:t>
            </a:r>
          </a:p>
        </p:txBody>
      </p:sp>
      <p:sp>
        <p:nvSpPr>
          <p:cNvPr id="3" name="Footer Placeholder 2">
            <a:extLst>
              <a:ext uri="{FF2B5EF4-FFF2-40B4-BE49-F238E27FC236}">
                <a16:creationId xmlns:a16="http://schemas.microsoft.com/office/drawing/2014/main" id="{63FA4FD9-CA30-D868-D223-09F41D7EC27D}"/>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D7829D0-43C2-2D14-0961-CBD6F379A057}"/>
              </a:ext>
            </a:extLst>
          </p:cNvPr>
          <p:cNvSpPr>
            <a:spLocks noGrp="1"/>
          </p:cNvSpPr>
          <p:nvPr>
            <p:ph type="sldNum" sz="quarter" idx="12"/>
          </p:nvPr>
        </p:nvSpPr>
        <p:spPr/>
        <p:txBody>
          <a:bodyPr/>
          <a:lstStyle/>
          <a:p>
            <a:fld id="{A49DFD55-3C28-40EF-9E31-A92D2E4017FF}" type="slidenum">
              <a:rPr lang="en-US" smtClean="0"/>
              <a:pPr/>
              <a:t>85</a:t>
            </a:fld>
            <a:endParaRPr lang="en-US"/>
          </a:p>
        </p:txBody>
      </p:sp>
      <p:sp>
        <p:nvSpPr>
          <p:cNvPr id="5" name="Text Placeholder 4">
            <a:extLst>
              <a:ext uri="{FF2B5EF4-FFF2-40B4-BE49-F238E27FC236}">
                <a16:creationId xmlns:a16="http://schemas.microsoft.com/office/drawing/2014/main" id="{9497EE20-1F1E-255A-3E10-799A23812344}"/>
              </a:ext>
            </a:extLst>
          </p:cNvPr>
          <p:cNvSpPr>
            <a:spLocks noGrp="1"/>
          </p:cNvSpPr>
          <p:nvPr>
            <p:ph type="body" sz="quarter" idx="13"/>
          </p:nvPr>
        </p:nvSpPr>
        <p:spPr/>
        <p:txBody>
          <a:bodyPr>
            <a:normAutofit fontScale="92500" lnSpcReduction="20000"/>
          </a:bodyPr>
          <a:lstStyle/>
          <a:p>
            <a:r>
              <a:rPr lang="en-US" dirty="0"/>
              <a:t>Grievance process</a:t>
            </a:r>
          </a:p>
          <a:p>
            <a:r>
              <a:rPr lang="en-US" dirty="0"/>
              <a:t>Allegations</a:t>
            </a:r>
          </a:p>
          <a:p>
            <a:r>
              <a:rPr lang="en-US" dirty="0"/>
              <a:t>Presumption of non-responsibility</a:t>
            </a:r>
          </a:p>
          <a:p>
            <a:r>
              <a:rPr lang="en-US" dirty="0"/>
              <a:t>Advisor</a:t>
            </a:r>
          </a:p>
          <a:p>
            <a:r>
              <a:rPr lang="en-US" dirty="0"/>
              <a:t>Evidence</a:t>
            </a:r>
          </a:p>
          <a:p>
            <a:r>
              <a:rPr lang="en-US" dirty="0"/>
              <a:t>False statements</a:t>
            </a:r>
          </a:p>
        </p:txBody>
      </p:sp>
    </p:spTree>
    <p:extLst>
      <p:ext uri="{BB962C8B-B14F-4D97-AF65-F5344CB8AC3E}">
        <p14:creationId xmlns:p14="http://schemas.microsoft.com/office/powerpoint/2010/main" val="35765418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Notice of investigation</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86</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600" i="1" dirty="0">
                <a:ea typeface="Open Sans" panose="020B0606030504020204" pitchFamily="34" charset="0"/>
                <a:cs typeface="Open Sans" panose="020B0606030504020204" pitchFamily="34" charset="0"/>
              </a:rPr>
              <a:t>[Employees]</a:t>
            </a:r>
          </a:p>
          <a:p>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investigator shall provide the [faculty member, academic staff member, or employee] </a:t>
            </a:r>
            <a:r>
              <a:rPr lang="en-US" sz="2000" b="1"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and</a:t>
            </a: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the complainant with a notice of investigation.</a:t>
            </a:r>
            <a:endParaRPr lang="en-US" sz="2000" b="0" i="0" kern="1200" dirty="0">
              <a:solidFill>
                <a:schemeClr val="bg1"/>
              </a:solidFill>
              <a:effectLst/>
              <a:ea typeface="Open Sans" panose="020B0606030504020204" pitchFamily="34" charset="0"/>
              <a:cs typeface="Open Sans" panose="020B0606030504020204" pitchFamily="34" charset="0"/>
            </a:endParaRPr>
          </a:p>
          <a:p>
            <a:pPr lvl="1"/>
            <a:r>
              <a:rPr lang="en-US" sz="1600" kern="1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2"/>
              </a:rPr>
              <a:t>4.15(2)</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3"/>
              </a:rPr>
              <a:t>11.17(2)</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RPD 14-2</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Appendix C, Investigation of Title IX misconduct allegations, 2.</a:t>
            </a:r>
            <a:endParaRPr lang="en-US" sz="1600" kern="100" dirty="0">
              <a:solidFill>
                <a:schemeClr val="bg1"/>
              </a:solidFill>
              <a:effectLst/>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p:txBody>
          <a:bodyPr>
            <a:noAutofit/>
          </a:bodyPr>
          <a:lstStyle/>
          <a:p>
            <a:pPr lvl="1"/>
            <a:r>
              <a:rPr lang="en-US" sz="1200" i="1" dirty="0">
                <a:ea typeface="Open Sans" panose="020B0606030504020204" pitchFamily="34" charset="0"/>
                <a:cs typeface="Open Sans" panose="020B0606030504020204" pitchFamily="34" charset="0"/>
              </a:rPr>
              <a:t>[Students]</a:t>
            </a:r>
          </a:p>
          <a:p>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When the investigating officer concludes that proceedings under this section are warranted, the investigating officer shall promptly distribute a written notice of investigation in person, by telephone or by electronic mail, to the complainant and respondent.</a:t>
            </a:r>
            <a:endParaRPr lang="en-US" sz="1600" b="0" i="0" kern="1200" dirty="0">
              <a:solidFill>
                <a:schemeClr val="bg1"/>
              </a:solidFill>
              <a:effectLst/>
              <a:ea typeface="Open Sans" panose="020B0606030504020204" pitchFamily="34" charset="0"/>
              <a:cs typeface="Open Sans" panose="020B0606030504020204" pitchFamily="34" charset="0"/>
            </a:endParaRPr>
          </a:p>
          <a:p>
            <a:pPr lvl="1"/>
            <a:r>
              <a:rPr lang="en-US" sz="1200" kern="100" dirty="0">
                <a:solidFill>
                  <a:srgbClr val="FFFFFF"/>
                </a:solidFill>
                <a:effectLst/>
                <a:ea typeface="Open Sans" panose="020B0606030504020204" pitchFamily="34" charset="0"/>
                <a:cs typeface="Open Sans" panose="020B0606030504020204" pitchFamily="34" charset="0"/>
              </a:rPr>
              <a:t>§ </a:t>
            </a:r>
            <a:r>
              <a:rPr lang="en-US" sz="12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2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17.152(3)</a:t>
            </a:r>
            <a:r>
              <a:rPr lang="en-US" sz="12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t>
            </a:r>
            <a:endParaRPr lang="en-US" sz="1200" kern="100" dirty="0">
              <a:solidFill>
                <a:schemeClr val="bg1"/>
              </a:solidFill>
              <a:effectLst/>
              <a:ea typeface="Open Sans" panose="020B0606030504020204" pitchFamily="34" charset="0"/>
              <a:cs typeface="Open Sans" panose="020B0606030504020204" pitchFamily="34" charset="0"/>
            </a:endParaRPr>
          </a:p>
          <a:p>
            <a:endParaRPr lang="en-US" sz="16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106.45(b)(2)</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722392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Notice of investigation</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87</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r>
              <a:rPr lang="en-US" dirty="0">
                <a:ea typeface="Open Sans" panose="020B0606030504020204" pitchFamily="34" charset="0"/>
                <a:cs typeface="Open Sans" panose="020B0606030504020204" pitchFamily="34" charset="0"/>
              </a:rPr>
              <a:t>The notice [of investigation] shall include </a:t>
            </a:r>
            <a:r>
              <a:rPr lang="en-US" b="1" i="1" dirty="0">
                <a:ea typeface="Open Sans" panose="020B0606030504020204" pitchFamily="34" charset="0"/>
                <a:cs typeface="Open Sans" panose="020B0606030504020204" pitchFamily="34" charset="0"/>
              </a:rPr>
              <a:t>all of the following:</a:t>
            </a:r>
            <a:endPar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endParaRPr>
          </a:p>
          <a:p>
            <a:pPr lvl="1"/>
            <a:r>
              <a:rPr lang="en-US" sz="2000" kern="100" dirty="0">
                <a:solidFill>
                  <a:srgbClr val="FFFFFF"/>
                </a:solidFill>
                <a:effectLst/>
                <a:ea typeface="Open Sans" panose="020B0606030504020204" pitchFamily="34" charset="0"/>
                <a:cs typeface="Open Sans" panose="020B0606030504020204" pitchFamily="34" charset="0"/>
              </a:rPr>
              <a:t>§§ </a:t>
            </a: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20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2"/>
              </a:rPr>
              <a:t>4.15(2)</a:t>
            </a: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sz="20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3"/>
              </a:rPr>
              <a:t>11.17(2)</a:t>
            </a: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20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17.152(3)</a:t>
            </a: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20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RPD 14-2</a:t>
            </a: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Appendix C, Investigation of Title IX misconduct allegations, 2. </a:t>
            </a:r>
          </a:p>
          <a:p>
            <a:r>
              <a:rPr lang="en-US"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See</a:t>
            </a:r>
            <a:r>
              <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r>
              <a:rPr lang="en-US"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34 CFR 106.45(b)(2)</a:t>
            </a:r>
            <a:r>
              <a:rPr lang="en-US"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(Aug. 14, 2020).</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lvl="1"/>
            <a:endParaRPr lang="en-US" sz="2000" kern="100" dirty="0">
              <a:solidFill>
                <a:schemeClr val="bg1"/>
              </a:solidFill>
              <a:effectLst/>
              <a:ea typeface="Open Sans" panose="020B0606030504020204" pitchFamily="34" charset="0"/>
              <a:cs typeface="Open Sans" panose="020B0606030504020204" pitchFamily="34" charset="0"/>
            </a:endParaRPr>
          </a:p>
          <a:p>
            <a:endParaRPr lang="en-US" i="1" dirty="0">
              <a:ea typeface="Open Sans" panose="020B0606030504020204" pitchFamily="34" charset="0"/>
              <a:cs typeface="Open Sans" panose="020B0606030504020204" pitchFamily="34" charset="0"/>
            </a:endParaRPr>
          </a:p>
          <a:p>
            <a:endParaRPr lang="en-US" i="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60903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Notice of investigation –</a:t>
            </a:r>
            <a:br>
              <a:rPr lang="en-US" dirty="0"/>
            </a:br>
            <a:r>
              <a:rPr lang="en-US" dirty="0"/>
              <a:t>Grievance process</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88</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800" i="1" dirty="0">
                <a:ea typeface="Open Sans" panose="020B0606030504020204" pitchFamily="34" charset="0"/>
                <a:cs typeface="Open Sans" panose="020B0606030504020204" pitchFamily="34" charset="0"/>
              </a:rPr>
              <a:t>[Employees]</a:t>
            </a:r>
          </a:p>
          <a:p>
            <a:r>
              <a:rPr lang="en-US" sz="2400" kern="100" dirty="0">
                <a:solidFill>
                  <a:srgbClr val="FFFFFF"/>
                </a:solidFill>
                <a:effectLst/>
                <a:ea typeface="Open Sans" panose="020B0606030504020204" pitchFamily="34" charset="0"/>
                <a:cs typeface="Open Sans" panose="020B0606030504020204" pitchFamily="34" charset="0"/>
              </a:rPr>
              <a:t>The grievance process, including informal resolution options.</a:t>
            </a:r>
            <a:endParaRPr lang="en-US" sz="2400" b="0" i="0" kern="1200" dirty="0">
              <a:solidFill>
                <a:schemeClr val="bg1"/>
              </a:solidFill>
              <a:effectLst/>
              <a:ea typeface="Open Sans" panose="020B0606030504020204" pitchFamily="34" charset="0"/>
              <a:cs typeface="Open Sans" panose="020B0606030504020204" pitchFamily="34" charset="0"/>
            </a:endParaRPr>
          </a:p>
          <a:p>
            <a:pPr lvl="1"/>
            <a:r>
              <a:rPr lang="en-US" sz="1800" kern="100" dirty="0">
                <a:solidFill>
                  <a:srgbClr val="FFFFFF"/>
                </a:solidFill>
                <a:effectLst/>
                <a:ea typeface="Open Sans" panose="020B0606030504020204" pitchFamily="34" charset="0"/>
                <a:cs typeface="Open Sans" panose="020B0606030504020204" pitchFamily="34" charset="0"/>
              </a:rPr>
              <a:t>§§ UWS </a:t>
            </a:r>
            <a:r>
              <a:rPr lang="en-US" sz="1800" u="sng" kern="100" dirty="0">
                <a:solidFill>
                  <a:srgbClr val="FFFFFF"/>
                </a:solidFill>
                <a:effectLst/>
                <a:ea typeface="Open Sans" panose="020B0606030504020204" pitchFamily="34" charset="0"/>
                <a:cs typeface="Open Sans" panose="020B0606030504020204" pitchFamily="34" charset="0"/>
                <a:hlinkClick r:id="rId2"/>
              </a:rPr>
              <a:t>4.15(2)(a)</a:t>
            </a:r>
            <a:r>
              <a:rPr lang="en-US" sz="1800" kern="100" dirty="0">
                <a:solidFill>
                  <a:srgbClr val="FFFFFF"/>
                </a:solidFill>
                <a:effectLst/>
                <a:ea typeface="Open Sans" panose="020B0606030504020204" pitchFamily="34" charset="0"/>
                <a:cs typeface="Open Sans" panose="020B0606030504020204" pitchFamily="34" charset="0"/>
              </a:rPr>
              <a:t> &amp; </a:t>
            </a:r>
            <a:r>
              <a:rPr lang="en-US" sz="1800" u="sng" kern="100" dirty="0">
                <a:solidFill>
                  <a:srgbClr val="FFFFFF"/>
                </a:solidFill>
                <a:effectLst/>
                <a:ea typeface="Open Sans" panose="020B0606030504020204" pitchFamily="34" charset="0"/>
                <a:cs typeface="Open Sans" panose="020B0606030504020204" pitchFamily="34" charset="0"/>
                <a:hlinkClick r:id="rId3"/>
              </a:rPr>
              <a:t>11.17(2)(a)</a:t>
            </a:r>
            <a:r>
              <a:rPr lang="en-US" sz="1800" kern="100" dirty="0">
                <a:solidFill>
                  <a:srgbClr val="FFFFFF"/>
                </a:solidFill>
                <a:effectLst/>
                <a:ea typeface="Open Sans" panose="020B0606030504020204" pitchFamily="34" charset="0"/>
                <a:cs typeface="Open Sans" panose="020B0606030504020204" pitchFamily="34" charset="0"/>
              </a:rPr>
              <a:t> &amp; </a:t>
            </a:r>
            <a:r>
              <a:rPr lang="en-US" sz="1800" u="sng" kern="100" dirty="0">
                <a:solidFill>
                  <a:srgbClr val="FFFFFF"/>
                </a:solidFill>
                <a:effectLst/>
                <a:ea typeface="Open Sans" panose="020B0606030504020204" pitchFamily="34" charset="0"/>
                <a:cs typeface="Open Sans" panose="020B0606030504020204" pitchFamily="34" charset="0"/>
                <a:hlinkClick r:id="rId4"/>
              </a:rPr>
              <a:t>RPD 14-2</a:t>
            </a:r>
            <a:r>
              <a:rPr lang="en-US" sz="1800" kern="100" dirty="0">
                <a:solidFill>
                  <a:srgbClr val="FFFFFF"/>
                </a:solidFill>
                <a:effectLst/>
                <a:ea typeface="Open Sans" panose="020B0606030504020204" pitchFamily="34" charset="0"/>
                <a:cs typeface="Open Sans" panose="020B0606030504020204" pitchFamily="34" charset="0"/>
              </a:rPr>
              <a:t>, Appendix C, Investigation of Title IX misconduct allegations, 2.a.</a:t>
            </a:r>
            <a:endParaRPr lang="en-US" sz="1800" kern="100" dirty="0">
              <a:solidFill>
                <a:schemeClr val="bg1"/>
              </a:solidFill>
              <a:effectLst/>
              <a:ea typeface="Open Sans" panose="020B0606030504020204" pitchFamily="34" charset="0"/>
              <a:cs typeface="Open Sans" panose="020B0606030504020204" pitchFamily="34" charset="0"/>
            </a:endParaRPr>
          </a:p>
          <a:p>
            <a:endParaRPr lang="en-US" sz="2400" i="1" dirty="0">
              <a:ea typeface="Open Sans" panose="020B0606030504020204" pitchFamily="34" charset="0"/>
              <a:cs typeface="Open Sans" panose="020B0606030504020204" pitchFamily="34" charset="0"/>
            </a:endParaRPr>
          </a:p>
          <a:p>
            <a:endParaRPr lang="en-US" sz="24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p:txBody>
          <a:bodyPr>
            <a:noAutofit/>
          </a:bodyPr>
          <a:lstStyle/>
          <a:p>
            <a:pPr lvl="1"/>
            <a:r>
              <a:rPr lang="en-US" sz="1600" i="1" dirty="0">
                <a:ea typeface="Open Sans" panose="020B0606030504020204" pitchFamily="34" charset="0"/>
                <a:cs typeface="Open Sans" panose="020B0606030504020204" pitchFamily="34" charset="0"/>
              </a:rPr>
              <a:t>[Students]</a:t>
            </a:r>
          </a:p>
          <a:p>
            <a:r>
              <a:rPr lang="en-US" sz="2000" kern="100" dirty="0">
                <a:solidFill>
                  <a:srgbClr val="FFFFFF"/>
                </a:solidFill>
                <a:effectLst/>
                <a:ea typeface="Open Sans" panose="020B0606030504020204" pitchFamily="34" charset="0"/>
                <a:cs typeface="Open Sans" panose="020B0606030504020204" pitchFamily="34" charset="0"/>
              </a:rPr>
              <a:t>Information about the nonacademic misconduct process available under this chapter and about any available informal resolution process.</a:t>
            </a:r>
            <a:endParaRPr lang="en-US" sz="2000" b="0" i="0" kern="1200" dirty="0">
              <a:solidFill>
                <a:schemeClr val="bg1"/>
              </a:solidFill>
              <a:effectLst/>
              <a:ea typeface="Open Sans" panose="020B0606030504020204" pitchFamily="34" charset="0"/>
              <a:cs typeface="Open Sans" panose="020B0606030504020204" pitchFamily="34" charset="0"/>
            </a:endParaRPr>
          </a:p>
          <a:p>
            <a:pPr lvl="1"/>
            <a:r>
              <a:rPr lang="en-US" sz="1600" kern="100" dirty="0">
                <a:solidFill>
                  <a:srgbClr val="FFFFFF"/>
                </a:solidFill>
                <a:effectLst/>
                <a:ea typeface="Open Sans" panose="020B0606030504020204" pitchFamily="34" charset="0"/>
                <a:cs typeface="Open Sans" panose="020B0606030504020204" pitchFamily="34" charset="0"/>
              </a:rPr>
              <a:t>§ UWS </a:t>
            </a:r>
            <a:r>
              <a:rPr lang="en-US" sz="1600" u="sng" kern="100" dirty="0">
                <a:solidFill>
                  <a:srgbClr val="FFFFFF"/>
                </a:solidFill>
                <a:effectLst/>
                <a:ea typeface="Open Sans" panose="020B0606030504020204" pitchFamily="34" charset="0"/>
                <a:cs typeface="Open Sans" panose="020B0606030504020204" pitchFamily="34" charset="0"/>
                <a:hlinkClick r:id="rId5"/>
              </a:rPr>
              <a:t>17.152(3)(g)</a:t>
            </a:r>
            <a:r>
              <a:rPr lang="en-US" sz="1600" kern="100" dirty="0">
                <a:solidFill>
                  <a:srgbClr val="FFFFFF"/>
                </a:solidFill>
                <a:effectLst/>
                <a:ea typeface="Open Sans" panose="020B0606030504020204" pitchFamily="34" charset="0"/>
                <a:cs typeface="Open Sans" panose="020B0606030504020204" pitchFamily="34" charset="0"/>
              </a:rPr>
              <a:t>.</a:t>
            </a:r>
            <a:endParaRPr lang="en-US" sz="1600" kern="100" dirty="0">
              <a:solidFill>
                <a:schemeClr val="bg1"/>
              </a:solidFill>
              <a:effectLst/>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See</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34 CFR 106.45(b)(2)(</a:t>
            </a:r>
            <a:r>
              <a:rPr lang="en-US" sz="1800" u="sng" kern="100" dirty="0" err="1">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i</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)(A)</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(Aug. 14, 2020).</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065583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5CE2-2EE5-7EDC-36C0-CB5E8DE1F266}"/>
              </a:ext>
            </a:extLst>
          </p:cNvPr>
          <p:cNvSpPr>
            <a:spLocks noGrp="1"/>
          </p:cNvSpPr>
          <p:nvPr>
            <p:ph type="ctrTitle"/>
          </p:nvPr>
        </p:nvSpPr>
        <p:spPr/>
        <p:txBody>
          <a:bodyPr/>
          <a:lstStyle/>
          <a:p>
            <a:r>
              <a:rPr lang="en-US" dirty="0"/>
              <a:t>Notice of Investigation – </a:t>
            </a:r>
            <a:br>
              <a:rPr lang="en-US" dirty="0"/>
            </a:br>
            <a:r>
              <a:rPr lang="en-US" dirty="0"/>
              <a:t>Allegations</a:t>
            </a:r>
          </a:p>
        </p:txBody>
      </p:sp>
      <p:sp>
        <p:nvSpPr>
          <p:cNvPr id="3" name="Footer Placeholder 2">
            <a:extLst>
              <a:ext uri="{FF2B5EF4-FFF2-40B4-BE49-F238E27FC236}">
                <a16:creationId xmlns:a16="http://schemas.microsoft.com/office/drawing/2014/main" id="{FA0B18F7-4FB8-B357-4BC7-E16C00EDFC3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AA33F056-6BD7-AD44-237E-4290FB9FABC8}"/>
              </a:ext>
            </a:extLst>
          </p:cNvPr>
          <p:cNvSpPr>
            <a:spLocks noGrp="1"/>
          </p:cNvSpPr>
          <p:nvPr>
            <p:ph type="sldNum" sz="quarter" idx="12"/>
          </p:nvPr>
        </p:nvSpPr>
        <p:spPr/>
        <p:txBody>
          <a:bodyPr/>
          <a:lstStyle/>
          <a:p>
            <a:fld id="{A49DFD55-3C28-40EF-9E31-A92D2E4017FF}" type="slidenum">
              <a:rPr lang="en-US" smtClean="0"/>
              <a:pPr/>
              <a:t>89</a:t>
            </a:fld>
            <a:endParaRPr lang="en-US"/>
          </a:p>
        </p:txBody>
      </p:sp>
      <p:sp>
        <p:nvSpPr>
          <p:cNvPr id="5" name="Text Placeholder 4">
            <a:extLst>
              <a:ext uri="{FF2B5EF4-FFF2-40B4-BE49-F238E27FC236}">
                <a16:creationId xmlns:a16="http://schemas.microsoft.com/office/drawing/2014/main" id="{0419D055-6346-7D48-F533-3A01E283F40F}"/>
              </a:ext>
            </a:extLst>
          </p:cNvPr>
          <p:cNvSpPr>
            <a:spLocks noGrp="1"/>
          </p:cNvSpPr>
          <p:nvPr>
            <p:ph type="body" sz="quarter" idx="13"/>
          </p:nvPr>
        </p:nvSpPr>
        <p:spPr/>
        <p:txBody>
          <a:bodyPr/>
          <a:lstStyle/>
          <a:p>
            <a:r>
              <a:rPr lang="en-US" dirty="0"/>
              <a:t>Alleged conduct</a:t>
            </a:r>
          </a:p>
          <a:p>
            <a:r>
              <a:rPr lang="en-US" dirty="0"/>
              <a:t>Identities of the complainant and respondent</a:t>
            </a:r>
          </a:p>
          <a:p>
            <a:r>
              <a:rPr lang="en-US" dirty="0"/>
              <a:t>Date and location of the allegations</a:t>
            </a:r>
          </a:p>
        </p:txBody>
      </p:sp>
    </p:spTree>
    <p:extLst>
      <p:ext uri="{BB962C8B-B14F-4D97-AF65-F5344CB8AC3E}">
        <p14:creationId xmlns:p14="http://schemas.microsoft.com/office/powerpoint/2010/main" val="3094364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07F0-7B06-CD52-111F-B1F32F06DB7E}"/>
              </a:ext>
            </a:extLst>
          </p:cNvPr>
          <p:cNvSpPr>
            <a:spLocks noGrp="1"/>
          </p:cNvSpPr>
          <p:nvPr>
            <p:ph type="ctrTitle"/>
          </p:nvPr>
        </p:nvSpPr>
        <p:spPr/>
        <p:txBody>
          <a:bodyPr/>
          <a:lstStyle/>
          <a:p>
            <a:r>
              <a:rPr lang="en-US" dirty="0"/>
              <a:t>Preponderance of the evidence</a:t>
            </a:r>
          </a:p>
        </p:txBody>
      </p:sp>
      <p:sp>
        <p:nvSpPr>
          <p:cNvPr id="3" name="Footer Placeholder 2">
            <a:extLst>
              <a:ext uri="{FF2B5EF4-FFF2-40B4-BE49-F238E27FC236}">
                <a16:creationId xmlns:a16="http://schemas.microsoft.com/office/drawing/2014/main" id="{2E370BC6-E080-2D32-EBF4-36B19F2CA69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301343CF-5171-62AF-9965-E1E38659BA52}"/>
              </a:ext>
            </a:extLst>
          </p:cNvPr>
          <p:cNvSpPr>
            <a:spLocks noGrp="1"/>
          </p:cNvSpPr>
          <p:nvPr>
            <p:ph type="sldNum" sz="quarter" idx="12"/>
          </p:nvPr>
        </p:nvSpPr>
        <p:spPr/>
        <p:txBody>
          <a:bodyPr/>
          <a:lstStyle/>
          <a:p>
            <a:fld id="{A49DFD55-3C28-40EF-9E31-A92D2E4017FF}" type="slidenum">
              <a:rPr lang="en-US" smtClean="0"/>
              <a:pPr/>
              <a:t>9</a:t>
            </a:fld>
            <a:endParaRPr lang="en-US"/>
          </a:p>
        </p:txBody>
      </p:sp>
      <p:sp>
        <p:nvSpPr>
          <p:cNvPr id="5" name="Text Placeholder 4">
            <a:extLst>
              <a:ext uri="{FF2B5EF4-FFF2-40B4-BE49-F238E27FC236}">
                <a16:creationId xmlns:a16="http://schemas.microsoft.com/office/drawing/2014/main" id="{1794235C-3EC4-FE9C-2AFF-E9DFE78BF00B}"/>
              </a:ext>
            </a:extLst>
          </p:cNvPr>
          <p:cNvSpPr>
            <a:spLocks noGrp="1"/>
          </p:cNvSpPr>
          <p:nvPr>
            <p:ph type="body" sz="quarter" idx="13"/>
          </p:nvPr>
        </p:nvSpPr>
        <p:spPr/>
        <p:txBody>
          <a:bodyPr>
            <a:normAutofit fontScale="70000" lnSpcReduction="20000"/>
          </a:bodyPr>
          <a:lstStyle/>
          <a:p>
            <a:r>
              <a:rPr lang="en-US" dirty="0"/>
              <a:t>“Preponderance of the evidence” means information that would persuade a reasonable person that a proposition is more probably true than not true. It is a lower standard of proof than “clear and convincing evidence” [and is the minimum standard for a finding of responsibility under this chapter].</a:t>
            </a:r>
          </a:p>
          <a:p>
            <a:pPr lvl="1"/>
            <a:r>
              <a:rPr lang="en-US" dirty="0"/>
              <a:t>§§ UWS </a:t>
            </a:r>
            <a:r>
              <a:rPr lang="en-US" dirty="0">
                <a:hlinkClick r:id="rId2"/>
              </a:rPr>
              <a:t>4.015(7)</a:t>
            </a:r>
            <a:r>
              <a:rPr lang="en-US" dirty="0"/>
              <a:t>, </a:t>
            </a:r>
            <a:r>
              <a:rPr lang="en-US" dirty="0">
                <a:hlinkClick r:id="rId3"/>
              </a:rPr>
              <a:t>11.015(7)</a:t>
            </a:r>
            <a:r>
              <a:rPr lang="en-US" dirty="0"/>
              <a:t>, &amp; </a:t>
            </a:r>
            <a:r>
              <a:rPr lang="en-US" dirty="0">
                <a:hlinkClick r:id="rId4"/>
              </a:rPr>
              <a:t>17.02(13)</a:t>
            </a:r>
            <a:r>
              <a:rPr lang="en-US" dirty="0"/>
              <a:t> &amp; </a:t>
            </a:r>
            <a:r>
              <a:rPr lang="en-US" dirty="0">
                <a:hlinkClick r:id="rId5"/>
              </a:rPr>
              <a:t>RPD 14-2</a:t>
            </a:r>
            <a:r>
              <a:rPr lang="en-US" dirty="0"/>
              <a:t>, Appendix C, Definitions, 9.</a:t>
            </a:r>
          </a:p>
          <a:p>
            <a:r>
              <a:rPr lang="en-US" dirty="0"/>
              <a:t>50% plus anything</a:t>
            </a:r>
          </a:p>
          <a:p>
            <a:r>
              <a:rPr lang="en-US" dirty="0"/>
              <a:t>Quality not quantity of evidence</a:t>
            </a:r>
          </a:p>
          <a:p>
            <a:endParaRPr lang="en-US" dirty="0"/>
          </a:p>
        </p:txBody>
      </p:sp>
    </p:spTree>
    <p:extLst>
      <p:ext uri="{BB962C8B-B14F-4D97-AF65-F5344CB8AC3E}">
        <p14:creationId xmlns:p14="http://schemas.microsoft.com/office/powerpoint/2010/main" val="39600058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Notice of investigation –</a:t>
            </a:r>
            <a:br>
              <a:rPr lang="en-US" dirty="0"/>
            </a:br>
            <a:r>
              <a:rPr lang="en-US" dirty="0"/>
              <a:t>alleged conduct</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90</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600" i="1" dirty="0">
                <a:ea typeface="Open Sans" panose="020B0606030504020204" pitchFamily="34" charset="0"/>
                <a:cs typeface="Open Sans" panose="020B0606030504020204" pitchFamily="34" charset="0"/>
              </a:rPr>
              <a:t>[Employees]</a:t>
            </a:r>
          </a:p>
          <a:p>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allegations of Title IX misconduct with sufficient detail for the [faculty member, academic staff member, or employee] to prepare a response to the allegations ….</a:t>
            </a:r>
            <a:endParaRPr lang="en-US" sz="2000" b="0" i="0" kern="1200" dirty="0">
              <a:solidFill>
                <a:schemeClr val="bg1"/>
              </a:solidFill>
              <a:effectLst/>
              <a:ea typeface="Open Sans" panose="020B0606030504020204" pitchFamily="34" charset="0"/>
              <a:cs typeface="Open Sans" panose="020B0606030504020204" pitchFamily="34" charset="0"/>
            </a:endParaRPr>
          </a:p>
          <a:p>
            <a:pPr lvl="1"/>
            <a:r>
              <a:rPr lang="en-US" sz="1600" kern="100" dirty="0">
                <a:solidFill>
                  <a:srgbClr val="FFFFFF"/>
                </a:solidFill>
                <a:effectLst/>
                <a:ea typeface="Open Sans" panose="020B0606030504020204" pitchFamily="34" charset="0"/>
                <a:cs typeface="Open Sans" panose="020B0606030504020204" pitchFamily="34" charset="0"/>
              </a:rPr>
              <a:t>§§ UWS </a:t>
            </a:r>
            <a:r>
              <a:rPr lang="en-US" sz="1600" u="sng" kern="100" dirty="0">
                <a:solidFill>
                  <a:srgbClr val="FFFFFF"/>
                </a:solidFill>
                <a:effectLst/>
                <a:ea typeface="Open Sans" panose="020B0606030504020204" pitchFamily="34" charset="0"/>
                <a:cs typeface="Open Sans" panose="020B0606030504020204" pitchFamily="34" charset="0"/>
                <a:hlinkClick r:id="rId2"/>
              </a:rPr>
              <a:t>4.15(2)(b)</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3"/>
              </a:rPr>
              <a:t>11.17(2)(b)</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4"/>
              </a:rPr>
              <a:t>RPD 14-2</a:t>
            </a:r>
            <a:r>
              <a:rPr lang="en-US" sz="1600" kern="100" dirty="0">
                <a:solidFill>
                  <a:srgbClr val="FFFFFF"/>
                </a:solidFill>
                <a:effectLst/>
                <a:ea typeface="Open Sans" panose="020B0606030504020204" pitchFamily="34" charset="0"/>
                <a:cs typeface="Open Sans" panose="020B0606030504020204" pitchFamily="34" charset="0"/>
              </a:rPr>
              <a:t>, Appendix C, Investigation of Title IX misconduct allegations, 2.b.</a:t>
            </a:r>
            <a:endParaRPr lang="en-US" sz="1600" kern="100" dirty="0">
              <a:solidFill>
                <a:schemeClr val="bg1"/>
              </a:solidFill>
              <a:effectLst/>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p:txBody>
          <a:bodyPr>
            <a:noAutofit/>
          </a:bodyPr>
          <a:lstStyle/>
          <a:p>
            <a:pPr lvl="1"/>
            <a:r>
              <a:rPr lang="en-US" sz="1800" i="1" dirty="0">
                <a:ea typeface="Open Sans" panose="020B0606030504020204" pitchFamily="34" charset="0"/>
                <a:cs typeface="Open Sans" panose="020B0606030504020204" pitchFamily="34" charset="0"/>
              </a:rPr>
              <a:t>[Students]</a:t>
            </a:r>
          </a:p>
          <a:p>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details known at the time of issuing notice, including ...</a:t>
            </a:r>
            <a:r>
              <a:rPr lang="en-US"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conduct allegedly constituting sexual misconduct.</a:t>
            </a:r>
            <a:endParaRPr lang="en-US" sz="2400" b="0" i="0" kern="1200" dirty="0">
              <a:solidFill>
                <a:schemeClr val="bg1"/>
              </a:solidFill>
              <a:effectLst/>
              <a:ea typeface="Open Sans" panose="020B0606030504020204" pitchFamily="34" charset="0"/>
              <a:cs typeface="Open Sans" panose="020B0606030504020204" pitchFamily="34" charset="0"/>
            </a:endParaRPr>
          </a:p>
          <a:p>
            <a:pPr lvl="1"/>
            <a:r>
              <a:rPr lang="en-US" sz="1800" kern="100" dirty="0">
                <a:solidFill>
                  <a:srgbClr val="FFFFFF"/>
                </a:solidFill>
                <a:effectLst/>
                <a:ea typeface="Open Sans" panose="020B0606030504020204" pitchFamily="34" charset="0"/>
                <a:cs typeface="Open Sans" panose="020B0606030504020204" pitchFamily="34" charset="0"/>
              </a:rPr>
              <a:t>§ UWS </a:t>
            </a:r>
            <a:r>
              <a:rPr lang="en-US" sz="1800" u="sng" kern="100" dirty="0">
                <a:solidFill>
                  <a:srgbClr val="FFFFFF"/>
                </a:solidFill>
                <a:effectLst/>
                <a:ea typeface="Open Sans" panose="020B0606030504020204" pitchFamily="34" charset="0"/>
                <a:cs typeface="Open Sans" panose="020B0606030504020204" pitchFamily="34" charset="0"/>
                <a:hlinkClick r:id="rId5"/>
              </a:rPr>
              <a:t>17.152(3)(a)2.</a:t>
            </a:r>
            <a:endParaRPr lang="en-US" sz="1800" kern="100" dirty="0">
              <a:solidFill>
                <a:schemeClr val="bg1"/>
              </a:solidFill>
              <a:effectLst/>
              <a:ea typeface="Open Sans" panose="020B0606030504020204" pitchFamily="34" charset="0"/>
              <a:cs typeface="Open Sans" panose="020B0606030504020204" pitchFamily="34" charset="0"/>
            </a:endParaRPr>
          </a:p>
          <a:p>
            <a:endParaRPr lang="en-US" sz="24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See</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34 CFR 106.45(b)(2)(</a:t>
            </a:r>
            <a:r>
              <a:rPr lang="en-US" sz="1800" u="sng" kern="100" dirty="0" err="1">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i</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)(B)</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(Aug. 14, 2020).</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09969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DB5A7-C4D2-4CCE-CE7F-F9F9915CA7D3}"/>
              </a:ext>
            </a:extLst>
          </p:cNvPr>
          <p:cNvSpPr>
            <a:spLocks noGrp="1"/>
          </p:cNvSpPr>
          <p:nvPr>
            <p:ph type="ctrTitle"/>
          </p:nvPr>
        </p:nvSpPr>
        <p:spPr/>
        <p:txBody>
          <a:bodyPr/>
          <a:lstStyle/>
          <a:p>
            <a:r>
              <a:rPr lang="en-US" dirty="0"/>
              <a:t>Notice of Investigation –</a:t>
            </a:r>
            <a:br>
              <a:rPr lang="en-US" dirty="0"/>
            </a:br>
            <a:r>
              <a:rPr lang="en-US" dirty="0"/>
              <a:t>Alleged Conduct</a:t>
            </a:r>
          </a:p>
        </p:txBody>
      </p:sp>
      <p:sp>
        <p:nvSpPr>
          <p:cNvPr id="3" name="Footer Placeholder 2">
            <a:extLst>
              <a:ext uri="{FF2B5EF4-FFF2-40B4-BE49-F238E27FC236}">
                <a16:creationId xmlns:a16="http://schemas.microsoft.com/office/drawing/2014/main" id="{83498594-AD0E-C1FA-00A0-5B0961022EFC}"/>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2970DA3C-303C-CD32-7E3D-A0BF9B0EE37F}"/>
              </a:ext>
            </a:extLst>
          </p:cNvPr>
          <p:cNvSpPr>
            <a:spLocks noGrp="1"/>
          </p:cNvSpPr>
          <p:nvPr>
            <p:ph type="sldNum" sz="quarter" idx="12"/>
          </p:nvPr>
        </p:nvSpPr>
        <p:spPr/>
        <p:txBody>
          <a:bodyPr/>
          <a:lstStyle/>
          <a:p>
            <a:fld id="{A49DFD55-3C28-40EF-9E31-A92D2E4017FF}" type="slidenum">
              <a:rPr lang="en-US" smtClean="0"/>
              <a:pPr/>
              <a:t>91</a:t>
            </a:fld>
            <a:endParaRPr lang="en-US"/>
          </a:p>
        </p:txBody>
      </p:sp>
      <p:sp>
        <p:nvSpPr>
          <p:cNvPr id="5" name="Text Placeholder 4">
            <a:extLst>
              <a:ext uri="{FF2B5EF4-FFF2-40B4-BE49-F238E27FC236}">
                <a16:creationId xmlns:a16="http://schemas.microsoft.com/office/drawing/2014/main" id="{1C1B169A-AC57-D4F8-038B-953BCBCDBED0}"/>
              </a:ext>
            </a:extLst>
          </p:cNvPr>
          <p:cNvSpPr>
            <a:spLocks noGrp="1"/>
          </p:cNvSpPr>
          <p:nvPr>
            <p:ph type="body" sz="quarter" idx="13"/>
          </p:nvPr>
        </p:nvSpPr>
        <p:spPr/>
        <p:txBody>
          <a:bodyPr>
            <a:normAutofit/>
          </a:bodyPr>
          <a:lstStyle/>
          <a:p>
            <a:pPr lvl="1"/>
            <a:r>
              <a:rPr lang="en-US" sz="2800" i="1" dirty="0"/>
              <a:t>[Students]</a:t>
            </a:r>
          </a:p>
          <a:p>
            <a:r>
              <a:rPr lang="en-US" sz="3200" dirty="0"/>
              <a:t>Notice if the sexual misconduct disciplinary procedure also involves Title IX misconduct.</a:t>
            </a:r>
          </a:p>
          <a:p>
            <a:pPr lvl="1"/>
            <a:r>
              <a:rPr lang="en-US" sz="2800" dirty="0"/>
              <a:t>§ UWS </a:t>
            </a:r>
            <a:r>
              <a:rPr lang="en-US" sz="2800" dirty="0">
                <a:hlinkClick r:id="rId2"/>
              </a:rPr>
              <a:t>17.152(3)(f)</a:t>
            </a:r>
            <a:r>
              <a:rPr lang="en-US" sz="2800" dirty="0"/>
              <a:t>.</a:t>
            </a:r>
          </a:p>
        </p:txBody>
      </p:sp>
    </p:spTree>
    <p:extLst>
      <p:ext uri="{BB962C8B-B14F-4D97-AF65-F5344CB8AC3E}">
        <p14:creationId xmlns:p14="http://schemas.microsoft.com/office/powerpoint/2010/main" val="39061518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Notice of investigation –</a:t>
            </a:r>
            <a:br>
              <a:rPr lang="en-US" dirty="0"/>
            </a:br>
            <a:r>
              <a:rPr lang="en-US" dirty="0"/>
              <a:t>Identities of the Parties</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92</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800" i="1" dirty="0">
                <a:ea typeface="Open Sans" panose="020B0606030504020204" pitchFamily="34" charset="0"/>
                <a:cs typeface="Open Sans" panose="020B0606030504020204" pitchFamily="34" charset="0"/>
              </a:rPr>
              <a:t>[Employees]</a:t>
            </a:r>
          </a:p>
          <a:p>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allegations of Title IX misconduct …, including the </a:t>
            </a:r>
            <a:r>
              <a:rPr lang="en-US" sz="2400" b="1"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identity of the complainant</a:t>
            </a:r>
            <a:r>
              <a:rPr lang="en-US" sz="2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t>
            </a:r>
            <a:endParaRPr lang="en-US" sz="2400" b="0" i="0" kern="1200" dirty="0">
              <a:solidFill>
                <a:schemeClr val="bg1"/>
              </a:solidFill>
              <a:effectLst/>
              <a:ea typeface="Open Sans" panose="020B0606030504020204" pitchFamily="34" charset="0"/>
              <a:cs typeface="Open Sans" panose="020B0606030504020204" pitchFamily="34" charset="0"/>
            </a:endParaRPr>
          </a:p>
          <a:p>
            <a:pPr lvl="1"/>
            <a:r>
              <a:rPr lang="en-US" sz="1800" kern="100" dirty="0">
                <a:solidFill>
                  <a:srgbClr val="FFFFFF"/>
                </a:solidFill>
                <a:effectLst/>
                <a:ea typeface="Open Sans" panose="020B0606030504020204" pitchFamily="34" charset="0"/>
                <a:cs typeface="Open Sans" panose="020B0606030504020204" pitchFamily="34" charset="0"/>
              </a:rPr>
              <a:t>§§ UWS </a:t>
            </a:r>
            <a:r>
              <a:rPr lang="en-US" sz="1800" u="sng" kern="100" dirty="0">
                <a:solidFill>
                  <a:srgbClr val="FFFFFF"/>
                </a:solidFill>
                <a:effectLst/>
                <a:ea typeface="Open Sans" panose="020B0606030504020204" pitchFamily="34" charset="0"/>
                <a:cs typeface="Open Sans" panose="020B0606030504020204" pitchFamily="34" charset="0"/>
                <a:hlinkClick r:id="rId2"/>
              </a:rPr>
              <a:t>4.15(2)(b)</a:t>
            </a:r>
            <a:r>
              <a:rPr lang="en-US" sz="1800" kern="100" dirty="0">
                <a:solidFill>
                  <a:srgbClr val="FFFFFF"/>
                </a:solidFill>
                <a:effectLst/>
                <a:ea typeface="Open Sans" panose="020B0606030504020204" pitchFamily="34" charset="0"/>
                <a:cs typeface="Open Sans" panose="020B0606030504020204" pitchFamily="34" charset="0"/>
              </a:rPr>
              <a:t> &amp; </a:t>
            </a:r>
            <a:r>
              <a:rPr lang="en-US" sz="1800" u="sng" kern="100" dirty="0">
                <a:solidFill>
                  <a:srgbClr val="FFFFFF"/>
                </a:solidFill>
                <a:effectLst/>
                <a:ea typeface="Open Sans" panose="020B0606030504020204" pitchFamily="34" charset="0"/>
                <a:cs typeface="Open Sans" panose="020B0606030504020204" pitchFamily="34" charset="0"/>
                <a:hlinkClick r:id="rId3"/>
              </a:rPr>
              <a:t>11.17(2)(b)</a:t>
            </a:r>
            <a:r>
              <a:rPr lang="en-US" sz="1800" kern="100" dirty="0">
                <a:solidFill>
                  <a:srgbClr val="FFFFFF"/>
                </a:solidFill>
                <a:effectLst/>
                <a:ea typeface="Open Sans" panose="020B0606030504020204" pitchFamily="34" charset="0"/>
                <a:cs typeface="Open Sans" panose="020B0606030504020204" pitchFamily="34" charset="0"/>
              </a:rPr>
              <a:t> &amp; </a:t>
            </a:r>
            <a:r>
              <a:rPr lang="en-US" sz="1800" u="sng" kern="100" dirty="0">
                <a:solidFill>
                  <a:srgbClr val="FFFFFF"/>
                </a:solidFill>
                <a:effectLst/>
                <a:ea typeface="Open Sans" panose="020B0606030504020204" pitchFamily="34" charset="0"/>
                <a:cs typeface="Open Sans" panose="020B0606030504020204" pitchFamily="34" charset="0"/>
                <a:hlinkClick r:id="rId4"/>
              </a:rPr>
              <a:t>RPD 14-2</a:t>
            </a:r>
            <a:r>
              <a:rPr lang="en-US" sz="1800" kern="100" dirty="0">
                <a:solidFill>
                  <a:srgbClr val="FFFFFF"/>
                </a:solidFill>
                <a:effectLst/>
                <a:ea typeface="Open Sans" panose="020B0606030504020204" pitchFamily="34" charset="0"/>
                <a:cs typeface="Open Sans" panose="020B0606030504020204" pitchFamily="34" charset="0"/>
              </a:rPr>
              <a:t>, Appendix C, Investigation of Title IX misconduct allegations, 2.b.</a:t>
            </a:r>
            <a:endParaRPr lang="en-US" sz="1800" kern="100" dirty="0">
              <a:solidFill>
                <a:schemeClr val="bg1"/>
              </a:solidFill>
              <a:effectLst/>
              <a:ea typeface="Open Sans" panose="020B0606030504020204" pitchFamily="34" charset="0"/>
              <a:cs typeface="Open Sans" panose="020B0606030504020204" pitchFamily="34" charset="0"/>
            </a:endParaRPr>
          </a:p>
          <a:p>
            <a:endParaRPr lang="en-US" sz="2400" i="1" dirty="0">
              <a:ea typeface="Open Sans" panose="020B0606030504020204" pitchFamily="34" charset="0"/>
              <a:cs typeface="Open Sans" panose="020B0606030504020204" pitchFamily="34" charset="0"/>
            </a:endParaRPr>
          </a:p>
          <a:p>
            <a:endParaRPr lang="en-US" sz="24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p:txBody>
          <a:bodyPr>
            <a:noAutofit/>
          </a:bodyPr>
          <a:lstStyle/>
          <a:p>
            <a:pPr lvl="1"/>
            <a:r>
              <a:rPr lang="en-US" sz="1600" i="1" dirty="0">
                <a:ea typeface="Open Sans" panose="020B0606030504020204" pitchFamily="34" charset="0"/>
                <a:cs typeface="Open Sans" panose="020B0606030504020204" pitchFamily="34" charset="0"/>
              </a:rPr>
              <a:t>[Students]</a:t>
            </a:r>
          </a:p>
          <a:p>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details known at the time of issuing notice, including ...</a:t>
            </a:r>
            <a:r>
              <a:rPr lang="en-US"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[t]he </a:t>
            </a:r>
            <a:r>
              <a:rPr lang="en-US" sz="2000" b="1" i="1"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identities of the complainant and respondent</a:t>
            </a: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involved in the incident, if known.</a:t>
            </a:r>
            <a:endParaRPr lang="en-US" sz="2000" b="0" i="0" kern="1200" dirty="0">
              <a:solidFill>
                <a:schemeClr val="bg1"/>
              </a:solidFill>
              <a:effectLst/>
              <a:ea typeface="Open Sans" panose="020B0606030504020204" pitchFamily="34" charset="0"/>
              <a:cs typeface="Open Sans" panose="020B0606030504020204" pitchFamily="34" charset="0"/>
            </a:endParaRPr>
          </a:p>
          <a:p>
            <a:pPr lvl="1"/>
            <a:r>
              <a:rPr lang="en-US" sz="1600" kern="100" dirty="0">
                <a:solidFill>
                  <a:srgbClr val="FFFFFF"/>
                </a:solidFill>
                <a:effectLst/>
                <a:ea typeface="Open Sans" panose="020B0606030504020204" pitchFamily="34" charset="0"/>
                <a:cs typeface="Open Sans" panose="020B0606030504020204" pitchFamily="34" charset="0"/>
              </a:rPr>
              <a:t>§ UWS </a:t>
            </a:r>
            <a:r>
              <a:rPr lang="en-US" sz="1600" u="sng" kern="100" dirty="0">
                <a:solidFill>
                  <a:srgbClr val="FFFFFF"/>
                </a:solidFill>
                <a:effectLst/>
                <a:ea typeface="Open Sans" panose="020B0606030504020204" pitchFamily="34" charset="0"/>
                <a:cs typeface="Open Sans" panose="020B0606030504020204" pitchFamily="34" charset="0"/>
                <a:hlinkClick r:id="rId5"/>
              </a:rPr>
              <a:t>17.152(3)(a)1.</a:t>
            </a:r>
            <a:endParaRPr lang="en-US" sz="1600" kern="100" dirty="0">
              <a:solidFill>
                <a:schemeClr val="bg1"/>
              </a:solidFill>
              <a:effectLst/>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See</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34 CFR 106.45(b)(2)(</a:t>
            </a:r>
            <a:r>
              <a:rPr lang="en-US" sz="1800" u="sng" kern="100" dirty="0" err="1">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i</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)(A)</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(Aug. 14, 2020).</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131305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Notice of investigation –</a:t>
            </a:r>
            <a:br>
              <a:rPr lang="en-US" dirty="0"/>
            </a:br>
            <a:r>
              <a:rPr lang="en-US" dirty="0"/>
              <a:t>Date and </a:t>
            </a:r>
            <a:r>
              <a:rPr lang="en-US" dirty="0" err="1"/>
              <a:t>LOCation</a:t>
            </a:r>
            <a:endParaRPr lang="en-US" dirty="0"/>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93</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800" i="1" dirty="0">
                <a:ea typeface="Open Sans" panose="020B0606030504020204" pitchFamily="34" charset="0"/>
                <a:cs typeface="Open Sans" panose="020B0606030504020204" pitchFamily="34" charset="0"/>
              </a:rPr>
              <a:t>[Employees]</a:t>
            </a:r>
          </a:p>
          <a:p>
            <a:r>
              <a:rPr lang="en-US" sz="24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The allegations of Title IX misconduct … </a:t>
            </a:r>
            <a:r>
              <a:rPr lang="en-US" sz="2400" b="0" i="0"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as well as the </a:t>
            </a:r>
            <a:r>
              <a:rPr lang="en-US" sz="2400" b="1" i="1"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date and location</a:t>
            </a:r>
            <a:r>
              <a:rPr lang="en-US" sz="2400" b="0" i="0"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of the incident if available.</a:t>
            </a:r>
            <a:endParaRPr lang="en-US" sz="2400" b="0" i="0" kern="1200" dirty="0">
              <a:solidFill>
                <a:schemeClr val="bg1"/>
              </a:solidFill>
              <a:effectLst/>
              <a:ea typeface="Open Sans" panose="020B0606030504020204" pitchFamily="34" charset="0"/>
              <a:cs typeface="Open Sans" panose="020B0606030504020204" pitchFamily="34" charset="0"/>
            </a:endParaRPr>
          </a:p>
          <a:p>
            <a:pPr lvl="1"/>
            <a:r>
              <a:rPr lang="en-US" sz="1800" kern="100" dirty="0">
                <a:solidFill>
                  <a:srgbClr val="FFFFFF"/>
                </a:solidFill>
                <a:effectLst/>
                <a:ea typeface="Open Sans" panose="020B0606030504020204" pitchFamily="34" charset="0"/>
                <a:cs typeface="Open Sans" panose="020B0606030504020204" pitchFamily="34" charset="0"/>
              </a:rPr>
              <a:t>§§ UWS </a:t>
            </a:r>
            <a:r>
              <a:rPr lang="en-US" sz="1800" u="sng" kern="100" dirty="0">
                <a:solidFill>
                  <a:srgbClr val="FFFFFF"/>
                </a:solidFill>
                <a:effectLst/>
                <a:ea typeface="Open Sans" panose="020B0606030504020204" pitchFamily="34" charset="0"/>
                <a:cs typeface="Open Sans" panose="020B0606030504020204" pitchFamily="34" charset="0"/>
                <a:hlinkClick r:id="rId2"/>
              </a:rPr>
              <a:t>4.15(2)(b)</a:t>
            </a:r>
            <a:r>
              <a:rPr lang="en-US" sz="1800" kern="100" dirty="0">
                <a:solidFill>
                  <a:srgbClr val="FFFFFF"/>
                </a:solidFill>
                <a:effectLst/>
                <a:ea typeface="Open Sans" panose="020B0606030504020204" pitchFamily="34" charset="0"/>
                <a:cs typeface="Open Sans" panose="020B0606030504020204" pitchFamily="34" charset="0"/>
              </a:rPr>
              <a:t> &amp; </a:t>
            </a:r>
            <a:r>
              <a:rPr lang="en-US" sz="1800" u="sng" kern="100" dirty="0">
                <a:solidFill>
                  <a:srgbClr val="FFFFFF"/>
                </a:solidFill>
                <a:effectLst/>
                <a:ea typeface="Open Sans" panose="020B0606030504020204" pitchFamily="34" charset="0"/>
                <a:cs typeface="Open Sans" panose="020B0606030504020204" pitchFamily="34" charset="0"/>
                <a:hlinkClick r:id="rId3"/>
              </a:rPr>
              <a:t>11.17(2)(b)</a:t>
            </a:r>
            <a:r>
              <a:rPr lang="en-US" sz="1800" kern="100" dirty="0">
                <a:solidFill>
                  <a:srgbClr val="FFFFFF"/>
                </a:solidFill>
                <a:effectLst/>
                <a:ea typeface="Open Sans" panose="020B0606030504020204" pitchFamily="34" charset="0"/>
                <a:cs typeface="Open Sans" panose="020B0606030504020204" pitchFamily="34" charset="0"/>
              </a:rPr>
              <a:t> &amp; </a:t>
            </a:r>
            <a:r>
              <a:rPr lang="en-US" sz="1800" u="sng" kern="100" dirty="0">
                <a:solidFill>
                  <a:srgbClr val="FFFFFF"/>
                </a:solidFill>
                <a:effectLst/>
                <a:ea typeface="Open Sans" panose="020B0606030504020204" pitchFamily="34" charset="0"/>
                <a:cs typeface="Open Sans" panose="020B0606030504020204" pitchFamily="34" charset="0"/>
                <a:hlinkClick r:id="rId4"/>
              </a:rPr>
              <a:t>RPD 14-2</a:t>
            </a:r>
            <a:r>
              <a:rPr lang="en-US" sz="1800" kern="100" dirty="0">
                <a:solidFill>
                  <a:srgbClr val="FFFFFF"/>
                </a:solidFill>
                <a:effectLst/>
                <a:ea typeface="Open Sans" panose="020B0606030504020204" pitchFamily="34" charset="0"/>
                <a:cs typeface="Open Sans" panose="020B0606030504020204" pitchFamily="34" charset="0"/>
              </a:rPr>
              <a:t>, Appendix C, Investigation of Title IX misconduct allegations, 2.b.</a:t>
            </a:r>
            <a:endParaRPr lang="en-US" sz="1800" kern="100" dirty="0">
              <a:solidFill>
                <a:schemeClr val="bg1"/>
              </a:solidFill>
              <a:effectLst/>
              <a:ea typeface="Open Sans" panose="020B0606030504020204" pitchFamily="34" charset="0"/>
              <a:cs typeface="Open Sans" panose="020B0606030504020204" pitchFamily="34" charset="0"/>
            </a:endParaRPr>
          </a:p>
          <a:p>
            <a:endParaRPr lang="en-US" sz="2400" i="1" dirty="0">
              <a:ea typeface="Open Sans" panose="020B0606030504020204" pitchFamily="34" charset="0"/>
              <a:cs typeface="Open Sans" panose="020B0606030504020204" pitchFamily="34" charset="0"/>
            </a:endParaRPr>
          </a:p>
          <a:p>
            <a:endParaRPr lang="en-US" sz="24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p:txBody>
          <a:bodyPr>
            <a:noAutofit/>
          </a:bodyPr>
          <a:lstStyle/>
          <a:p>
            <a:pPr lvl="1"/>
            <a:r>
              <a:rPr lang="en-US" sz="1800" i="1" dirty="0">
                <a:ea typeface="Open Sans" panose="020B0606030504020204" pitchFamily="34" charset="0"/>
                <a:cs typeface="Open Sans" panose="020B0606030504020204" pitchFamily="34" charset="0"/>
              </a:rPr>
              <a:t>[Students]</a:t>
            </a:r>
          </a:p>
          <a:p>
            <a:r>
              <a:rPr lang="en-US" sz="24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The details known at the time of issuing notice, including ...  [t]</a:t>
            </a:r>
            <a:r>
              <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he </a:t>
            </a:r>
            <a:r>
              <a:rPr lang="en-US" sz="2400" b="1" i="1" dirty="0">
                <a:solidFill>
                  <a:srgbClr val="FFFFFF"/>
                </a:solidFill>
                <a:latin typeface="Open Sans" panose="020B0606030504020204" pitchFamily="34" charset="0"/>
                <a:ea typeface="Open Sans" panose="020B0606030504020204" pitchFamily="34" charset="0"/>
                <a:cs typeface="Open Sans" panose="020B0606030504020204" pitchFamily="34" charset="0"/>
              </a:rPr>
              <a:t>date and location </a:t>
            </a:r>
            <a:r>
              <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of alleged incident, if known</a:t>
            </a:r>
            <a:r>
              <a:rPr lang="en-US" sz="24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2400" b="0" i="0" kern="1200" dirty="0">
              <a:solidFill>
                <a:schemeClr val="bg1"/>
              </a:solidFill>
              <a:effectLst/>
              <a:ea typeface="Open Sans" panose="020B0606030504020204" pitchFamily="34" charset="0"/>
              <a:cs typeface="Open Sans" panose="020B0606030504020204" pitchFamily="34" charset="0"/>
            </a:endParaRPr>
          </a:p>
          <a:p>
            <a:pPr lvl="1"/>
            <a:r>
              <a:rPr lang="en-US" sz="1800" kern="100" dirty="0">
                <a:solidFill>
                  <a:srgbClr val="FFFFFF"/>
                </a:solidFill>
                <a:effectLst/>
                <a:ea typeface="Open Sans" panose="020B0606030504020204" pitchFamily="34" charset="0"/>
                <a:cs typeface="Open Sans" panose="020B0606030504020204" pitchFamily="34" charset="0"/>
              </a:rPr>
              <a:t>§ UWS </a:t>
            </a:r>
            <a:r>
              <a:rPr lang="en-US" sz="1800" u="sng" kern="100" dirty="0">
                <a:solidFill>
                  <a:srgbClr val="FFFFFF"/>
                </a:solidFill>
                <a:effectLst/>
                <a:ea typeface="Open Sans" panose="020B0606030504020204" pitchFamily="34" charset="0"/>
                <a:cs typeface="Open Sans" panose="020B0606030504020204" pitchFamily="34" charset="0"/>
                <a:hlinkClick r:id="rId5"/>
              </a:rPr>
              <a:t>17.152(3)(a)3.</a:t>
            </a:r>
            <a:endParaRPr lang="en-US" sz="1800" kern="100" dirty="0">
              <a:solidFill>
                <a:schemeClr val="bg1"/>
              </a:solidFill>
              <a:effectLst/>
              <a:ea typeface="Open Sans" panose="020B0606030504020204" pitchFamily="34" charset="0"/>
              <a:cs typeface="Open Sans" panose="020B0606030504020204" pitchFamily="34" charset="0"/>
            </a:endParaRPr>
          </a:p>
          <a:p>
            <a:endParaRPr lang="en-US" sz="24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See</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34 CFR 106.45(b)(2)(</a:t>
            </a:r>
            <a:r>
              <a:rPr lang="en-US" sz="1800" u="sng" kern="100" dirty="0" err="1">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i</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)(B)</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(Aug. 14, 2020).</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312963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Notice of investigation –</a:t>
            </a:r>
            <a:br>
              <a:rPr lang="en-US" dirty="0"/>
            </a:br>
            <a:r>
              <a:rPr lang="en-US" dirty="0"/>
              <a:t>Presumption</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94</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400" i="1" dirty="0">
                <a:ea typeface="Open Sans" panose="020B0606030504020204" pitchFamily="34" charset="0"/>
                <a:cs typeface="Open Sans" panose="020B0606030504020204" pitchFamily="34" charset="0"/>
              </a:rPr>
              <a:t>[Employees]</a:t>
            </a:r>
          </a:p>
          <a:p>
            <a:r>
              <a:rPr lang="en-US" sz="1800" b="0" i="0"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 statement affirming the [faculty member, academic staff member, or employee] is </a:t>
            </a:r>
            <a:r>
              <a:rPr lang="en-US" sz="1800" b="1" i="1"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presumed not responsible</a:t>
            </a:r>
            <a:r>
              <a:rPr lang="en-US" sz="1800" b="0" i="0"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for the alleged violation [until the disciplinary process finds otherwise].</a:t>
            </a:r>
            <a:endParaRPr lang="en-US" sz="1800" b="0" i="0" kern="1200" dirty="0">
              <a:solidFill>
                <a:schemeClr val="bg1"/>
              </a:solidFill>
              <a:effectLst/>
              <a:ea typeface="Open Sans" panose="020B0606030504020204" pitchFamily="34" charset="0"/>
              <a:cs typeface="Open Sans" panose="020B0606030504020204" pitchFamily="34" charset="0"/>
            </a:endParaRPr>
          </a:p>
          <a:p>
            <a:pPr lvl="1"/>
            <a:r>
              <a:rPr lang="en-US" sz="1400" kern="100" dirty="0">
                <a:solidFill>
                  <a:srgbClr val="FFFFFF"/>
                </a:solidFill>
                <a:effectLst/>
                <a:ea typeface="Open Sans" panose="020B0606030504020204" pitchFamily="34" charset="0"/>
                <a:cs typeface="Open Sans" panose="020B0606030504020204" pitchFamily="34" charset="0"/>
              </a:rPr>
              <a:t>§§ UWS </a:t>
            </a:r>
            <a:r>
              <a:rPr lang="en-US" sz="1400" u="sng" kern="100" dirty="0">
                <a:solidFill>
                  <a:srgbClr val="FFFFFF"/>
                </a:solidFill>
                <a:effectLst/>
                <a:ea typeface="Open Sans" panose="020B0606030504020204" pitchFamily="34" charset="0"/>
                <a:cs typeface="Open Sans" panose="020B0606030504020204" pitchFamily="34" charset="0"/>
                <a:hlinkClick r:id="rId2"/>
              </a:rPr>
              <a:t>4.15(2)(c)</a:t>
            </a:r>
            <a:r>
              <a:rPr lang="en-US" sz="1400" kern="100" dirty="0">
                <a:solidFill>
                  <a:srgbClr val="FFFFFF"/>
                </a:solidFill>
                <a:effectLst/>
                <a:ea typeface="Open Sans" panose="020B0606030504020204" pitchFamily="34" charset="0"/>
                <a:cs typeface="Open Sans" panose="020B0606030504020204" pitchFamily="34" charset="0"/>
              </a:rPr>
              <a:t> &amp; </a:t>
            </a:r>
            <a:r>
              <a:rPr lang="en-US" sz="1400" u="sng" kern="100" dirty="0">
                <a:solidFill>
                  <a:srgbClr val="FFFFFF"/>
                </a:solidFill>
                <a:effectLst/>
                <a:ea typeface="Open Sans" panose="020B0606030504020204" pitchFamily="34" charset="0"/>
                <a:cs typeface="Open Sans" panose="020B0606030504020204" pitchFamily="34" charset="0"/>
                <a:hlinkClick r:id="rId3"/>
              </a:rPr>
              <a:t>11.17(2)(c)</a:t>
            </a:r>
            <a:r>
              <a:rPr lang="en-US" sz="1400" kern="100" dirty="0">
                <a:solidFill>
                  <a:srgbClr val="FFFFFF"/>
                </a:solidFill>
                <a:effectLst/>
                <a:ea typeface="Open Sans" panose="020B0606030504020204" pitchFamily="34" charset="0"/>
                <a:cs typeface="Open Sans" panose="020B0606030504020204" pitchFamily="34" charset="0"/>
              </a:rPr>
              <a:t> &amp; </a:t>
            </a:r>
            <a:r>
              <a:rPr lang="en-US" sz="1400" u="sng" kern="100" dirty="0">
                <a:solidFill>
                  <a:srgbClr val="FFFFFF"/>
                </a:solidFill>
                <a:effectLst/>
                <a:ea typeface="Open Sans" panose="020B0606030504020204" pitchFamily="34" charset="0"/>
                <a:cs typeface="Open Sans" panose="020B0606030504020204" pitchFamily="34" charset="0"/>
                <a:hlinkClick r:id="rId4"/>
              </a:rPr>
              <a:t>RPD 14-2</a:t>
            </a:r>
            <a:r>
              <a:rPr lang="en-US" sz="1400" kern="100" dirty="0">
                <a:solidFill>
                  <a:srgbClr val="FFFFFF"/>
                </a:solidFill>
                <a:effectLst/>
                <a:ea typeface="Open Sans" panose="020B0606030504020204" pitchFamily="34" charset="0"/>
                <a:cs typeface="Open Sans" panose="020B0606030504020204" pitchFamily="34" charset="0"/>
              </a:rPr>
              <a:t>, Appendix C, Investigation of Title IX misconduct allegations, 2.c.</a:t>
            </a:r>
            <a:endParaRPr lang="en-US" sz="1400" kern="100" dirty="0">
              <a:solidFill>
                <a:schemeClr val="bg1"/>
              </a:solidFill>
              <a:effectLst/>
              <a:ea typeface="Open Sans" panose="020B0606030504020204" pitchFamily="34" charset="0"/>
              <a:cs typeface="Open Sans" panose="020B0606030504020204" pitchFamily="34" charset="0"/>
            </a:endParaRPr>
          </a:p>
          <a:p>
            <a:endParaRPr lang="en-US" sz="1800" i="1" dirty="0">
              <a:ea typeface="Open Sans" panose="020B0606030504020204" pitchFamily="34" charset="0"/>
              <a:cs typeface="Open Sans" panose="020B0606030504020204" pitchFamily="34" charset="0"/>
            </a:endParaRPr>
          </a:p>
          <a:p>
            <a:endParaRPr lang="en-US" sz="18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p:txBody>
          <a:bodyPr>
            <a:noAutofit/>
          </a:bodyPr>
          <a:lstStyle/>
          <a:p>
            <a:pPr lvl="1"/>
            <a:r>
              <a:rPr lang="en-US" sz="1600" i="1" dirty="0">
                <a:ea typeface="Open Sans" panose="020B0606030504020204" pitchFamily="34" charset="0"/>
                <a:cs typeface="Open Sans" panose="020B0606030504020204" pitchFamily="34" charset="0"/>
              </a:rPr>
              <a:t>[Students]</a:t>
            </a:r>
          </a:p>
          <a:p>
            <a:r>
              <a:rPr lang="en-US" sz="2000" b="0" i="0"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Notice that the respondent is </a:t>
            </a:r>
            <a:r>
              <a:rPr lang="en-US" sz="2000" b="1" i="1"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presumed not responsible </a:t>
            </a:r>
            <a:r>
              <a:rPr lang="en-US" sz="2000" b="0" i="0"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for the alleged sexual misconduct until a determination regarding responsibility is made at the conclusion of the disciplinary procedure.</a:t>
            </a:r>
            <a:endParaRPr lang="en-US" sz="2000" b="0" i="0" kern="1200" dirty="0">
              <a:solidFill>
                <a:schemeClr val="bg1"/>
              </a:solidFill>
              <a:effectLst/>
              <a:ea typeface="Open Sans" panose="020B0606030504020204" pitchFamily="34" charset="0"/>
              <a:cs typeface="Open Sans" panose="020B0606030504020204" pitchFamily="34" charset="0"/>
            </a:endParaRPr>
          </a:p>
          <a:p>
            <a:pPr lvl="1"/>
            <a:r>
              <a:rPr lang="en-US" sz="1600" kern="100" dirty="0">
                <a:solidFill>
                  <a:srgbClr val="FFFFFF"/>
                </a:solidFill>
                <a:effectLst/>
                <a:ea typeface="Open Sans" panose="020B0606030504020204" pitchFamily="34" charset="0"/>
                <a:cs typeface="Open Sans" panose="020B0606030504020204" pitchFamily="34" charset="0"/>
              </a:rPr>
              <a:t>§ UWS </a:t>
            </a:r>
            <a:r>
              <a:rPr lang="en-US" sz="1600" u="sng" kern="100" dirty="0">
                <a:solidFill>
                  <a:srgbClr val="FFFFFF"/>
                </a:solidFill>
                <a:effectLst/>
                <a:ea typeface="Open Sans" panose="020B0606030504020204" pitchFamily="34" charset="0"/>
                <a:cs typeface="Open Sans" panose="020B0606030504020204" pitchFamily="34" charset="0"/>
                <a:hlinkClick r:id="rId5"/>
              </a:rPr>
              <a:t>17.152(3)(e)</a:t>
            </a:r>
            <a:r>
              <a:rPr lang="en-US" sz="1600" kern="100" dirty="0">
                <a:solidFill>
                  <a:srgbClr val="FFFFFF"/>
                </a:solidFill>
                <a:effectLst/>
                <a:ea typeface="Open Sans" panose="020B0606030504020204" pitchFamily="34" charset="0"/>
                <a:cs typeface="Open Sans" panose="020B0606030504020204" pitchFamily="34" charset="0"/>
              </a:rPr>
              <a:t>.</a:t>
            </a:r>
            <a:endParaRPr lang="en-US" sz="1600" kern="100" dirty="0">
              <a:solidFill>
                <a:schemeClr val="bg1"/>
              </a:solidFill>
              <a:effectLst/>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See</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34 CFR 106.45(b)(2)(</a:t>
            </a:r>
            <a:r>
              <a:rPr lang="en-US" sz="1800" u="sng" kern="100" dirty="0" err="1">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i</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)(B)</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(Aug. 14, 2020).</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787706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Notice of investigation –</a:t>
            </a:r>
            <a:br>
              <a:rPr lang="en-US" dirty="0"/>
            </a:br>
            <a:r>
              <a:rPr lang="en-US" dirty="0"/>
              <a:t>Advisor</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95</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600" i="1" dirty="0">
                <a:ea typeface="Open Sans" panose="020B0606030504020204" pitchFamily="34" charset="0"/>
                <a:cs typeface="Open Sans" panose="020B0606030504020204" pitchFamily="34" charset="0"/>
              </a:rPr>
              <a:t>[Employees]</a:t>
            </a:r>
          </a:p>
          <a:p>
            <a:r>
              <a:rPr lang="en-US" sz="2000" b="0" i="0"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The [faculty member, academic staff member, or employee] and complainant have the right to an </a:t>
            </a:r>
            <a:r>
              <a:rPr lang="en-US" sz="2000" b="1" i="1"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advisor of their choice</a:t>
            </a:r>
            <a:r>
              <a:rPr lang="en-US" sz="2000"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2000" kern="1200" dirty="0">
              <a:solidFill>
                <a:schemeClr val="bg1"/>
              </a:solidFill>
              <a:effectLst/>
              <a:ea typeface="Open Sans" panose="020B0606030504020204" pitchFamily="34" charset="0"/>
              <a:cs typeface="Open Sans" panose="020B0606030504020204" pitchFamily="34" charset="0"/>
            </a:endParaRPr>
          </a:p>
          <a:p>
            <a:pPr lvl="1"/>
            <a:r>
              <a:rPr lang="en-US" sz="1600" kern="100" dirty="0">
                <a:solidFill>
                  <a:srgbClr val="FFFFFF"/>
                </a:solidFill>
                <a:effectLst/>
                <a:ea typeface="Open Sans" panose="020B0606030504020204" pitchFamily="34" charset="0"/>
                <a:cs typeface="Open Sans" panose="020B0606030504020204" pitchFamily="34" charset="0"/>
              </a:rPr>
              <a:t>§§ UWS </a:t>
            </a:r>
            <a:r>
              <a:rPr lang="en-US" sz="1600" u="sng" kern="100" dirty="0">
                <a:solidFill>
                  <a:srgbClr val="FFFFFF"/>
                </a:solidFill>
                <a:effectLst/>
                <a:ea typeface="Open Sans" panose="020B0606030504020204" pitchFamily="34" charset="0"/>
                <a:cs typeface="Open Sans" panose="020B0606030504020204" pitchFamily="34" charset="0"/>
                <a:hlinkClick r:id="rId2"/>
              </a:rPr>
              <a:t>4.15(2)(d)</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3"/>
              </a:rPr>
              <a:t>11.17(2)(d)</a:t>
            </a:r>
            <a:r>
              <a:rPr lang="en-US" sz="1600" kern="100" dirty="0">
                <a:solidFill>
                  <a:srgbClr val="FFFFFF"/>
                </a:solidFill>
                <a:effectLst/>
                <a:ea typeface="Open Sans" panose="020B0606030504020204" pitchFamily="34" charset="0"/>
                <a:cs typeface="Open Sans" panose="020B0606030504020204" pitchFamily="34" charset="0"/>
              </a:rPr>
              <a:t> &amp; </a:t>
            </a:r>
            <a:r>
              <a:rPr lang="en-US" sz="1600" u="sng" kern="100" dirty="0">
                <a:solidFill>
                  <a:srgbClr val="FFFFFF"/>
                </a:solidFill>
                <a:effectLst/>
                <a:ea typeface="Open Sans" panose="020B0606030504020204" pitchFamily="34" charset="0"/>
                <a:cs typeface="Open Sans" panose="020B0606030504020204" pitchFamily="34" charset="0"/>
                <a:hlinkClick r:id="rId4"/>
              </a:rPr>
              <a:t>RPD 14-2</a:t>
            </a:r>
            <a:r>
              <a:rPr lang="en-US" sz="1600" kern="100" dirty="0">
                <a:solidFill>
                  <a:srgbClr val="FFFFFF"/>
                </a:solidFill>
                <a:effectLst/>
                <a:ea typeface="Open Sans" panose="020B0606030504020204" pitchFamily="34" charset="0"/>
                <a:cs typeface="Open Sans" panose="020B0606030504020204" pitchFamily="34" charset="0"/>
              </a:rPr>
              <a:t>, Appendix C, Investigation of Title IX misconduct allegations, 2.</a:t>
            </a:r>
            <a:endParaRPr lang="en-US" sz="2000" i="1" dirty="0">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p:txBody>
          <a:bodyPr>
            <a:noAutofit/>
          </a:bodyPr>
          <a:lstStyle/>
          <a:p>
            <a:pPr lvl="1"/>
            <a:r>
              <a:rPr lang="en-US" sz="1800" i="1" dirty="0">
                <a:ea typeface="Open Sans" panose="020B0606030504020204" pitchFamily="34" charset="0"/>
                <a:cs typeface="Open Sans" panose="020B0606030504020204" pitchFamily="34" charset="0"/>
              </a:rPr>
              <a:t>[Students]</a:t>
            </a:r>
          </a:p>
          <a:p>
            <a:r>
              <a:rPr lang="en-US" sz="2400" b="0" i="0"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Notice to the complainant and respondent that they may have an </a:t>
            </a:r>
            <a:r>
              <a:rPr lang="en-US" sz="2400" b="1" i="1"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advisor of their choice</a:t>
            </a:r>
            <a:r>
              <a:rPr lang="en-US" sz="2400" b="0" i="0"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who may be an attorney.</a:t>
            </a:r>
            <a:endParaRPr lang="en-US" sz="2400" b="0" i="0" kern="1200" dirty="0">
              <a:solidFill>
                <a:schemeClr val="bg1"/>
              </a:solidFill>
              <a:effectLst/>
              <a:ea typeface="Open Sans" panose="020B0606030504020204" pitchFamily="34" charset="0"/>
              <a:cs typeface="Open Sans" panose="020B0606030504020204" pitchFamily="34" charset="0"/>
            </a:endParaRPr>
          </a:p>
          <a:p>
            <a:pPr lvl="1"/>
            <a:r>
              <a:rPr lang="en-US" sz="1800" kern="100" dirty="0">
                <a:solidFill>
                  <a:srgbClr val="FFFFFF"/>
                </a:solidFill>
                <a:effectLst/>
                <a:ea typeface="Open Sans" panose="020B0606030504020204" pitchFamily="34" charset="0"/>
                <a:cs typeface="Open Sans" panose="020B0606030504020204" pitchFamily="34" charset="0"/>
              </a:rPr>
              <a:t>§ UWS </a:t>
            </a:r>
            <a:r>
              <a:rPr lang="en-US" sz="1800" u="sng" kern="100" dirty="0">
                <a:solidFill>
                  <a:srgbClr val="FFFFFF"/>
                </a:solidFill>
                <a:effectLst/>
                <a:ea typeface="Open Sans" panose="020B0606030504020204" pitchFamily="34" charset="0"/>
                <a:cs typeface="Open Sans" panose="020B0606030504020204" pitchFamily="34" charset="0"/>
                <a:hlinkClick r:id="rId5"/>
              </a:rPr>
              <a:t>17.152(3)(b)</a:t>
            </a:r>
            <a:r>
              <a:rPr lang="en-US" sz="1800" kern="100" dirty="0">
                <a:solidFill>
                  <a:srgbClr val="FFFFFF"/>
                </a:solidFill>
                <a:effectLst/>
                <a:ea typeface="Open Sans" panose="020B0606030504020204" pitchFamily="34" charset="0"/>
                <a:cs typeface="Open Sans" panose="020B0606030504020204" pitchFamily="34" charset="0"/>
              </a:rPr>
              <a:t>.</a:t>
            </a:r>
            <a:endParaRPr lang="en-US" sz="1800" kern="100" dirty="0">
              <a:solidFill>
                <a:schemeClr val="bg1"/>
              </a:solidFill>
              <a:effectLst/>
              <a:ea typeface="Open Sans" panose="020B0606030504020204" pitchFamily="34" charset="0"/>
              <a:cs typeface="Open Sans" panose="020B0606030504020204" pitchFamily="34" charset="0"/>
            </a:endParaRPr>
          </a:p>
          <a:p>
            <a:endParaRPr lang="en-US" sz="24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See</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34 CFR 106.45(b)(2)(</a:t>
            </a:r>
            <a:r>
              <a:rPr lang="en-US" sz="1800" u="sng" kern="100" dirty="0" err="1">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i</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)(B)</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(Aug. 14, 2020).</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916056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EAFB-EF96-BB29-0D5F-E104F8995CAD}"/>
              </a:ext>
            </a:extLst>
          </p:cNvPr>
          <p:cNvSpPr>
            <a:spLocks noGrp="1"/>
          </p:cNvSpPr>
          <p:nvPr>
            <p:ph type="ctrTitle"/>
          </p:nvPr>
        </p:nvSpPr>
        <p:spPr/>
        <p:txBody>
          <a:bodyPr/>
          <a:lstStyle/>
          <a:p>
            <a:r>
              <a:rPr lang="en-US" dirty="0" err="1"/>
              <a:t>NOTIce</a:t>
            </a:r>
            <a:r>
              <a:rPr lang="en-US" dirty="0"/>
              <a:t> of Investigation –</a:t>
            </a:r>
            <a:br>
              <a:rPr lang="en-US" dirty="0"/>
            </a:br>
            <a:r>
              <a:rPr lang="en-US" dirty="0"/>
              <a:t>Advisor</a:t>
            </a:r>
          </a:p>
        </p:txBody>
      </p:sp>
      <p:sp>
        <p:nvSpPr>
          <p:cNvPr id="3" name="Footer Placeholder 2">
            <a:extLst>
              <a:ext uri="{FF2B5EF4-FFF2-40B4-BE49-F238E27FC236}">
                <a16:creationId xmlns:a16="http://schemas.microsoft.com/office/drawing/2014/main" id="{B68499FC-190E-B74D-F08B-52828766B77C}"/>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5A8EEF4-9C1D-8E43-7179-9E1A5F4B1477}"/>
              </a:ext>
            </a:extLst>
          </p:cNvPr>
          <p:cNvSpPr>
            <a:spLocks noGrp="1"/>
          </p:cNvSpPr>
          <p:nvPr>
            <p:ph type="sldNum" sz="quarter" idx="12"/>
          </p:nvPr>
        </p:nvSpPr>
        <p:spPr/>
        <p:txBody>
          <a:bodyPr/>
          <a:lstStyle/>
          <a:p>
            <a:fld id="{A49DFD55-3C28-40EF-9E31-A92D2E4017FF}" type="slidenum">
              <a:rPr lang="en-US" smtClean="0"/>
              <a:pPr/>
              <a:t>96</a:t>
            </a:fld>
            <a:endParaRPr lang="en-US"/>
          </a:p>
        </p:txBody>
      </p:sp>
      <p:sp>
        <p:nvSpPr>
          <p:cNvPr id="5" name="Text Placeholder 4">
            <a:extLst>
              <a:ext uri="{FF2B5EF4-FFF2-40B4-BE49-F238E27FC236}">
                <a16:creationId xmlns:a16="http://schemas.microsoft.com/office/drawing/2014/main" id="{18372C95-CEF3-687A-C43A-DF60588D7279}"/>
              </a:ext>
            </a:extLst>
          </p:cNvPr>
          <p:cNvSpPr>
            <a:spLocks noGrp="1"/>
          </p:cNvSpPr>
          <p:nvPr>
            <p:ph type="body" sz="quarter" idx="13"/>
          </p:nvPr>
        </p:nvSpPr>
        <p:spPr/>
        <p:txBody>
          <a:bodyPr/>
          <a:lstStyle/>
          <a:p>
            <a:r>
              <a:rPr lang="en-US" dirty="0"/>
              <a:t>The University does not have an obligation nor a practice of appointing a process advisor until the end of the investigation.</a:t>
            </a:r>
          </a:p>
        </p:txBody>
      </p:sp>
    </p:spTree>
    <p:extLst>
      <p:ext uri="{BB962C8B-B14F-4D97-AF65-F5344CB8AC3E}">
        <p14:creationId xmlns:p14="http://schemas.microsoft.com/office/powerpoint/2010/main" val="19091117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Notice of investigation –</a:t>
            </a:r>
            <a:br>
              <a:rPr lang="en-US" dirty="0"/>
            </a:br>
            <a:r>
              <a:rPr lang="en-US" dirty="0"/>
              <a:t>Evidence</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97</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600" i="1" dirty="0">
                <a:ea typeface="Open Sans" panose="020B0606030504020204" pitchFamily="34" charset="0"/>
                <a:cs typeface="Open Sans" panose="020B0606030504020204" pitchFamily="34" charset="0"/>
              </a:rPr>
              <a:t>[Employees]</a:t>
            </a:r>
          </a:p>
          <a:p>
            <a:r>
              <a:rPr lang="en-US" sz="2000" b="0" i="0"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The [faculty member, academic staff member, or employee] and complainant have the </a:t>
            </a:r>
            <a:r>
              <a:rPr lang="en-US" sz="2000"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right to </a:t>
            </a:r>
            <a:r>
              <a:rPr lang="en-US" sz="2000" b="1" i="1"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inspect and review the evidence</a:t>
            </a:r>
            <a:r>
              <a:rPr lang="en-US" sz="2000" b="0" i="0"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2000" kern="1200" dirty="0">
              <a:solidFill>
                <a:schemeClr val="bg1"/>
              </a:solidFill>
              <a:effectLst/>
              <a:ea typeface="Open Sans" panose="020B0606030504020204" pitchFamily="34" charset="0"/>
              <a:cs typeface="Open Sans" panose="020B0606030504020204" pitchFamily="34" charset="0"/>
            </a:endParaRPr>
          </a:p>
          <a:p>
            <a:pPr lvl="1"/>
            <a:r>
              <a:rPr lang="en-US" sz="1600" kern="1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2"/>
              </a:rPr>
              <a:t>4.15(2)(e)</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3"/>
              </a:rPr>
              <a:t>11.17(2)(e)</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RPD 14-2</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Appendix C, Investigation of Title IX misconduct allegations, 2.e.</a:t>
            </a:r>
            <a:endParaRPr lang="en-US" sz="2000" i="1" dirty="0">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p:txBody>
          <a:bodyPr>
            <a:noAutofit/>
          </a:bodyPr>
          <a:lstStyle/>
          <a:p>
            <a:pPr lvl="1"/>
            <a:r>
              <a:rPr lang="en-US" sz="1800" i="1" dirty="0">
                <a:ea typeface="Open Sans" panose="020B0606030504020204" pitchFamily="34" charset="0"/>
                <a:cs typeface="Open Sans" panose="020B0606030504020204" pitchFamily="34" charset="0"/>
              </a:rPr>
              <a:t>[Students]</a:t>
            </a:r>
          </a:p>
          <a:p>
            <a:r>
              <a:rPr lang="en-US" sz="2400" b="0" i="0"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Notice to the complainant and respondent that they may </a:t>
            </a:r>
            <a:r>
              <a:rPr lang="en-US" sz="2400" b="1" i="1"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inspect and review evidence </a:t>
            </a:r>
            <a:r>
              <a:rPr lang="en-US" sz="2400" b="0" i="0"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collected during the investigation</a:t>
            </a:r>
            <a:r>
              <a:rPr lang="en-US" sz="2000" b="0" i="0"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2400" b="0" i="0" kern="1200" dirty="0">
              <a:solidFill>
                <a:schemeClr val="bg1"/>
              </a:solidFill>
              <a:effectLst/>
              <a:ea typeface="Open Sans" panose="020B0606030504020204" pitchFamily="34" charset="0"/>
              <a:cs typeface="Open Sans" panose="020B0606030504020204" pitchFamily="34" charset="0"/>
            </a:endParaRPr>
          </a:p>
          <a:p>
            <a:pPr lvl="1"/>
            <a:r>
              <a:rPr lang="en-US" sz="1800" kern="100" dirty="0">
                <a:solidFill>
                  <a:srgbClr val="FFFFFF"/>
                </a:solidFill>
                <a:effectLst/>
                <a:ea typeface="Open Sans" panose="020B0606030504020204" pitchFamily="34" charset="0"/>
                <a:cs typeface="Open Sans" panose="020B0606030504020204" pitchFamily="34" charset="0"/>
              </a:rPr>
              <a:t>§ </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8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17.152(3)(c)</a:t>
            </a:r>
            <a:r>
              <a:rPr lang="en-US" sz="18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t>
            </a:r>
            <a:endParaRPr lang="en-US" sz="1800" kern="100" dirty="0">
              <a:solidFill>
                <a:schemeClr val="bg1"/>
              </a:solidFill>
              <a:effectLst/>
              <a:ea typeface="Open Sans" panose="020B0606030504020204" pitchFamily="34" charset="0"/>
              <a:cs typeface="Open Sans" panose="020B0606030504020204" pitchFamily="34" charset="0"/>
            </a:endParaRPr>
          </a:p>
          <a:p>
            <a:endParaRPr lang="en-US" sz="24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See</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34 CFR 106.45(b)(2)(</a:t>
            </a:r>
            <a:r>
              <a:rPr lang="en-US" sz="1800" u="sng" kern="100" dirty="0" err="1">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i</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)(B)</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(Aug. 14, 2020).</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34412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Notice of investigation –</a:t>
            </a:r>
            <a:br>
              <a:rPr lang="en-US" dirty="0"/>
            </a:br>
            <a:r>
              <a:rPr lang="en-US" dirty="0"/>
              <a:t>False Statements</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98</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200" i="1" dirty="0">
                <a:ea typeface="Open Sans" panose="020B0606030504020204" pitchFamily="34" charset="0"/>
                <a:cs typeface="Open Sans" panose="020B0606030504020204" pitchFamily="34" charset="0"/>
              </a:rPr>
              <a:t>[Employees]</a:t>
            </a:r>
          </a:p>
          <a:p>
            <a:r>
              <a:rPr lang="en-US" sz="1600" kern="100" dirty="0">
                <a:solidFill>
                  <a:srgbClr val="FFFFFF"/>
                </a:solidFill>
                <a:effectLst/>
                <a:ea typeface="Open Sans" panose="020B0606030504020204" pitchFamily="34" charset="0"/>
                <a:cs typeface="Open Sans" panose="020B0606030504020204" pitchFamily="34" charset="0"/>
              </a:rPr>
              <a:t>Information about any code of conduct rules which prohibit the [faculty member, academic staff member, employee,] or the complainant from knowingly making false statements or submitting false information during the disciplinary process.</a:t>
            </a:r>
            <a:endParaRPr lang="en-US" sz="1600" kern="1200" dirty="0">
              <a:solidFill>
                <a:schemeClr val="bg1"/>
              </a:solidFill>
              <a:effectLst/>
              <a:ea typeface="Open Sans" panose="020B0606030504020204" pitchFamily="34" charset="0"/>
              <a:cs typeface="Open Sans" panose="020B0606030504020204" pitchFamily="34" charset="0"/>
            </a:endParaRPr>
          </a:p>
          <a:p>
            <a:pPr lvl="1"/>
            <a:r>
              <a:rPr lang="en-US" sz="1200" kern="100" dirty="0">
                <a:solidFill>
                  <a:srgbClr val="FFFFFF"/>
                </a:solidFill>
                <a:effectLst/>
                <a:ea typeface="Open Sans" panose="020B0606030504020204" pitchFamily="34" charset="0"/>
                <a:cs typeface="Open Sans" panose="020B0606030504020204" pitchFamily="34" charset="0"/>
              </a:rPr>
              <a:t>§§ UWS </a:t>
            </a:r>
            <a:r>
              <a:rPr lang="en-US" sz="1200" u="sng" kern="100" dirty="0">
                <a:solidFill>
                  <a:srgbClr val="FFFFFF"/>
                </a:solidFill>
                <a:effectLst/>
                <a:ea typeface="Open Sans" panose="020B0606030504020204" pitchFamily="34" charset="0"/>
                <a:cs typeface="Open Sans" panose="020B0606030504020204" pitchFamily="34" charset="0"/>
                <a:hlinkClick r:id="rId2"/>
              </a:rPr>
              <a:t>4.15(2)(f)</a:t>
            </a:r>
            <a:r>
              <a:rPr lang="en-US" sz="1200" kern="100" dirty="0">
                <a:solidFill>
                  <a:srgbClr val="FFFFFF"/>
                </a:solidFill>
                <a:effectLst/>
                <a:ea typeface="Open Sans" panose="020B0606030504020204" pitchFamily="34" charset="0"/>
                <a:cs typeface="Open Sans" panose="020B0606030504020204" pitchFamily="34" charset="0"/>
              </a:rPr>
              <a:t> &amp; </a:t>
            </a:r>
            <a:r>
              <a:rPr lang="en-US" sz="1200" u="sng" kern="100" dirty="0">
                <a:solidFill>
                  <a:srgbClr val="FFFFFF"/>
                </a:solidFill>
                <a:effectLst/>
                <a:ea typeface="Open Sans" panose="020B0606030504020204" pitchFamily="34" charset="0"/>
                <a:cs typeface="Open Sans" panose="020B0606030504020204" pitchFamily="34" charset="0"/>
                <a:hlinkClick r:id="rId3"/>
              </a:rPr>
              <a:t>11.17(2)(f)</a:t>
            </a:r>
            <a:r>
              <a:rPr lang="en-US" sz="1200" kern="100" dirty="0">
                <a:solidFill>
                  <a:srgbClr val="FFFFFF"/>
                </a:solidFill>
                <a:effectLst/>
                <a:ea typeface="Open Sans" panose="020B0606030504020204" pitchFamily="34" charset="0"/>
                <a:cs typeface="Open Sans" panose="020B0606030504020204" pitchFamily="34" charset="0"/>
              </a:rPr>
              <a:t> &amp; </a:t>
            </a:r>
            <a:r>
              <a:rPr lang="en-US" sz="1200" u="sng" kern="100" dirty="0">
                <a:solidFill>
                  <a:srgbClr val="FFFFFF"/>
                </a:solidFill>
                <a:effectLst/>
                <a:ea typeface="Open Sans" panose="020B0606030504020204" pitchFamily="34" charset="0"/>
                <a:cs typeface="Open Sans" panose="020B0606030504020204" pitchFamily="34" charset="0"/>
                <a:hlinkClick r:id="rId4"/>
              </a:rPr>
              <a:t>RPD 14-2</a:t>
            </a:r>
            <a:r>
              <a:rPr lang="en-US" sz="1200" kern="100" dirty="0">
                <a:solidFill>
                  <a:srgbClr val="FFFFFF"/>
                </a:solidFill>
                <a:effectLst/>
                <a:ea typeface="Open Sans" panose="020B0606030504020204" pitchFamily="34" charset="0"/>
                <a:cs typeface="Open Sans" panose="020B0606030504020204" pitchFamily="34" charset="0"/>
              </a:rPr>
              <a:t>, Appendix C, Investigation of Title IX misconduct allegations, 2.f.</a:t>
            </a:r>
            <a:endParaRPr lang="en-US" sz="1600" i="1" dirty="0">
              <a:ea typeface="Open Sans" panose="020B0606030504020204" pitchFamily="34" charset="0"/>
              <a:cs typeface="Open Sans" panose="020B0606030504020204" pitchFamily="34" charset="0"/>
            </a:endParaRPr>
          </a:p>
          <a:p>
            <a:endParaRPr lang="en-US" sz="16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a:xfrm>
            <a:off x="6930051" y="2220078"/>
            <a:ext cx="4114800" cy="766762"/>
          </a:xfrm>
        </p:spPr>
        <p:txBody>
          <a:bodyPr>
            <a:noAutofit/>
          </a:bodyPr>
          <a:lstStyle/>
          <a:p>
            <a:pPr lvl="1"/>
            <a:r>
              <a:rPr lang="en-US" sz="1600" i="1" dirty="0">
                <a:ea typeface="Open Sans" panose="020B0606030504020204" pitchFamily="34" charset="0"/>
                <a:cs typeface="Open Sans" panose="020B0606030504020204" pitchFamily="34" charset="0"/>
              </a:rPr>
              <a:t>[Students]</a:t>
            </a:r>
          </a:p>
          <a:p>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Notice that making a knowingly false statement or refusing to comply regarding a university matter may violate s. </a:t>
            </a:r>
            <a:r>
              <a:rPr lang="en-US" sz="20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tooltip="Admin. Code UWS 17.09(11)"/>
              </a:rPr>
              <a:t>UWS 17.09 (11)</a:t>
            </a:r>
            <a:r>
              <a:rPr lang="en-US" sz="20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and could result in additional sanctions.</a:t>
            </a:r>
            <a:endParaRPr lang="en-US" sz="2000" b="0" i="0" kern="1200" dirty="0">
              <a:solidFill>
                <a:schemeClr val="bg1"/>
              </a:solidFill>
              <a:effectLst/>
              <a:ea typeface="Open Sans" panose="020B0606030504020204" pitchFamily="34" charset="0"/>
              <a:cs typeface="Open Sans" panose="020B0606030504020204" pitchFamily="34" charset="0"/>
            </a:endParaRPr>
          </a:p>
          <a:p>
            <a:pPr lvl="1"/>
            <a:r>
              <a:rPr lang="en-US" sz="1600" kern="100" dirty="0">
                <a:solidFill>
                  <a:srgbClr val="FFFFFF"/>
                </a:solidFill>
                <a:effectLst/>
                <a:ea typeface="Open Sans" panose="020B0606030504020204" pitchFamily="34" charset="0"/>
                <a:cs typeface="Open Sans" panose="020B0606030504020204" pitchFamily="34" charset="0"/>
              </a:rPr>
              <a:t>§ </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6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6"/>
              </a:rPr>
              <a:t>17.152(3)(d)</a:t>
            </a:r>
            <a:r>
              <a:rPr lang="en-US" sz="16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t>
            </a:r>
            <a:endParaRPr lang="en-US" sz="1600" kern="100" dirty="0">
              <a:solidFill>
                <a:schemeClr val="bg1"/>
              </a:solidFill>
              <a:effectLst/>
              <a:ea typeface="Open Sans" panose="020B0606030504020204" pitchFamily="34" charset="0"/>
              <a:cs typeface="Open Sans" panose="020B0606030504020204" pitchFamily="34" charset="0"/>
            </a:endParaRPr>
          </a:p>
          <a:p>
            <a:endParaRPr lang="en-US" sz="20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See</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7"/>
              </a:rPr>
              <a:t>34 CFR 106.45(b)(2)(</a:t>
            </a:r>
            <a:r>
              <a:rPr lang="en-US" sz="1800" u="sng" kern="100" dirty="0" err="1">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7"/>
              </a:rPr>
              <a:t>i</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7"/>
              </a:rPr>
              <a:t>)(B)</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(Aug. 14, 2020).</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952368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C77-E2F5-643F-1570-79826D3F365D}"/>
              </a:ext>
            </a:extLst>
          </p:cNvPr>
          <p:cNvSpPr>
            <a:spLocks noGrp="1"/>
          </p:cNvSpPr>
          <p:nvPr>
            <p:ph type="ctrTitle"/>
          </p:nvPr>
        </p:nvSpPr>
        <p:spPr/>
        <p:txBody>
          <a:bodyPr/>
          <a:lstStyle/>
          <a:p>
            <a:r>
              <a:rPr lang="en-US" dirty="0"/>
              <a:t>Notice of investigation –</a:t>
            </a:r>
            <a:br>
              <a:rPr lang="en-US" dirty="0"/>
            </a:br>
            <a:r>
              <a:rPr lang="en-US" dirty="0"/>
              <a:t>Amendment</a:t>
            </a:r>
          </a:p>
        </p:txBody>
      </p:sp>
      <p:sp>
        <p:nvSpPr>
          <p:cNvPr id="3" name="Footer Placeholder 2">
            <a:extLst>
              <a:ext uri="{FF2B5EF4-FFF2-40B4-BE49-F238E27FC236}">
                <a16:creationId xmlns:a16="http://schemas.microsoft.com/office/drawing/2014/main" id="{4479859B-083E-4ADA-247E-2A39648E251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CE7937F-56BA-5714-2D57-1D3BD263890A}"/>
              </a:ext>
            </a:extLst>
          </p:cNvPr>
          <p:cNvSpPr>
            <a:spLocks noGrp="1"/>
          </p:cNvSpPr>
          <p:nvPr>
            <p:ph type="sldNum" sz="quarter" idx="12"/>
          </p:nvPr>
        </p:nvSpPr>
        <p:spPr/>
        <p:txBody>
          <a:bodyPr/>
          <a:lstStyle/>
          <a:p>
            <a:fld id="{A49DFD55-3C28-40EF-9E31-A92D2E4017FF}" type="slidenum">
              <a:rPr lang="en-US" smtClean="0"/>
              <a:pPr/>
              <a:t>99</a:t>
            </a:fld>
            <a:endParaRPr lang="en-US"/>
          </a:p>
        </p:txBody>
      </p:sp>
      <p:sp>
        <p:nvSpPr>
          <p:cNvPr id="6" name="Text Placeholder 5">
            <a:extLst>
              <a:ext uri="{FF2B5EF4-FFF2-40B4-BE49-F238E27FC236}">
                <a16:creationId xmlns:a16="http://schemas.microsoft.com/office/drawing/2014/main" id="{D5E3D2DA-20FE-0AC1-2928-4B68CAB06E0D}"/>
              </a:ext>
            </a:extLst>
          </p:cNvPr>
          <p:cNvSpPr>
            <a:spLocks noGrp="1"/>
          </p:cNvSpPr>
          <p:nvPr>
            <p:ph type="body" sz="quarter" idx="13"/>
          </p:nvPr>
        </p:nvSpPr>
        <p:spPr/>
        <p:txBody>
          <a:bodyPr>
            <a:noAutofit/>
          </a:bodyPr>
          <a:lstStyle/>
          <a:p>
            <a:pPr lvl="1"/>
            <a:r>
              <a:rPr lang="en-US" sz="1400" i="1" dirty="0">
                <a:ea typeface="Open Sans" panose="020B0606030504020204" pitchFamily="34" charset="0"/>
                <a:cs typeface="Open Sans" panose="020B0606030504020204" pitchFamily="34" charset="0"/>
              </a:rPr>
              <a:t>[Employees]</a:t>
            </a:r>
          </a:p>
          <a:p>
            <a:r>
              <a:rPr lang="en-US" sz="1800" b="0" i="0"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The [faculty member and complainant/parties] shall receive an amended notice of investigation any time additional charges are added during the course of an investigation.</a:t>
            </a:r>
            <a:endParaRPr lang="en-US" sz="1800" kern="1200" dirty="0">
              <a:solidFill>
                <a:schemeClr val="bg1"/>
              </a:solidFill>
              <a:effectLst/>
              <a:ea typeface="Open Sans" panose="020B0606030504020204" pitchFamily="34" charset="0"/>
              <a:cs typeface="Open Sans" panose="020B0606030504020204" pitchFamily="34" charset="0"/>
            </a:endParaRPr>
          </a:p>
          <a:p>
            <a:pPr lvl="1"/>
            <a:r>
              <a:rPr lang="en-US" sz="1400" kern="100" dirty="0">
                <a:solidFill>
                  <a:srgbClr val="FFFFFF"/>
                </a:solidFill>
                <a:effectLst/>
                <a:ea typeface="Open Sans" panose="020B0606030504020204" pitchFamily="34" charset="0"/>
                <a:cs typeface="Open Sans" panose="020B0606030504020204" pitchFamily="34" charset="0"/>
              </a:rPr>
              <a:t>§§ </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2"/>
              </a:rPr>
              <a:t>4.15(3)</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3"/>
              </a:rPr>
              <a:t>11.17(3)</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&amp; </a:t>
            </a:r>
            <a:r>
              <a:rPr lang="en-US" sz="1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4"/>
              </a:rPr>
              <a:t>RPD 14-2</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 Appendix C, Investigation of Title IX misconduct allegations, 3.</a:t>
            </a:r>
            <a:endParaRPr lang="en-US" sz="1800" i="1" dirty="0">
              <a:ea typeface="Open Sans" panose="020B0606030504020204" pitchFamily="34" charset="0"/>
              <a:cs typeface="Open Sans" panose="020B0606030504020204" pitchFamily="34" charset="0"/>
            </a:endParaRPr>
          </a:p>
          <a:p>
            <a:endParaRPr lang="en-US" sz="1800" i="1" dirty="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E674877C-A119-6D6B-DA5B-086A215665C2}"/>
              </a:ext>
            </a:extLst>
          </p:cNvPr>
          <p:cNvSpPr>
            <a:spLocks noGrp="1"/>
          </p:cNvSpPr>
          <p:nvPr>
            <p:ph type="body" sz="quarter" idx="14"/>
          </p:nvPr>
        </p:nvSpPr>
        <p:spPr>
          <a:xfrm>
            <a:off x="6930051" y="2220078"/>
            <a:ext cx="4114800" cy="766762"/>
          </a:xfrm>
        </p:spPr>
        <p:txBody>
          <a:bodyPr>
            <a:noAutofit/>
          </a:bodyPr>
          <a:lstStyle/>
          <a:p>
            <a:pPr lvl="1"/>
            <a:r>
              <a:rPr lang="en-US" sz="1400" i="1" dirty="0">
                <a:ea typeface="Open Sans" panose="020B0606030504020204" pitchFamily="34" charset="0"/>
                <a:cs typeface="Open Sans" panose="020B0606030504020204" pitchFamily="34" charset="0"/>
              </a:rPr>
              <a:t>[Students]</a:t>
            </a:r>
          </a:p>
          <a:p>
            <a:r>
              <a:rPr lang="en-US" sz="1800" dirty="0">
                <a:solidFill>
                  <a:srgbClr val="FFFFFF"/>
                </a:solidFill>
                <a:latin typeface="Open Sans" panose="020B0606030504020204" pitchFamily="34" charset="0"/>
                <a:ea typeface="Open Sans" panose="020B0606030504020204" pitchFamily="34" charset="0"/>
                <a:cs typeface="Open Sans" panose="020B0606030504020204" pitchFamily="34" charset="0"/>
              </a:rPr>
              <a:t>If, during the course of an investigation, the university decides to investigate allegations that are not included in the notice of investigation, the university shall send an amended notice of investigation with additional allegations</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b="0" i="0" kern="1200" dirty="0">
              <a:solidFill>
                <a:schemeClr val="bg1"/>
              </a:solidFill>
              <a:effectLst/>
              <a:ea typeface="Open Sans" panose="020B0606030504020204" pitchFamily="34" charset="0"/>
              <a:cs typeface="Open Sans" panose="020B0606030504020204" pitchFamily="34" charset="0"/>
            </a:endParaRPr>
          </a:p>
          <a:p>
            <a:pPr lvl="1"/>
            <a:r>
              <a:rPr lang="en-US" sz="1400" kern="100" dirty="0">
                <a:solidFill>
                  <a:srgbClr val="FFFFFF"/>
                </a:solidFill>
                <a:effectLst/>
                <a:ea typeface="Open Sans" panose="020B0606030504020204" pitchFamily="34" charset="0"/>
                <a:cs typeface="Open Sans" panose="020B0606030504020204" pitchFamily="34" charset="0"/>
              </a:rPr>
              <a:t>§ </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UWS </a:t>
            </a:r>
            <a:r>
              <a:rPr lang="en-US" sz="1400" u="sng"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hlinkClick r:id="rId5"/>
              </a:rPr>
              <a:t>17.152(3)(h)</a:t>
            </a:r>
            <a:r>
              <a:rPr lang="en-US" sz="1400" kern="100" dirty="0">
                <a:solidFill>
                  <a:srgbClr val="FFFFFF"/>
                </a:solidFill>
                <a:effectLst/>
                <a:latin typeface="Open Sans" panose="020B0606030504020204" pitchFamily="34" charset="0"/>
                <a:ea typeface="Aptos" panose="020B0004020202020204" pitchFamily="34" charset="0"/>
                <a:cs typeface="Times New Roman" panose="02020603050405020304" pitchFamily="18" charset="0"/>
              </a:rPr>
              <a:t>.</a:t>
            </a:r>
            <a:endParaRPr lang="en-US" sz="1400" kern="100" dirty="0">
              <a:solidFill>
                <a:schemeClr val="bg1"/>
              </a:solidFill>
              <a:effectLst/>
              <a:ea typeface="Open Sans" panose="020B0606030504020204" pitchFamily="34" charset="0"/>
              <a:cs typeface="Open Sans" panose="020B0606030504020204" pitchFamily="34" charset="0"/>
            </a:endParaRPr>
          </a:p>
          <a:p>
            <a:endParaRPr lang="en-US" sz="1800" i="1" dirty="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63A67BE-8544-34BB-1929-D234FD3DE36F}"/>
              </a:ext>
            </a:extLst>
          </p:cNvPr>
          <p:cNvSpPr txBox="1"/>
          <p:nvPr/>
        </p:nvSpPr>
        <p:spPr>
          <a:xfrm>
            <a:off x="3853022" y="5330947"/>
            <a:ext cx="5145464" cy="377604"/>
          </a:xfrm>
          <a:prstGeom prst="rect">
            <a:avLst/>
          </a:prstGeom>
          <a:noFill/>
        </p:spPr>
        <p:txBody>
          <a:bodyPr wrap="square" rtlCol="0">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1800" i="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See</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34 CFR 106.45(b)(2)(</a:t>
            </a:r>
            <a:r>
              <a:rPr lang="en-US" sz="1800" u="sng" kern="100" dirty="0" err="1">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i</a:t>
            </a:r>
            <a:r>
              <a:rPr lang="en-US" sz="1800" u="sng"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hlinkClick r:id="rId6"/>
              </a:rPr>
              <a:t>)(B)</a:t>
            </a:r>
            <a:r>
              <a:rPr lang="en-US" sz="1800"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(Aug. 14, 2020).</a:t>
            </a:r>
            <a:endParaRPr lang="en-US" sz="18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56935324"/>
      </p:ext>
    </p:extLst>
  </p:cSld>
  <p:clrMapOvr>
    <a:masterClrMapping/>
  </p:clrMapOvr>
</p:sld>
</file>

<file path=ppt/theme/theme1.xml><?xml version="1.0" encoding="utf-8"?>
<a:theme xmlns:a="http://schemas.openxmlformats.org/drawingml/2006/main" name="Custom">
  <a:themeElements>
    <a:clrScheme name="Custom 2">
      <a:dk1>
        <a:sysClr val="windowText" lastClr="000000"/>
      </a:dk1>
      <a:lt1>
        <a:sysClr val="window" lastClr="FFFFFF"/>
      </a:lt1>
      <a:dk2>
        <a:srgbClr val="44546A"/>
      </a:dk2>
      <a:lt2>
        <a:srgbClr val="E7E6E6"/>
      </a:lt2>
      <a:accent1>
        <a:srgbClr val="005777"/>
      </a:accent1>
      <a:accent2>
        <a:srgbClr val="D44427"/>
      </a:accent2>
      <a:accent3>
        <a:srgbClr val="990033"/>
      </a:accent3>
      <a:accent4>
        <a:srgbClr val="F4BD15"/>
      </a:accent4>
      <a:accent5>
        <a:srgbClr val="003764"/>
      </a:accent5>
      <a:accent6>
        <a:srgbClr val="59833A"/>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Win32_SL_V2" id="{0E60AB4E-417B-45C1-9301-1C9D3943EB7F}" vid="{199B3929-907A-4692-88BF-6063DC97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369b066-086d-4de0-a681-34a8e8f3d358" xsi:nil="true"/>
    <lcf76f155ced4ddcb4097134ff3c332f xmlns="98170924-2421-4416-8d49-6811adc7f3f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D2B4E29B94874BB72BB0BD822DCD0E" ma:contentTypeVersion="9" ma:contentTypeDescription="Create a new document." ma:contentTypeScope="" ma:versionID="5e801b24d65e7d220c056cb22d0b6095">
  <xsd:schema xmlns:xsd="http://www.w3.org/2001/XMLSchema" xmlns:xs="http://www.w3.org/2001/XMLSchema" xmlns:p="http://schemas.microsoft.com/office/2006/metadata/properties" xmlns:ns2="98170924-2421-4416-8d49-6811adc7f3f7" xmlns:ns3="6369b066-086d-4de0-a681-34a8e8f3d358" targetNamespace="http://schemas.microsoft.com/office/2006/metadata/properties" ma:root="true" ma:fieldsID="3c5cd3c84bb2e16d120ebc1fec2947d3" ns2:_="" ns3:_="">
    <xsd:import namespace="98170924-2421-4416-8d49-6811adc7f3f7"/>
    <xsd:import namespace="6369b066-086d-4de0-a681-34a8e8f3d35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170924-2421-4416-8d49-6811adc7f3f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94ed12e-d0ae-4c48-9c60-b73286a1652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69b066-086d-4de0-a681-34a8e8f3d35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ac84a01-11af-45bc-9e8d-de3aa723fe13}" ma:internalName="TaxCatchAll" ma:showField="CatchAllData" ma:web="6369b066-086d-4de0-a681-34a8e8f3d3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5CEF65-757A-4D05-90BA-ED40BC2E5152}">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6369b066-086d-4de0-a681-34a8e8f3d358"/>
    <ds:schemaRef ds:uri="98170924-2421-4416-8d49-6811adc7f3f7"/>
  </ds:schemaRefs>
</ds:datastoreItem>
</file>

<file path=customXml/itemProps2.xml><?xml version="1.0" encoding="utf-8"?>
<ds:datastoreItem xmlns:ds="http://schemas.openxmlformats.org/officeDocument/2006/customXml" ds:itemID="{518A5EB6-E9B8-417D-B09E-03811FBC9BCD}">
  <ds:schemaRefs>
    <ds:schemaRef ds:uri="http://schemas.microsoft.com/sharepoint/v3/contenttype/forms"/>
  </ds:schemaRefs>
</ds:datastoreItem>
</file>

<file path=customXml/itemProps3.xml><?xml version="1.0" encoding="utf-8"?>
<ds:datastoreItem xmlns:ds="http://schemas.openxmlformats.org/officeDocument/2006/customXml" ds:itemID="{B49EF7BA-C795-49E8-8D2F-71AA086C75D4}">
  <ds:schemaRefs>
    <ds:schemaRef ds:uri="6369b066-086d-4de0-a681-34a8e8f3d358"/>
    <ds:schemaRef ds:uri="98170924-2421-4416-8d49-6811adc7f3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17385</TotalTime>
  <Words>21323</Words>
  <Application>Microsoft Office PowerPoint</Application>
  <PresentationFormat>Widescreen</PresentationFormat>
  <Paragraphs>2009</Paragraphs>
  <Slides>246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246</vt:i4>
      </vt:variant>
    </vt:vector>
  </HeadingPairs>
  <TitlesOfParts>
    <vt:vector size="254" baseType="lpstr">
      <vt:lpstr>Aptos</vt:lpstr>
      <vt:lpstr>Arial</vt:lpstr>
      <vt:lpstr>Calibri</vt:lpstr>
      <vt:lpstr>Courier New</vt:lpstr>
      <vt:lpstr>Open Sans</vt:lpstr>
      <vt:lpstr>Symbol</vt:lpstr>
      <vt:lpstr>Times New Roman</vt:lpstr>
      <vt:lpstr>Custom</vt:lpstr>
      <vt:lpstr>UW TITlE IX Process Training</vt:lpstr>
      <vt:lpstr>AGENDA</vt:lpstr>
      <vt:lpstr>Title IX Regulations</vt:lpstr>
      <vt:lpstr>UWS Code and Policy</vt:lpstr>
      <vt:lpstr>UWS Code and Policy</vt:lpstr>
      <vt:lpstr>UWS Code and Policy</vt:lpstr>
      <vt:lpstr>Definitions</vt:lpstr>
      <vt:lpstr>Procedural Definitions</vt:lpstr>
      <vt:lpstr>Preponderance of the evidence</vt:lpstr>
      <vt:lpstr>Clear and convincing evidence</vt:lpstr>
      <vt:lpstr>Complaint</vt:lpstr>
      <vt:lpstr>Complaint</vt:lpstr>
      <vt:lpstr>Formal Title IX complaint</vt:lpstr>
      <vt:lpstr>Education Program or Activity</vt:lpstr>
      <vt:lpstr>Parties</vt:lpstr>
      <vt:lpstr>Party</vt:lpstr>
      <vt:lpstr>Complainant</vt:lpstr>
      <vt:lpstr>Respondent</vt:lpstr>
      <vt:lpstr>Days</vt:lpstr>
      <vt:lpstr>Consultation</vt:lpstr>
      <vt:lpstr>General Definitions</vt:lpstr>
      <vt:lpstr>Consent</vt:lpstr>
      <vt:lpstr>INCAPACITATION</vt:lpstr>
      <vt:lpstr>Misconduct</vt:lpstr>
      <vt:lpstr>Title IX misconduct</vt:lpstr>
      <vt:lpstr>Sexual Assault</vt:lpstr>
      <vt:lpstr>Rape</vt:lpstr>
      <vt:lpstr>Fondling</vt:lpstr>
      <vt:lpstr>INCEST</vt:lpstr>
      <vt:lpstr>STATUTORY RAPE</vt:lpstr>
      <vt:lpstr>Stalking</vt:lpstr>
      <vt:lpstr>Dating Violence</vt:lpstr>
      <vt:lpstr>Domestic Violence</vt:lpstr>
      <vt:lpstr>Title IX Sexual Harassment</vt:lpstr>
      <vt:lpstr>Non-Title IX Sexual Misconduct</vt:lpstr>
      <vt:lpstr>Non-Title IX Sexual Harassment</vt:lpstr>
      <vt:lpstr>Sexual Exploitation</vt:lpstr>
      <vt:lpstr>Sexual Exploitation</vt:lpstr>
      <vt:lpstr>Sexual Exploitation</vt:lpstr>
      <vt:lpstr>Sexual Exploitation</vt:lpstr>
      <vt:lpstr>TITLE IX Dismissal</vt:lpstr>
      <vt:lpstr>Application of the policies</vt:lpstr>
      <vt:lpstr>Effect of Title IX Dismissal</vt:lpstr>
      <vt:lpstr>Mandatory Title IX Dismissal</vt:lpstr>
      <vt:lpstr>Mandatory TITLE IX Dismissal</vt:lpstr>
      <vt:lpstr>Mandatory Dismissal – not title IX misconduct</vt:lpstr>
      <vt:lpstr>Mandatory Dismissal – not in a program or activity</vt:lpstr>
      <vt:lpstr>Mandatory Dismissal – not in the united states</vt:lpstr>
      <vt:lpstr>Mandatory Dismissal – Complainant not participating</vt:lpstr>
      <vt:lpstr>Title IX dismissal – Timing</vt:lpstr>
      <vt:lpstr>Discretionary TITLE IX dismissal</vt:lpstr>
      <vt:lpstr>Discretionary Dismissal – written withdrawal</vt:lpstr>
      <vt:lpstr>Discretionary Dismissal – No Longer Employed/Enrolled</vt:lpstr>
      <vt:lpstr>Probationary faculty member</vt:lpstr>
      <vt:lpstr>Discretionary Dismissal – specific circumstances</vt:lpstr>
      <vt:lpstr>Notice of dismissal</vt:lpstr>
      <vt:lpstr>Dismissal appeal</vt:lpstr>
      <vt:lpstr>Dismissal Appeal Filing Deadline</vt:lpstr>
      <vt:lpstr>Appeal bases</vt:lpstr>
      <vt:lpstr>Dismissal Appeal Bases</vt:lpstr>
      <vt:lpstr>Appeal bases – Student</vt:lpstr>
      <vt:lpstr>ApPEAL Bases – Procedural Irregularity</vt:lpstr>
      <vt:lpstr>ApPEAL Bases – New Evidence</vt:lpstr>
      <vt:lpstr>ApPEAL Bases – Conflict of interest</vt:lpstr>
      <vt:lpstr>Dismissal appeal process</vt:lpstr>
      <vt:lpstr>Dismissal Appeal Decision</vt:lpstr>
      <vt:lpstr>Dismissal appeal decision – Decision deadline</vt:lpstr>
      <vt:lpstr>Dismissal appeal decision – rationale</vt:lpstr>
      <vt:lpstr>Dismissal appeal decision – remedies</vt:lpstr>
      <vt:lpstr>Dismissal appeal decision – finality</vt:lpstr>
      <vt:lpstr>Investigation</vt:lpstr>
      <vt:lpstr>Suspension</vt:lpstr>
      <vt:lpstr>Suspension – Faculty &amp; Academic Staff </vt:lpstr>
      <vt:lpstr>Suspension – Faculty &amp; Academic Staff </vt:lpstr>
      <vt:lpstr>Suspension – Faculty &amp; Academic Staff </vt:lpstr>
      <vt:lpstr>Suspension – Faculty &amp; Academic Staff </vt:lpstr>
      <vt:lpstr>Suspension – Faculty &amp; Academic Staff </vt:lpstr>
      <vt:lpstr>Suspension – Faculty &amp; Academic Staff </vt:lpstr>
      <vt:lpstr>Suspension –  University staff</vt:lpstr>
      <vt:lpstr>Emergency Suspension – Student</vt:lpstr>
      <vt:lpstr>Housing Contract Termination</vt:lpstr>
      <vt:lpstr>investigator</vt:lpstr>
      <vt:lpstr>Assigning an investigator</vt:lpstr>
      <vt:lpstr>Consolidation</vt:lpstr>
      <vt:lpstr>Notice of Investigation</vt:lpstr>
      <vt:lpstr>Notice of investigation</vt:lpstr>
      <vt:lpstr>Notice of investigation</vt:lpstr>
      <vt:lpstr>Notice of investigation – Grievance process</vt:lpstr>
      <vt:lpstr>Notice of Investigation –  Allegations</vt:lpstr>
      <vt:lpstr>Notice of investigation – alleged conduct</vt:lpstr>
      <vt:lpstr>Notice of Investigation – Alleged Conduct</vt:lpstr>
      <vt:lpstr>Notice of investigation – Identities of the Parties</vt:lpstr>
      <vt:lpstr>Notice of investigation – Date and LOCation</vt:lpstr>
      <vt:lpstr>Notice of investigation – Presumption</vt:lpstr>
      <vt:lpstr>Notice of investigation – Advisor</vt:lpstr>
      <vt:lpstr>NOTIce of Investigation – Advisor</vt:lpstr>
      <vt:lpstr>Notice of investigation – Evidence</vt:lpstr>
      <vt:lpstr>Notice of investigation – False Statements</vt:lpstr>
      <vt:lpstr>Notice of investigation – Amendment</vt:lpstr>
      <vt:lpstr>InvestigatioN Procedure</vt:lpstr>
      <vt:lpstr>Investigation Procedure</vt:lpstr>
      <vt:lpstr>Investigation Procedure – Witnesses &amp; Evidence</vt:lpstr>
      <vt:lpstr>Investigation Procedure – gag orders</vt:lpstr>
      <vt:lpstr>Investigation Procedure – advisors</vt:lpstr>
      <vt:lpstr>Investigation Procedure – advisors</vt:lpstr>
      <vt:lpstr>Investigation Procedure – Advisors</vt:lpstr>
      <vt:lpstr>Investigation Procedure – Inspect &amp; review Evidence</vt:lpstr>
      <vt:lpstr>Investigation Procedure – Inspect &amp; review Evidence</vt:lpstr>
      <vt:lpstr>Investigation Procedure – Inspect &amp; review Evidence</vt:lpstr>
      <vt:lpstr>Investigation Procedure – Inspect &amp; review Evidence</vt:lpstr>
      <vt:lpstr>Investigation Procedure – Notice of Meetings</vt:lpstr>
      <vt:lpstr>Investigation procedure – medical records</vt:lpstr>
      <vt:lpstr>Investigation procedure – medical records – Waiver</vt:lpstr>
      <vt:lpstr>Review of evidence</vt:lpstr>
      <vt:lpstr>Review of evidence</vt:lpstr>
      <vt:lpstr>Review of evidence – Format</vt:lpstr>
      <vt:lpstr>Review of evidence – source irrelevant</vt:lpstr>
      <vt:lpstr>Review of evidence – relevant but not probative</vt:lpstr>
      <vt:lpstr>Review of evidence – written response - Timing</vt:lpstr>
      <vt:lpstr>Review of evidence – written response</vt:lpstr>
      <vt:lpstr>Final investigative report</vt:lpstr>
      <vt:lpstr>Final investigative report – Substance</vt:lpstr>
      <vt:lpstr>Final investigative report – Recommendations</vt:lpstr>
      <vt:lpstr>Final investigative report – deadline</vt:lpstr>
      <vt:lpstr>Final investigative report – Student hearings</vt:lpstr>
      <vt:lpstr>Final investigative report – hearings</vt:lpstr>
      <vt:lpstr>Final investigative report – settlement</vt:lpstr>
      <vt:lpstr>Settlement</vt:lpstr>
      <vt:lpstr>Settlement,  i.e., Informal Resolution</vt:lpstr>
      <vt:lpstr>Settlement - Employees</vt:lpstr>
      <vt:lpstr>Settlement - Timing</vt:lpstr>
      <vt:lpstr>Settlement –  Writing and Signatures</vt:lpstr>
      <vt:lpstr>SettlemenT – Finality</vt:lpstr>
      <vt:lpstr>Hearing</vt:lpstr>
      <vt:lpstr>Due Process – Advisor at University’s expense</vt:lpstr>
      <vt:lpstr>Requesting an advisor</vt:lpstr>
      <vt:lpstr>Requesting an advisor</vt:lpstr>
      <vt:lpstr>Due Process – Rules for decorum</vt:lpstr>
      <vt:lpstr>Model Decorum Guidance </vt:lpstr>
      <vt:lpstr>Hearing Examiners and COmmittees</vt:lpstr>
      <vt:lpstr>Hearing Examiner – Designation</vt:lpstr>
      <vt:lpstr>Title IX Regulations</vt:lpstr>
      <vt:lpstr>HEARING EXAMINER DESIGNATION – University Authority</vt:lpstr>
      <vt:lpstr>Hearing examiner or committee </vt:lpstr>
      <vt:lpstr>Hearing Examiner Designation – Faculty and academic Staff</vt:lpstr>
      <vt:lpstr>Standing hearing committee – Faculty and academic Staff</vt:lpstr>
      <vt:lpstr>Hearing Examiner Designation – Other Employees</vt:lpstr>
      <vt:lpstr>Hearing Examiner Designation – Student Cases</vt:lpstr>
      <vt:lpstr>Conflicts of Interest</vt:lpstr>
      <vt:lpstr>Conflicts of Interest</vt:lpstr>
      <vt:lpstr>Hearing examiner conflict</vt:lpstr>
      <vt:lpstr>Hearing committee member conflicts</vt:lpstr>
      <vt:lpstr>Disqualification of Hearing committee member</vt:lpstr>
      <vt:lpstr>Disqualification of Hearing committee member</vt:lpstr>
      <vt:lpstr>Legal counsel for the committee</vt:lpstr>
      <vt:lpstr>Scheduling – Prehearing conference</vt:lpstr>
      <vt:lpstr>Scheduling – Hearing deadline</vt:lpstr>
      <vt:lpstr>Delays and adjournment</vt:lpstr>
      <vt:lpstr>Delays and adjournment</vt:lpstr>
      <vt:lpstr>Virtual hearing</vt:lpstr>
      <vt:lpstr>Virtual hearing</vt:lpstr>
      <vt:lpstr>Open meetings – employees</vt:lpstr>
      <vt:lpstr>Open meetings – Students</vt:lpstr>
      <vt:lpstr>Open meetings – deliberations</vt:lpstr>
      <vt:lpstr>Due Process</vt:lpstr>
      <vt:lpstr>Due Process</vt:lpstr>
      <vt:lpstr>Due Process – Educational Process</vt:lpstr>
      <vt:lpstr>Burden of proof</vt:lpstr>
      <vt:lpstr>Standard of proof</vt:lpstr>
      <vt:lpstr>Due process Hearing Notice</vt:lpstr>
      <vt:lpstr>Due Process – Names &amp; Evidence</vt:lpstr>
      <vt:lpstr>Due process – Verbatim Record</vt:lpstr>
      <vt:lpstr>Due process – Verbatim Record</vt:lpstr>
      <vt:lpstr>Due Process – Right to an advisor</vt:lpstr>
      <vt:lpstr>Due Process – Right to be heard</vt:lpstr>
      <vt:lpstr>Due Process – Right to present witnesses</vt:lpstr>
      <vt:lpstr>Due Process – Right to Question witnesses</vt:lpstr>
      <vt:lpstr>Due Process – Questioner</vt:lpstr>
      <vt:lpstr>Due Process – Questioner</vt:lpstr>
      <vt:lpstr>Due Process – Answering</vt:lpstr>
      <vt:lpstr>Due process – Credibility determinations</vt:lpstr>
      <vt:lpstr>Due Process – Follow up questions</vt:lpstr>
      <vt:lpstr>Due process – unwilling witness</vt:lpstr>
      <vt:lpstr>Due Process – unwilling witness</vt:lpstr>
      <vt:lpstr>Due Process – unwilling witness – Hearsay</vt:lpstr>
      <vt:lpstr>Due Process – unwilling witness – Inference </vt:lpstr>
      <vt:lpstr>Due Process – Absent respondent</vt:lpstr>
      <vt:lpstr>Evidence</vt:lpstr>
      <vt:lpstr>Evidence – Probative Value</vt:lpstr>
      <vt:lpstr>Evidence – Legal Privileges</vt:lpstr>
      <vt:lpstr>Evidence – Relevance determination</vt:lpstr>
      <vt:lpstr>Evidence – Past sexual history</vt:lpstr>
      <vt:lpstr>Evidence – other respondent</vt:lpstr>
      <vt:lpstr>Evidence – past consensual behavior</vt:lpstr>
      <vt:lpstr>Hearing Decision</vt:lpstr>
      <vt:lpstr>Hearing Decision – Scheduling &amp; Hearing record</vt:lpstr>
      <vt:lpstr>Hearing Decision – Hearing Record</vt:lpstr>
      <vt:lpstr>Hearing Decision – contents</vt:lpstr>
      <vt:lpstr>Hearing Decision – Facts and recommendations</vt:lpstr>
      <vt:lpstr>Hearing Decision – Allegations</vt:lpstr>
      <vt:lpstr>Hearing decision –  Process</vt:lpstr>
      <vt:lpstr>Hearing decision –  Process</vt:lpstr>
      <vt:lpstr>Hearing decision –  conclusions</vt:lpstr>
      <vt:lpstr>Hearing Decision – Reasoning</vt:lpstr>
      <vt:lpstr>Hearing Decision – sanctions</vt:lpstr>
      <vt:lpstr>Hearing Decision – Sanctions</vt:lpstr>
      <vt:lpstr>Student sanctions under § UWS 17.085 (1)</vt:lpstr>
      <vt:lpstr>Hearing Decision – remedies</vt:lpstr>
      <vt:lpstr>Hearing Decision – Appeal information</vt:lpstr>
      <vt:lpstr>Chancellor or designee appeal</vt:lpstr>
      <vt:lpstr>Chancellor or Designee Review</vt:lpstr>
      <vt:lpstr>Finality –  Student</vt:lpstr>
      <vt:lpstr>Finality – other employee</vt:lpstr>
      <vt:lpstr>Appeal Bases</vt:lpstr>
      <vt:lpstr>Chancellor Review – meeting with Parties</vt:lpstr>
      <vt:lpstr>Written exceptions – other employees</vt:lpstr>
      <vt:lpstr>Written Statement – Students</vt:lpstr>
      <vt:lpstr>Appeal Decision – Timing for students</vt:lpstr>
      <vt:lpstr>Automatic review – timing for faculty</vt:lpstr>
      <vt:lpstr>Automatic review – timing for other employees</vt:lpstr>
      <vt:lpstr>Automatic review – record for other employees</vt:lpstr>
      <vt:lpstr>Chancellor’s record</vt:lpstr>
      <vt:lpstr>Chancellor’s Decision</vt:lpstr>
      <vt:lpstr>Adoption of decision – Employees</vt:lpstr>
      <vt:lpstr>Explanation of differences</vt:lpstr>
      <vt:lpstr>Consultation with  Hearing Committee or examiner</vt:lpstr>
      <vt:lpstr>Result –  Employees</vt:lpstr>
      <vt:lpstr>Result – Students</vt:lpstr>
      <vt:lpstr>Dismissal Date</vt:lpstr>
      <vt:lpstr>Sending the decision – Students</vt:lpstr>
      <vt:lpstr>Sending the decision – Employees</vt:lpstr>
      <vt:lpstr>Sending the decision – Employees</vt:lpstr>
      <vt:lpstr>Finality –  Employees other than faculty</vt:lpstr>
      <vt:lpstr>Finality –  Student</vt:lpstr>
      <vt:lpstr>Board Appeal</vt:lpstr>
      <vt:lpstr>Board Appeal – Timing &amp; discretion</vt:lpstr>
      <vt:lpstr>Board Appeal of right – Employees</vt:lpstr>
      <vt:lpstr>Appeal to Board of Regents – timing</vt:lpstr>
      <vt:lpstr>Discretionary appeal standards</vt:lpstr>
      <vt:lpstr>Board appeal – written statement</vt:lpstr>
      <vt:lpstr>Board Appeal – Exceptions and oral arguments</vt:lpstr>
      <vt:lpstr>Board Appeal – open meeting</vt:lpstr>
      <vt:lpstr>Board Appeal – consultation with chancellor</vt:lpstr>
      <vt:lpstr>Board appeal – Record</vt:lpstr>
      <vt:lpstr>Board Appeal – Written decision</vt:lpstr>
      <vt:lpstr>Board Appeal – dismissal 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Teal Background</dc:title>
  <dc:creator>Tom Thieding</dc:creator>
  <cp:lastModifiedBy>Thompson, Dany</cp:lastModifiedBy>
  <cp:revision>27</cp:revision>
  <dcterms:created xsi:type="dcterms:W3CDTF">2023-10-03T00:22:44Z</dcterms:created>
  <dcterms:modified xsi:type="dcterms:W3CDTF">2025-07-24T14:04:48Z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0x0101000DD2B4E29B94874BB72BB0BD822DCD0E</vt:lpwstr>
  </property>
  <property fmtid="{D5CDD505-2E9C-101B-9397-08002B2CF9AE}" pid="3" name="MediaServiceImageTags">
    <vt:lpwstr/>
  </property>
</Properties>
</file>