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24" r:id="rId1"/>
  </p:sldMasterIdLst>
  <p:notesMasterIdLst>
    <p:notesMasterId r:id="rId20"/>
  </p:notesMasterIdLst>
  <p:handoutMasterIdLst>
    <p:handoutMasterId r:id="rId21"/>
  </p:handoutMasterIdLst>
  <p:sldIdLst>
    <p:sldId id="482" r:id="rId2"/>
    <p:sldId id="775" r:id="rId3"/>
    <p:sldId id="776" r:id="rId4"/>
    <p:sldId id="771" r:id="rId5"/>
    <p:sldId id="788" r:id="rId6"/>
    <p:sldId id="790" r:id="rId7"/>
    <p:sldId id="791" r:id="rId8"/>
    <p:sldId id="789" r:id="rId9"/>
    <p:sldId id="786" r:id="rId10"/>
    <p:sldId id="780" r:id="rId11"/>
    <p:sldId id="783" r:id="rId12"/>
    <p:sldId id="781" r:id="rId13"/>
    <p:sldId id="787" r:id="rId14"/>
    <p:sldId id="782" r:id="rId15"/>
    <p:sldId id="772" r:id="rId16"/>
    <p:sldId id="793" r:id="rId17"/>
    <p:sldId id="792" r:id="rId18"/>
    <p:sldId id="561"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240" userDrawn="1">
          <p15:clr>
            <a:srgbClr val="A4A3A4"/>
          </p15:clr>
        </p15:guide>
        <p15:guide id="3" pos="7440" userDrawn="1">
          <p15:clr>
            <a:srgbClr val="A4A3A4"/>
          </p15:clr>
        </p15:guide>
        <p15:guide id="4" orient="horz" pos="1272" userDrawn="1">
          <p15:clr>
            <a:srgbClr val="A4A3A4"/>
          </p15:clr>
        </p15:guide>
        <p15:guide id="5" orient="horz" pos="600" userDrawn="1">
          <p15:clr>
            <a:srgbClr val="A4A3A4"/>
          </p15:clr>
        </p15:guide>
        <p15:guide id="6" orient="horz" pos="949">
          <p15:clr>
            <a:srgbClr val="A4A3A4"/>
          </p15:clr>
        </p15:guide>
        <p15:guide id="7" orient="horz" pos="323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7"/>
    <a:srgbClr val="99BCC9"/>
    <a:srgbClr val="669AAD"/>
    <a:srgbClr val="337992"/>
    <a:srgbClr val="000099"/>
    <a:srgbClr val="990033"/>
    <a:srgbClr val="FF9999"/>
    <a:srgbClr val="FFFFFF"/>
    <a:srgbClr val="FBF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10ABFA-DF82-4896-BC13-88152C07A942}" v="6" dt="2026-02-19T19:47:23.404"/>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659" autoAdjust="0"/>
  </p:normalViewPr>
  <p:slideViewPr>
    <p:cSldViewPr snapToGrid="0">
      <p:cViewPr varScale="1">
        <p:scale>
          <a:sx n="99" d="100"/>
          <a:sy n="99" d="100"/>
        </p:scale>
        <p:origin x="132" y="60"/>
      </p:cViewPr>
      <p:guideLst>
        <p:guide orient="horz" pos="888"/>
        <p:guide pos="240"/>
        <p:guide pos="7440"/>
        <p:guide orient="horz" pos="1272"/>
        <p:guide orient="horz" pos="600"/>
        <p:guide orient="horz" pos="949"/>
        <p:guide orient="horz" pos="3237"/>
      </p:guideLst>
    </p:cSldViewPr>
  </p:slideViewPr>
  <p:notesTextViewPr>
    <p:cViewPr>
      <p:scale>
        <a:sx n="300" d="100"/>
        <a:sy n="3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EC6DB7-AFFD-4ECF-AAF6-31AE6B81276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B78153-EA3E-4D3C-8163-F871D3511A7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6E8FFF4-D93B-4E57-87B9-F943B84CF701}" type="datetimeFigureOut">
              <a:rPr lang="en-US" smtClean="0"/>
              <a:t>2/19/2026</a:t>
            </a:fld>
            <a:endParaRPr lang="en-US"/>
          </a:p>
        </p:txBody>
      </p:sp>
      <p:sp>
        <p:nvSpPr>
          <p:cNvPr id="4" name="Footer Placeholder 3">
            <a:extLst>
              <a:ext uri="{FF2B5EF4-FFF2-40B4-BE49-F238E27FC236}">
                <a16:creationId xmlns:a16="http://schemas.microsoft.com/office/drawing/2014/main" id="{0C6ADAFF-2ED1-4117-A35A-59A497FAA69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DF5BF5-4249-49EC-8C8E-9886ADD9CC8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A27CAFC-06F7-4F6D-99E4-AD1C00325DB3}" type="slidenum">
              <a:rPr lang="en-US" smtClean="0"/>
              <a:t>‹#›</a:t>
            </a:fld>
            <a:endParaRPr lang="en-US"/>
          </a:p>
        </p:txBody>
      </p:sp>
    </p:spTree>
    <p:extLst>
      <p:ext uri="{BB962C8B-B14F-4D97-AF65-F5344CB8AC3E}">
        <p14:creationId xmlns:p14="http://schemas.microsoft.com/office/powerpoint/2010/main" val="40426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atin typeface="Verdana"/>
              </a:defRPr>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atin typeface="Verdana"/>
              </a:defRPr>
            </a:lvl1pPr>
          </a:lstStyle>
          <a:p>
            <a:fld id="{A795383B-3F81-441B-A985-F70E94AD3E15}" type="datetimeFigureOut">
              <a:rPr lang="en-US" smtClean="0"/>
              <a:pPr/>
              <a:t>2/19/2026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atin typeface="Verdana"/>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atin typeface="Verdana"/>
              </a:defRPr>
            </a:lvl1pPr>
          </a:lstStyle>
          <a:p>
            <a:fld id="{79ACC3E2-DE66-4F7D-98C8-99FA84CB73F8}" type="slidenum">
              <a:rPr lang="en-US" smtClean="0"/>
              <a:pPr/>
              <a:t>‹#›</a:t>
            </a:fld>
            <a:endParaRPr lang="en-US"/>
          </a:p>
        </p:txBody>
      </p:sp>
    </p:spTree>
    <p:extLst>
      <p:ext uri="{BB962C8B-B14F-4D97-AF65-F5344CB8AC3E}">
        <p14:creationId xmlns:p14="http://schemas.microsoft.com/office/powerpoint/2010/main" val="325309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a:ea typeface="+mn-ea"/>
        <a:cs typeface="+mn-cs"/>
      </a:defRPr>
    </a:lvl1pPr>
    <a:lvl2pPr marL="457200" algn="l" defTabSz="914400" rtl="0" eaLnBrk="1" latinLnBrk="0" hangingPunct="1">
      <a:defRPr sz="1200" kern="1200">
        <a:solidFill>
          <a:schemeClr val="tx1"/>
        </a:solidFill>
        <a:latin typeface="Verdana"/>
        <a:ea typeface="+mn-ea"/>
        <a:cs typeface="+mn-cs"/>
      </a:defRPr>
    </a:lvl2pPr>
    <a:lvl3pPr marL="914400" algn="l" defTabSz="914400" rtl="0" eaLnBrk="1" latinLnBrk="0" hangingPunct="1">
      <a:defRPr sz="1200" kern="1200">
        <a:solidFill>
          <a:schemeClr val="tx1"/>
        </a:solidFill>
        <a:latin typeface="Verdana"/>
        <a:ea typeface="+mn-ea"/>
        <a:cs typeface="+mn-cs"/>
      </a:defRPr>
    </a:lvl3pPr>
    <a:lvl4pPr marL="1371600" algn="l" defTabSz="914400" rtl="0" eaLnBrk="1" latinLnBrk="0" hangingPunct="1">
      <a:defRPr sz="1200" kern="1200">
        <a:solidFill>
          <a:schemeClr val="tx1"/>
        </a:solidFill>
        <a:latin typeface="Verdana"/>
        <a:ea typeface="+mn-ea"/>
        <a:cs typeface="+mn-cs"/>
      </a:defRPr>
    </a:lvl4pPr>
    <a:lvl5pPr marL="1828800" algn="l" defTabSz="914400" rtl="0" eaLnBrk="1" latinLnBrk="0" hangingPunct="1">
      <a:defRPr sz="1200" kern="1200">
        <a:solidFill>
          <a:schemeClr val="tx1"/>
        </a:solidFill>
        <a:latin typeface="Verdan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1</a:t>
            </a:fld>
            <a:endParaRPr lang="en-US"/>
          </a:p>
        </p:txBody>
      </p:sp>
    </p:spTree>
    <p:extLst>
      <p:ext uri="{BB962C8B-B14F-4D97-AF65-F5344CB8AC3E}">
        <p14:creationId xmlns:p14="http://schemas.microsoft.com/office/powerpoint/2010/main" val="183623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Verdana"/>
            </a:endParaRPr>
          </a:p>
        </p:txBody>
      </p:sp>
      <p:sp>
        <p:nvSpPr>
          <p:cNvPr id="4" name="Slide Number Placeholder 3"/>
          <p:cNvSpPr>
            <a:spLocks noGrp="1"/>
          </p:cNvSpPr>
          <p:nvPr>
            <p:ph type="sldNum" sz="quarter" idx="5"/>
          </p:nvPr>
        </p:nvSpPr>
        <p:spPr/>
        <p:txBody>
          <a:bodyPr/>
          <a:lstStyle/>
          <a:p>
            <a:fld id="{79ACC3E2-DE66-4F7D-98C8-99FA84CB73F8}" type="slidenum">
              <a:rPr lang="en-US" smtClean="0"/>
              <a:pPr/>
              <a:t>13</a:t>
            </a:fld>
            <a:endParaRPr lang="en-US"/>
          </a:p>
        </p:txBody>
      </p:sp>
    </p:spTree>
    <p:extLst>
      <p:ext uri="{BB962C8B-B14F-4D97-AF65-F5344CB8AC3E}">
        <p14:creationId xmlns:p14="http://schemas.microsoft.com/office/powerpoint/2010/main" val="229534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14</a:t>
            </a:fld>
            <a:endParaRPr lang="en-US"/>
          </a:p>
        </p:txBody>
      </p:sp>
    </p:spTree>
    <p:extLst>
      <p:ext uri="{BB962C8B-B14F-4D97-AF65-F5344CB8AC3E}">
        <p14:creationId xmlns:p14="http://schemas.microsoft.com/office/powerpoint/2010/main" val="41055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ACC3E2-DE66-4F7D-98C8-99FA84CB73F8}" type="slidenum">
              <a:rPr lang="en-US" smtClean="0"/>
              <a:pPr/>
              <a:t>15</a:t>
            </a:fld>
            <a:endParaRPr lang="en-US"/>
          </a:p>
        </p:txBody>
      </p:sp>
    </p:spTree>
    <p:extLst>
      <p:ext uri="{BB962C8B-B14F-4D97-AF65-F5344CB8AC3E}">
        <p14:creationId xmlns:p14="http://schemas.microsoft.com/office/powerpoint/2010/main" val="176703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ACC3E2-DE66-4F7D-98C8-99FA84CB73F8}" type="slidenum">
              <a:rPr lang="en-US" smtClean="0"/>
              <a:pPr/>
              <a:t>18</a:t>
            </a:fld>
            <a:endParaRPr lang="en-US"/>
          </a:p>
        </p:txBody>
      </p:sp>
    </p:spTree>
    <p:extLst>
      <p:ext uri="{BB962C8B-B14F-4D97-AF65-F5344CB8AC3E}">
        <p14:creationId xmlns:p14="http://schemas.microsoft.com/office/powerpoint/2010/main" val="319220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dirty="0">
              <a:ea typeface="Verdana"/>
            </a:endParaRPr>
          </a:p>
        </p:txBody>
      </p:sp>
      <p:sp>
        <p:nvSpPr>
          <p:cNvPr id="4" name="Slide Number Placeholder 3"/>
          <p:cNvSpPr>
            <a:spLocks noGrp="1"/>
          </p:cNvSpPr>
          <p:nvPr>
            <p:ph type="sldNum" sz="quarter" idx="5"/>
          </p:nvPr>
        </p:nvSpPr>
        <p:spPr/>
        <p:txBody>
          <a:bodyPr/>
          <a:lstStyle/>
          <a:p>
            <a:fld id="{79ACC3E2-DE66-4F7D-98C8-99FA84CB73F8}" type="slidenum">
              <a:rPr lang="en-US" smtClean="0"/>
              <a:pPr/>
              <a:t>3</a:t>
            </a:fld>
            <a:endParaRPr lang="en-US"/>
          </a:p>
        </p:txBody>
      </p:sp>
    </p:spTree>
    <p:extLst>
      <p:ext uri="{BB962C8B-B14F-4D97-AF65-F5344CB8AC3E}">
        <p14:creationId xmlns:p14="http://schemas.microsoft.com/office/powerpoint/2010/main" val="213432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Verdana"/>
            </a:endParaRPr>
          </a:p>
        </p:txBody>
      </p:sp>
      <p:sp>
        <p:nvSpPr>
          <p:cNvPr id="4" name="Slide Number Placeholder 3"/>
          <p:cNvSpPr>
            <a:spLocks noGrp="1"/>
          </p:cNvSpPr>
          <p:nvPr>
            <p:ph type="sldNum" sz="quarter" idx="5"/>
          </p:nvPr>
        </p:nvSpPr>
        <p:spPr/>
        <p:txBody>
          <a:bodyPr/>
          <a:lstStyle/>
          <a:p>
            <a:fld id="{79ACC3E2-DE66-4F7D-98C8-99FA84CB73F8}" type="slidenum">
              <a:rPr lang="en-US" smtClean="0"/>
              <a:pPr/>
              <a:t>4</a:t>
            </a:fld>
            <a:endParaRPr lang="en-US"/>
          </a:p>
        </p:txBody>
      </p:sp>
    </p:spTree>
    <p:extLst>
      <p:ext uri="{BB962C8B-B14F-4D97-AF65-F5344CB8AC3E}">
        <p14:creationId xmlns:p14="http://schemas.microsoft.com/office/powerpoint/2010/main" val="262268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ACC3E2-DE66-4F7D-98C8-99FA84CB73F8}" type="slidenum">
              <a:rPr lang="en-US" smtClean="0"/>
              <a:pPr/>
              <a:t>5</a:t>
            </a:fld>
            <a:endParaRPr lang="en-US"/>
          </a:p>
        </p:txBody>
      </p:sp>
    </p:spTree>
    <p:extLst>
      <p:ext uri="{BB962C8B-B14F-4D97-AF65-F5344CB8AC3E}">
        <p14:creationId xmlns:p14="http://schemas.microsoft.com/office/powerpoint/2010/main" val="370557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ACC3E2-DE66-4F7D-98C8-99FA84CB73F8}" type="slidenum">
              <a:rPr lang="en-US" smtClean="0"/>
              <a:pPr/>
              <a:t>6</a:t>
            </a:fld>
            <a:endParaRPr lang="en-US"/>
          </a:p>
        </p:txBody>
      </p:sp>
    </p:spTree>
    <p:extLst>
      <p:ext uri="{BB962C8B-B14F-4D97-AF65-F5344CB8AC3E}">
        <p14:creationId xmlns:p14="http://schemas.microsoft.com/office/powerpoint/2010/main" val="376878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Aft>
                <a:spcPts val="800"/>
              </a:spcAft>
              <a:buNone/>
            </a:pPr>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7</a:t>
            </a:fld>
            <a:endParaRPr lang="en-US"/>
          </a:p>
        </p:txBody>
      </p:sp>
    </p:spTree>
    <p:extLst>
      <p:ext uri="{BB962C8B-B14F-4D97-AF65-F5344CB8AC3E}">
        <p14:creationId xmlns:p14="http://schemas.microsoft.com/office/powerpoint/2010/main" val="360766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8</a:t>
            </a:fld>
            <a:endParaRPr lang="en-US"/>
          </a:p>
        </p:txBody>
      </p:sp>
    </p:spTree>
    <p:extLst>
      <p:ext uri="{BB962C8B-B14F-4D97-AF65-F5344CB8AC3E}">
        <p14:creationId xmlns:p14="http://schemas.microsoft.com/office/powerpoint/2010/main" val="319743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9ACC3E2-DE66-4F7D-98C8-99FA84CB73F8}" type="slidenum">
              <a:rPr lang="en-US" smtClean="0"/>
              <a:pPr/>
              <a:t>9</a:t>
            </a:fld>
            <a:endParaRPr lang="en-US"/>
          </a:p>
        </p:txBody>
      </p:sp>
    </p:spTree>
    <p:extLst>
      <p:ext uri="{BB962C8B-B14F-4D97-AF65-F5344CB8AC3E}">
        <p14:creationId xmlns:p14="http://schemas.microsoft.com/office/powerpoint/2010/main" val="368877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ACC3E2-DE66-4F7D-98C8-99FA84CB73F8}" type="slidenum">
              <a:rPr lang="en-US" smtClean="0"/>
              <a:pPr/>
              <a:t>11</a:t>
            </a:fld>
            <a:endParaRPr lang="en-US"/>
          </a:p>
        </p:txBody>
      </p:sp>
    </p:spTree>
    <p:extLst>
      <p:ext uri="{BB962C8B-B14F-4D97-AF65-F5344CB8AC3E}">
        <p14:creationId xmlns:p14="http://schemas.microsoft.com/office/powerpoint/2010/main" val="37611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userDrawn="1"/>
        </p:nvCxnSpPr>
        <p:spPr>
          <a:xfrm flipH="1" flipV="1">
            <a:off x="-71504" y="3517900"/>
            <a:ext cx="2281304" cy="3340100"/>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Autofit/>
          </a:bodyPr>
          <a:lstStyle>
            <a:lvl1pPr>
              <a:defRPr lang="en-US" sz="3600" b="0" i="0" kern="1200" spc="150" baseline="0" dirty="0">
                <a:solidFill>
                  <a:schemeClr val="tx1"/>
                </a:solidFill>
                <a:latin typeface="Open Sans Light" pitchFamily="2" charset="0"/>
                <a:ea typeface="+mj-ea"/>
                <a:cs typeface="+mj-cs"/>
              </a:defRPr>
            </a:lvl1pPr>
          </a:lstStyle>
          <a:p>
            <a:r>
              <a:rPr lang="en-US" sz="3600" b="1"/>
              <a:t>Title</a:t>
            </a:r>
            <a:endParaRPr lang="en-US"/>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ctr" anchorCtr="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pic>
        <p:nvPicPr>
          <p:cNvPr id="6" name="Picture 5" descr="A map of wisconsin with points and lines&#10;&#10;Description automatically generated">
            <a:extLst>
              <a:ext uri="{FF2B5EF4-FFF2-40B4-BE49-F238E27FC236}">
                <a16:creationId xmlns:a16="http://schemas.microsoft.com/office/drawing/2014/main" id="{66C5FF62-96A0-423B-4D32-BEF9B8E0DE2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97452" y="-758242"/>
            <a:ext cx="4144962" cy="5363580"/>
          </a:xfrm>
          <a:prstGeom prst="rect">
            <a:avLst/>
          </a:prstGeom>
        </p:spPr>
      </p:pic>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userDrawn="1"/>
        </p:nvCxnSpPr>
        <p:spPr>
          <a:xfrm flipH="1">
            <a:off x="1081057" y="0"/>
            <a:ext cx="4911723" cy="719256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A black background with a black square&#10;&#10;Description automatically generated with medium confidence">
            <a:extLst>
              <a:ext uri="{FF2B5EF4-FFF2-40B4-BE49-F238E27FC236}">
                <a16:creationId xmlns:a16="http://schemas.microsoft.com/office/drawing/2014/main" id="{1DB790E1-0C6C-65D7-60F5-0A2DA7A675AF}"/>
              </a:ext>
            </a:extLst>
          </p:cNvPr>
          <p:cNvPicPr>
            <a:picLocks noChangeAspect="1"/>
          </p:cNvPicPr>
          <p:nvPr userDrawn="1"/>
        </p:nvPicPr>
        <p:blipFill>
          <a:blip r:embed="rId6"/>
          <a:stretch>
            <a:fillRect/>
          </a:stretch>
        </p:blipFill>
        <p:spPr>
          <a:xfrm>
            <a:off x="7134837" y="136525"/>
            <a:ext cx="4542008" cy="1633816"/>
          </a:xfrm>
          <a:prstGeom prst="rect">
            <a:avLst/>
          </a:prstGeom>
        </p:spPr>
      </p:pic>
    </p:spTree>
    <p:extLst>
      <p:ext uri="{BB962C8B-B14F-4D97-AF65-F5344CB8AC3E}">
        <p14:creationId xmlns:p14="http://schemas.microsoft.com/office/powerpoint/2010/main" val="332035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buClr>
                <a:srgbClr val="005777"/>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6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p:nvPr>
        </p:nvSpPr>
        <p:spPr>
          <a:xfrm>
            <a:off x="2363788" y="2062163"/>
            <a:ext cx="4114800" cy="766762"/>
          </a:xfrm>
        </p:spPr>
        <p:txBody>
          <a:bodyPr/>
          <a:lstStyle>
            <a:lvl1pPr>
              <a:buClr>
                <a:srgbClr val="005777"/>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16C00AE6-258D-21AD-BD29-E4CA2440322D}"/>
              </a:ext>
            </a:extLst>
          </p:cNvPr>
          <p:cNvSpPr>
            <a:spLocks noGrp="1"/>
          </p:cNvSpPr>
          <p:nvPr>
            <p:ph type="body" sz="quarter" idx="14"/>
          </p:nvPr>
        </p:nvSpPr>
        <p:spPr>
          <a:xfrm>
            <a:off x="6941086" y="2062163"/>
            <a:ext cx="4114800" cy="766762"/>
          </a:xfrm>
        </p:spPr>
        <p:txBody>
          <a:bodyPr/>
          <a:lstStyle>
            <a:lvl1pPr>
              <a:buClr>
                <a:srgbClr val="005777"/>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83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 Slide - for images, tabl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983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userDrawn="1"/>
        </p:nvCxnSpPr>
        <p:spPr>
          <a:xfrm flipH="1" flipV="1">
            <a:off x="-71504" y="3517900"/>
            <a:ext cx="2281304" cy="3340100"/>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085256"/>
            <a:ext cx="6696075" cy="1909763"/>
          </a:xfrm>
        </p:spPr>
        <p:txBody>
          <a:bodyPr anchor="b">
            <a:noAutofit/>
          </a:bodyPr>
          <a:lstStyle>
            <a:lvl1pPr>
              <a:defRPr lang="en-US" sz="3600" b="0" i="0" kern="1200" spc="150" baseline="0" dirty="0">
                <a:solidFill>
                  <a:schemeClr val="tx1"/>
                </a:solidFill>
                <a:latin typeface="Open Sans Light" pitchFamily="2" charset="0"/>
                <a:ea typeface="+mj-ea"/>
                <a:cs typeface="+mj-cs"/>
              </a:defRPr>
            </a:lvl1pPr>
          </a:lstStyle>
          <a:p>
            <a:r>
              <a:rPr lang="en-US"/>
              <a:t>THANK YOU </a:t>
            </a:r>
            <a:br>
              <a:rPr lang="en-US"/>
            </a:br>
            <a:r>
              <a:rPr lang="en-US"/>
              <a:t>QUESTIONS</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hasCustomPrompt="1"/>
          </p:nvPr>
        </p:nvSpPr>
        <p:spPr>
          <a:xfrm>
            <a:off x="4657724" y="4231190"/>
            <a:ext cx="6696074" cy="365125"/>
          </a:xfrm>
        </p:spPr>
        <p:txBody>
          <a:bodyPr anchor="t" anchorCtr="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Get more information:</a:t>
            </a:r>
          </a:p>
          <a:p>
            <a:r>
              <a:rPr lang="en-US"/>
              <a:t>Email</a:t>
            </a:r>
          </a:p>
          <a:p>
            <a:r>
              <a:rPr lang="en-US"/>
              <a:t>Website</a:t>
            </a:r>
          </a:p>
          <a:p>
            <a:r>
              <a:rPr lang="en-US"/>
              <a:t>Other</a:t>
            </a:r>
          </a:p>
          <a:p>
            <a:endParaRPr lang="en-US"/>
          </a:p>
        </p:txBody>
      </p:sp>
      <p:pic>
        <p:nvPicPr>
          <p:cNvPr id="6" name="Picture 5" descr="A map of wisconsin with points and lines&#10;&#10;Description automatically generated">
            <a:extLst>
              <a:ext uri="{FF2B5EF4-FFF2-40B4-BE49-F238E27FC236}">
                <a16:creationId xmlns:a16="http://schemas.microsoft.com/office/drawing/2014/main" id="{66C5FF62-96A0-423B-4D32-BEF9B8E0DE2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97452" y="-758242"/>
            <a:ext cx="4144962" cy="5363580"/>
          </a:xfrm>
          <a:prstGeom prst="rect">
            <a:avLst/>
          </a:prstGeom>
        </p:spPr>
      </p:pic>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userDrawn="1"/>
        </p:nvCxnSpPr>
        <p:spPr>
          <a:xfrm flipH="1">
            <a:off x="1081057" y="0"/>
            <a:ext cx="4911723" cy="719256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A black background with a black square&#10;&#10;Description automatically generated with medium confidence">
            <a:extLst>
              <a:ext uri="{FF2B5EF4-FFF2-40B4-BE49-F238E27FC236}">
                <a16:creationId xmlns:a16="http://schemas.microsoft.com/office/drawing/2014/main" id="{1DB790E1-0C6C-65D7-60F5-0A2DA7A675AF}"/>
              </a:ext>
            </a:extLst>
          </p:cNvPr>
          <p:cNvPicPr>
            <a:picLocks noChangeAspect="1"/>
          </p:cNvPicPr>
          <p:nvPr userDrawn="1"/>
        </p:nvPicPr>
        <p:blipFill>
          <a:blip r:embed="rId6"/>
          <a:stretch>
            <a:fillRect/>
          </a:stretch>
        </p:blipFill>
        <p:spPr>
          <a:xfrm>
            <a:off x="7134837" y="136525"/>
            <a:ext cx="4542008" cy="1633816"/>
          </a:xfrm>
          <a:prstGeom prst="rect">
            <a:avLst/>
          </a:prstGeom>
        </p:spPr>
      </p:pic>
    </p:spTree>
    <p:extLst>
      <p:ext uri="{BB962C8B-B14F-4D97-AF65-F5344CB8AC3E}">
        <p14:creationId xmlns:p14="http://schemas.microsoft.com/office/powerpoint/2010/main" val="55965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descr="Blue letters on a black background&#10;&#10;Description automatically generated">
            <a:extLst>
              <a:ext uri="{FF2B5EF4-FFF2-40B4-BE49-F238E27FC236}">
                <a16:creationId xmlns:a16="http://schemas.microsoft.com/office/drawing/2014/main" id="{FC730565-3BF3-F023-EB63-C49A072E1D6A}"/>
              </a:ext>
            </a:extLst>
          </p:cNvPr>
          <p:cNvPicPr>
            <a:picLocks noChangeAspect="1"/>
          </p:cNvPicPr>
          <p:nvPr userDrawn="1"/>
        </p:nvPicPr>
        <p:blipFill>
          <a:blip r:embed="rId2"/>
          <a:stretch>
            <a:fillRect/>
          </a:stretch>
        </p:blipFill>
        <p:spPr>
          <a:xfrm>
            <a:off x="11019411" y="99664"/>
            <a:ext cx="1059881" cy="1105456"/>
          </a:xfrm>
          <a:prstGeom prst="rect">
            <a:avLst/>
          </a:prstGeom>
        </p:spPr>
      </p:pic>
    </p:spTree>
    <p:extLst>
      <p:ext uri="{BB962C8B-B14F-4D97-AF65-F5344CB8AC3E}">
        <p14:creationId xmlns:p14="http://schemas.microsoft.com/office/powerpoint/2010/main" val="55432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a:xfrm>
            <a:off x="1208411" y="6356349"/>
            <a:ext cx="2172006" cy="365125"/>
          </a:xfrm>
          <a:prstGeom prst="rect">
            <a:avLst/>
          </a:prstGeom>
        </p:spPr>
        <p:txBody>
          <a:bodyPr/>
          <a:lstStyle/>
          <a:p>
            <a:fld id="{0ADD99B8-1C21-4038-80DF-115F8D352F7C}" type="datetime1">
              <a:rPr lang="en-US" smtClean="0"/>
              <a:t>2/19/2026</a:t>
            </a:fld>
            <a:endParaRPr lang="en-US"/>
          </a:p>
        </p:txBody>
      </p:sp>
      <p:sp>
        <p:nvSpPr>
          <p:cNvPr id="6" name="Slide Number Placeholder 5"/>
          <p:cNvSpPr>
            <a:spLocks noGrp="1"/>
          </p:cNvSpPr>
          <p:nvPr>
            <p:ph type="sldNum" sz="quarter" idx="12"/>
          </p:nvPr>
        </p:nvSpPr>
        <p:spPr>
          <a:xfrm>
            <a:off x="493229" y="6356350"/>
            <a:ext cx="509421" cy="365125"/>
          </a:xfrm>
          <a:prstGeom prst="rect">
            <a:avLst/>
          </a:prstGeom>
        </p:spPr>
        <p:txBody>
          <a:bodyPr/>
          <a:lstStyle>
            <a:lvl1pPr>
              <a:defRPr sz="1600"/>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105881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1208411" y="6356349"/>
            <a:ext cx="2172006" cy="365125"/>
          </a:xfrm>
          <a:prstGeom prst="rect">
            <a:avLst/>
          </a:prstGeom>
        </p:spPr>
        <p:txBody>
          <a:bodyPr/>
          <a:lstStyle/>
          <a:p>
            <a:fld id="{C8BE387F-499F-4C0A-93FC-736A9BC05107}" type="datetime1">
              <a:rPr lang="en-US" smtClean="0"/>
              <a:t>2/19/2026</a:t>
            </a:fld>
            <a:endParaRPr lang="en-US"/>
          </a:p>
        </p:txBody>
      </p:sp>
      <p:sp>
        <p:nvSpPr>
          <p:cNvPr id="7" name="Slide Number Placeholder 6"/>
          <p:cNvSpPr>
            <a:spLocks noGrp="1"/>
          </p:cNvSpPr>
          <p:nvPr>
            <p:ph type="sldNum" sz="quarter" idx="12"/>
          </p:nvPr>
        </p:nvSpPr>
        <p:spPr>
          <a:xfrm>
            <a:off x="493229" y="6356350"/>
            <a:ext cx="509421" cy="365125"/>
          </a:xfrm>
          <a:prstGeom prst="rect">
            <a:avLst/>
          </a:prstGeom>
        </p:spPr>
        <p:txBody>
          <a:bodyPr/>
          <a:lstStyle>
            <a:lvl1pPr>
              <a:defRPr sz="1600"/>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31987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51"/>
        <p:cNvGrpSpPr/>
        <p:nvPr/>
      </p:nvGrpSpPr>
      <p:grpSpPr>
        <a:xfrm>
          <a:off x="0" y="0"/>
          <a:ext cx="0" cy="0"/>
          <a:chOff x="0" y="0"/>
          <a:chExt cx="0" cy="0"/>
        </a:xfrm>
      </p:grpSpPr>
      <p:sp>
        <p:nvSpPr>
          <p:cNvPr id="52" name="Google Shape;52;p41"/>
          <p:cNvSpPr txBox="1">
            <a:spLocks noGrp="1"/>
          </p:cNvSpPr>
          <p:nvPr>
            <p:ph type="ctrTitle"/>
          </p:nvPr>
        </p:nvSpPr>
        <p:spPr>
          <a:xfrm>
            <a:off x="5161200" y="501997"/>
            <a:ext cx="5156400" cy="2738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1600"/>
              <a:buNone/>
              <a:defRPr sz="1600"/>
            </a:lvl2pPr>
            <a:lvl3pPr lvl="2" algn="r">
              <a:lnSpc>
                <a:spcPct val="100000"/>
              </a:lnSpc>
              <a:spcBef>
                <a:spcPts val="0"/>
              </a:spcBef>
              <a:spcAft>
                <a:spcPts val="0"/>
              </a:spcAft>
              <a:buSzPts val="1600"/>
              <a:buNone/>
              <a:defRPr sz="1600"/>
            </a:lvl3pPr>
            <a:lvl4pPr lvl="3" algn="r">
              <a:lnSpc>
                <a:spcPct val="100000"/>
              </a:lnSpc>
              <a:spcBef>
                <a:spcPts val="0"/>
              </a:spcBef>
              <a:spcAft>
                <a:spcPts val="0"/>
              </a:spcAft>
              <a:buSzPts val="1600"/>
              <a:buNone/>
              <a:defRPr sz="1600"/>
            </a:lvl4pPr>
            <a:lvl5pPr lvl="4" algn="r">
              <a:lnSpc>
                <a:spcPct val="100000"/>
              </a:lnSpc>
              <a:spcBef>
                <a:spcPts val="0"/>
              </a:spcBef>
              <a:spcAft>
                <a:spcPts val="0"/>
              </a:spcAft>
              <a:buSzPts val="1600"/>
              <a:buNone/>
              <a:defRPr sz="1600"/>
            </a:lvl5pPr>
            <a:lvl6pPr lvl="5" algn="r">
              <a:lnSpc>
                <a:spcPct val="100000"/>
              </a:lnSpc>
              <a:spcBef>
                <a:spcPts val="0"/>
              </a:spcBef>
              <a:spcAft>
                <a:spcPts val="0"/>
              </a:spcAft>
              <a:buSzPts val="1600"/>
              <a:buNone/>
              <a:defRPr sz="1600"/>
            </a:lvl6pPr>
            <a:lvl7pPr lvl="6" algn="r">
              <a:lnSpc>
                <a:spcPct val="100000"/>
              </a:lnSpc>
              <a:spcBef>
                <a:spcPts val="0"/>
              </a:spcBef>
              <a:spcAft>
                <a:spcPts val="0"/>
              </a:spcAft>
              <a:buSzPts val="1600"/>
              <a:buNone/>
              <a:defRPr sz="1600"/>
            </a:lvl7pPr>
            <a:lvl8pPr lvl="7" algn="r">
              <a:lnSpc>
                <a:spcPct val="100000"/>
              </a:lnSpc>
              <a:spcBef>
                <a:spcPts val="0"/>
              </a:spcBef>
              <a:spcAft>
                <a:spcPts val="0"/>
              </a:spcAft>
              <a:buSzPts val="1600"/>
              <a:buNone/>
              <a:defRPr sz="1600"/>
            </a:lvl8pPr>
            <a:lvl9pPr lvl="8" algn="r">
              <a:lnSpc>
                <a:spcPct val="100000"/>
              </a:lnSpc>
              <a:spcBef>
                <a:spcPts val="0"/>
              </a:spcBef>
              <a:spcAft>
                <a:spcPts val="0"/>
              </a:spcAft>
              <a:buSzPts val="1600"/>
              <a:buNone/>
              <a:defRPr sz="1600"/>
            </a:lvl9pPr>
          </a:lstStyle>
          <a:p>
            <a:endParaRPr/>
          </a:p>
        </p:txBody>
      </p:sp>
      <p:sp>
        <p:nvSpPr>
          <p:cNvPr id="53" name="Google Shape;53;p41"/>
          <p:cNvSpPr txBox="1">
            <a:spLocks noGrp="1"/>
          </p:cNvSpPr>
          <p:nvPr>
            <p:ph type="subTitle" idx="1"/>
          </p:nvPr>
        </p:nvSpPr>
        <p:spPr>
          <a:xfrm>
            <a:off x="6339933" y="3085633"/>
            <a:ext cx="3977600" cy="2379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40931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134303"/>
            <a:ext cx="10515600" cy="1325563"/>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Light" pitchFamily="2" charset="0"/>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Light" pitchFamily="2" charset="0"/>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Light" pitchFamily="2" charset="0"/>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6298813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3" r:id="rId8"/>
    <p:sldLayoutId id="2147483734" r:id="rId9"/>
  </p:sldLayoutIdLst>
  <p:hf hdr="0" dt="0"/>
  <p:txStyles>
    <p:titleStyle>
      <a:lvl1pPr algn="l" defTabSz="914400" rtl="0" eaLnBrk="1" latinLnBrk="0" hangingPunct="1">
        <a:lnSpc>
          <a:spcPct val="90000"/>
        </a:lnSpc>
        <a:spcBef>
          <a:spcPct val="0"/>
        </a:spcBef>
        <a:buNone/>
        <a:defRPr sz="4400" b="0" i="0" kern="1200" cap="all" baseline="0">
          <a:solidFill>
            <a:schemeClr val="tx1"/>
          </a:solidFill>
          <a:latin typeface="Open Sans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7E35-4363-4AA5-9769-E3BB7AF7E0A9}"/>
              </a:ext>
            </a:extLst>
          </p:cNvPr>
          <p:cNvSpPr>
            <a:spLocks noGrp="1"/>
          </p:cNvSpPr>
          <p:nvPr>
            <p:ph type="title"/>
          </p:nvPr>
        </p:nvSpPr>
        <p:spPr>
          <a:xfrm>
            <a:off x="4657724" y="2100807"/>
            <a:ext cx="6824362" cy="2656385"/>
          </a:xfrm>
        </p:spPr>
        <p:txBody>
          <a:bodyPr>
            <a:normAutofit fontScale="90000"/>
          </a:bodyPr>
          <a:lstStyle/>
          <a:p>
            <a:pPr algn="ctr"/>
            <a:br>
              <a:rPr lang="en-US" b="1">
                <a:effectLst>
                  <a:outerShdw blurRad="38100" dist="38100" dir="2700000" algn="tl">
                    <a:srgbClr val="000000">
                      <a:alpha val="43137"/>
                    </a:srgbClr>
                  </a:outerShdw>
                </a:effectLst>
              </a:rPr>
            </a:br>
            <a:r>
              <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Investigation Practical Skills </a:t>
            </a:r>
            <a:br>
              <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br>
              <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22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UWSA Office of Compliance and Integrity</a:t>
            </a:r>
            <a:br>
              <a:rPr lang="en-US" sz="22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22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UW Law Days</a:t>
            </a:r>
            <a:br>
              <a:rPr lang="en-US" sz="22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22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24, 2026</a:t>
            </a:r>
            <a:br>
              <a:rPr lang="en-US" sz="2200" b="1">
                <a:latin typeface="Open Sans" panose="020B0606030504020204" pitchFamily="34" charset="0"/>
                <a:ea typeface="Open Sans" panose="020B0606030504020204" pitchFamily="34" charset="0"/>
                <a:cs typeface="Open Sans" panose="020B0606030504020204" pitchFamily="34" charset="0"/>
              </a:rPr>
            </a:br>
            <a:endParaRPr lang="en-US" sz="2200" b="1">
              <a:latin typeface="Open Sans" panose="020B0606030504020204" pitchFamily="34" charset="0"/>
              <a:ea typeface="Open Sans" panose="020B0606030504020204" pitchFamily="34" charset="0"/>
              <a:cs typeface="Open Sans" panose="020B0606030504020204" pitchFamily="34" charset="0"/>
            </a:endParaRPr>
          </a:p>
        </p:txBody>
      </p:sp>
      <p:sp>
        <p:nvSpPr>
          <p:cNvPr id="8" name="Subtitle 7">
            <a:extLst>
              <a:ext uri="{FF2B5EF4-FFF2-40B4-BE49-F238E27FC236}">
                <a16:creationId xmlns:a16="http://schemas.microsoft.com/office/drawing/2014/main" id="{CD9703D4-D29B-4D29-75AC-EB0E276CF5B4}"/>
              </a:ext>
            </a:extLst>
          </p:cNvPr>
          <p:cNvSpPr>
            <a:spLocks noGrp="1"/>
          </p:cNvSpPr>
          <p:nvPr>
            <p:ph type="subTitle" idx="1"/>
          </p:nvPr>
        </p:nvSpPr>
        <p:spPr>
          <a:xfrm>
            <a:off x="4657724" y="5505695"/>
            <a:ext cx="6696074" cy="365125"/>
          </a:xfrm>
        </p:spPr>
        <p:txBody>
          <a:bodyPr/>
          <a:lstStyle/>
          <a:p>
            <a:pPr algn="ctr"/>
            <a:r>
              <a:rPr lang="en-US">
                <a:latin typeface="Open Sans" panose="020B0606030504020204" pitchFamily="34" charset="0"/>
                <a:ea typeface="Open Sans" panose="020B0606030504020204" pitchFamily="34" charset="0"/>
                <a:cs typeface="Open Sans" panose="020B0606030504020204" pitchFamily="34" charset="0"/>
              </a:rPr>
              <a:t>Claire Edwards, Title IX and Equal Opportunity Investigator</a:t>
            </a:r>
          </a:p>
          <a:p>
            <a:pPr algn="ctr"/>
            <a:r>
              <a:rPr lang="en-US">
                <a:latin typeface="Open Sans" panose="020B0606030504020204" pitchFamily="34" charset="0"/>
                <a:ea typeface="Open Sans" panose="020B0606030504020204" pitchFamily="34" charset="0"/>
                <a:cs typeface="Open Sans" panose="020B0606030504020204" pitchFamily="34" charset="0"/>
              </a:rPr>
              <a:t>Haley Hintz, Title IX and Equal Opportunity Investigator</a:t>
            </a:r>
          </a:p>
        </p:txBody>
      </p:sp>
      <p:sp>
        <p:nvSpPr>
          <p:cNvPr id="4" name="Slide Number Placeholder 3">
            <a:extLst>
              <a:ext uri="{FF2B5EF4-FFF2-40B4-BE49-F238E27FC236}">
                <a16:creationId xmlns:a16="http://schemas.microsoft.com/office/drawing/2014/main" id="{E831EBF9-9B1F-4952-831C-CBA2E1D7D4D3}"/>
              </a:ext>
            </a:extLst>
          </p:cNvPr>
          <p:cNvSpPr>
            <a:spLocks noGrp="1"/>
          </p:cNvSpPr>
          <p:nvPr>
            <p:ph type="sldNum" sz="quarter" idx="12"/>
          </p:nvPr>
        </p:nvSpPr>
        <p:spPr/>
        <p:txBody>
          <a:bodyPr/>
          <a:lstStyle/>
          <a:p>
            <a:fld id="{678F7216-1C8D-9C4B-8765-95E531582293}" type="slidenum">
              <a:rPr lang="en-US" smtClean="0"/>
              <a:pPr/>
              <a:t>1</a:t>
            </a:fld>
            <a:endParaRPr lang="en-US"/>
          </a:p>
        </p:txBody>
      </p:sp>
    </p:spTree>
    <p:extLst>
      <p:ext uri="{BB962C8B-B14F-4D97-AF65-F5344CB8AC3E}">
        <p14:creationId xmlns:p14="http://schemas.microsoft.com/office/powerpoint/2010/main" val="2710787718"/>
      </p:ext>
    </p:extLst>
  </p:cSld>
  <p:clrMapOvr>
    <a:masterClrMapping/>
  </p:clrMapOvr>
  <mc:AlternateContent xmlns:mc="http://schemas.openxmlformats.org/markup-compatibility/2006" xmlns:p14="http://schemas.microsoft.com/office/powerpoint/2010/main">
    <mc:Choice Requires="p14">
      <p:transition spd="slow" p14:dur="2000" advTm="11414"/>
    </mc:Choice>
    <mc:Fallback xmlns="">
      <p:transition spd="slow" advTm="114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6526-4B6D-6E1D-1E7A-194AD267D9E0}"/>
              </a:ext>
            </a:extLst>
          </p:cNvPr>
          <p:cNvSpPr>
            <a:spLocks noGrp="1"/>
          </p:cNvSpPr>
          <p:nvPr>
            <p:ph type="ctrTitle"/>
          </p:nvPr>
        </p:nvSpPr>
        <p:spPr/>
        <p:txBody>
          <a:bodyPr/>
          <a:lstStyle/>
          <a:p>
            <a:r>
              <a:rPr lang="en-US"/>
              <a:t>Investigation strategy </a:t>
            </a:r>
          </a:p>
        </p:txBody>
      </p:sp>
      <p:sp>
        <p:nvSpPr>
          <p:cNvPr id="3" name="Footer Placeholder 2">
            <a:extLst>
              <a:ext uri="{FF2B5EF4-FFF2-40B4-BE49-F238E27FC236}">
                <a16:creationId xmlns:a16="http://schemas.microsoft.com/office/drawing/2014/main" id="{ECB43163-A5FD-F576-B0A9-67C4034A1B1D}"/>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DC538E04-C168-05AB-8D4B-3A8D2CD76C1B}"/>
              </a:ext>
            </a:extLst>
          </p:cNvPr>
          <p:cNvSpPr>
            <a:spLocks noGrp="1"/>
          </p:cNvSpPr>
          <p:nvPr>
            <p:ph type="sldNum" sz="quarter" idx="12"/>
          </p:nvPr>
        </p:nvSpPr>
        <p:spPr/>
        <p:txBody>
          <a:bodyPr/>
          <a:lstStyle/>
          <a:p>
            <a:fld id="{A49DFD55-3C28-40EF-9E31-A92D2E4017FF}" type="slidenum">
              <a:rPr lang="en-US" smtClean="0"/>
              <a:pPr/>
              <a:t>10</a:t>
            </a:fld>
            <a:endParaRPr lang="en-US"/>
          </a:p>
        </p:txBody>
      </p:sp>
      <p:sp>
        <p:nvSpPr>
          <p:cNvPr id="5" name="Text Placeholder 4">
            <a:extLst>
              <a:ext uri="{FF2B5EF4-FFF2-40B4-BE49-F238E27FC236}">
                <a16:creationId xmlns:a16="http://schemas.microsoft.com/office/drawing/2014/main" id="{B1875CC1-E5A5-53AE-5EDF-857F35318C26}"/>
              </a:ext>
            </a:extLst>
          </p:cNvPr>
          <p:cNvSpPr>
            <a:spLocks noGrp="1"/>
          </p:cNvSpPr>
          <p:nvPr>
            <p:ph type="body" sz="quarter" idx="13"/>
          </p:nvPr>
        </p:nvSpPr>
        <p:spPr>
          <a:xfrm>
            <a:off x="2397918" y="2243963"/>
            <a:ext cx="8691562" cy="2630488"/>
          </a:xfrm>
        </p:spPr>
        <p:txBody>
          <a:bodyPr>
            <a:normAutofit lnSpcReduction="10000"/>
          </a:bodyPr>
          <a:lstStyle/>
          <a:p>
            <a:r>
              <a:rPr lang="en-US"/>
              <a:t>Sequence of interviews: </a:t>
            </a:r>
          </a:p>
          <a:p>
            <a:pPr lvl="1"/>
            <a:r>
              <a:rPr lang="en-US"/>
              <a:t>Complainant</a:t>
            </a:r>
          </a:p>
          <a:p>
            <a:pPr lvl="1"/>
            <a:r>
              <a:rPr lang="en-US"/>
              <a:t>Witnesses identified by complainant, initial documents, and/or investigators </a:t>
            </a:r>
          </a:p>
          <a:p>
            <a:pPr lvl="1"/>
            <a:r>
              <a:rPr lang="en-US"/>
              <a:t>Respondent</a:t>
            </a:r>
          </a:p>
          <a:p>
            <a:pPr lvl="1"/>
            <a:r>
              <a:rPr lang="en-US"/>
              <a:t>Witnesses identified by respondent </a:t>
            </a:r>
          </a:p>
          <a:p>
            <a:r>
              <a:rPr lang="en-US"/>
              <a:t>Follow up with parties if necessary</a:t>
            </a:r>
          </a:p>
        </p:txBody>
      </p:sp>
    </p:spTree>
    <p:extLst>
      <p:ext uri="{BB962C8B-B14F-4D97-AF65-F5344CB8AC3E}">
        <p14:creationId xmlns:p14="http://schemas.microsoft.com/office/powerpoint/2010/main" val="298757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52DB-1A00-F975-0D7E-2A80E94ECA4C}"/>
              </a:ext>
            </a:extLst>
          </p:cNvPr>
          <p:cNvSpPr>
            <a:spLocks noGrp="1"/>
          </p:cNvSpPr>
          <p:nvPr>
            <p:ph type="ctrTitle"/>
          </p:nvPr>
        </p:nvSpPr>
        <p:spPr/>
        <p:txBody>
          <a:bodyPr/>
          <a:lstStyle/>
          <a:p>
            <a:r>
              <a:rPr lang="en-US"/>
              <a:t>Tips for conducting the interview </a:t>
            </a:r>
          </a:p>
        </p:txBody>
      </p:sp>
      <p:sp>
        <p:nvSpPr>
          <p:cNvPr id="3" name="Footer Placeholder 2">
            <a:extLst>
              <a:ext uri="{FF2B5EF4-FFF2-40B4-BE49-F238E27FC236}">
                <a16:creationId xmlns:a16="http://schemas.microsoft.com/office/drawing/2014/main" id="{0612835C-3E88-BE82-6789-90C2525EBAF5}"/>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07427830-7347-78B7-6C2E-9532C332DD09}"/>
              </a:ext>
            </a:extLst>
          </p:cNvPr>
          <p:cNvSpPr>
            <a:spLocks noGrp="1"/>
          </p:cNvSpPr>
          <p:nvPr>
            <p:ph type="sldNum" sz="quarter" idx="12"/>
          </p:nvPr>
        </p:nvSpPr>
        <p:spPr/>
        <p:txBody>
          <a:bodyPr/>
          <a:lstStyle/>
          <a:p>
            <a:fld id="{A49DFD55-3C28-40EF-9E31-A92D2E4017FF}" type="slidenum">
              <a:rPr lang="en-US" smtClean="0"/>
              <a:pPr/>
              <a:t>11</a:t>
            </a:fld>
            <a:endParaRPr lang="en-US"/>
          </a:p>
        </p:txBody>
      </p:sp>
      <p:sp>
        <p:nvSpPr>
          <p:cNvPr id="5" name="Text Placeholder 4">
            <a:extLst>
              <a:ext uri="{FF2B5EF4-FFF2-40B4-BE49-F238E27FC236}">
                <a16:creationId xmlns:a16="http://schemas.microsoft.com/office/drawing/2014/main" id="{740EB230-E585-FF90-EAA0-28803AF848EC}"/>
              </a:ext>
            </a:extLst>
          </p:cNvPr>
          <p:cNvSpPr>
            <a:spLocks noGrp="1"/>
          </p:cNvSpPr>
          <p:nvPr>
            <p:ph type="body" sz="quarter" idx="13"/>
          </p:nvPr>
        </p:nvSpPr>
        <p:spPr/>
        <p:txBody>
          <a:bodyPr>
            <a:normAutofit fontScale="77500" lnSpcReduction="20000"/>
          </a:bodyPr>
          <a:lstStyle/>
          <a:p>
            <a:r>
              <a:rPr lang="en-US"/>
              <a:t>Flexibility </a:t>
            </a:r>
          </a:p>
          <a:p>
            <a:r>
              <a:rPr lang="en-US"/>
              <a:t>Patience</a:t>
            </a:r>
          </a:p>
          <a:p>
            <a:r>
              <a:rPr lang="en-US"/>
              <a:t>Listening</a:t>
            </a:r>
          </a:p>
          <a:p>
            <a:r>
              <a:rPr lang="en-US"/>
              <a:t>Silence</a:t>
            </a:r>
          </a:p>
          <a:p>
            <a:r>
              <a:rPr lang="en-US"/>
              <a:t>Neutrality </a:t>
            </a:r>
          </a:p>
          <a:p>
            <a:r>
              <a:rPr lang="en-US"/>
              <a:t>Recognize bias</a:t>
            </a:r>
          </a:p>
          <a:p>
            <a:r>
              <a:rPr lang="en-US"/>
              <a:t>Contradictory information </a:t>
            </a:r>
          </a:p>
        </p:txBody>
      </p:sp>
    </p:spTree>
    <p:extLst>
      <p:ext uri="{BB962C8B-B14F-4D97-AF65-F5344CB8AC3E}">
        <p14:creationId xmlns:p14="http://schemas.microsoft.com/office/powerpoint/2010/main" val="19037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CE1D-D9BC-3475-5995-BE4A4A4E4C97}"/>
              </a:ext>
            </a:extLst>
          </p:cNvPr>
          <p:cNvSpPr>
            <a:spLocks noGrp="1"/>
          </p:cNvSpPr>
          <p:nvPr>
            <p:ph type="ctrTitle"/>
          </p:nvPr>
        </p:nvSpPr>
        <p:spPr/>
        <p:txBody>
          <a:bodyPr/>
          <a:lstStyle/>
          <a:p>
            <a:r>
              <a:rPr lang="en-US"/>
              <a:t>Interview techniques</a:t>
            </a:r>
          </a:p>
        </p:txBody>
      </p:sp>
      <p:sp>
        <p:nvSpPr>
          <p:cNvPr id="3" name="Footer Placeholder 2">
            <a:extLst>
              <a:ext uri="{FF2B5EF4-FFF2-40B4-BE49-F238E27FC236}">
                <a16:creationId xmlns:a16="http://schemas.microsoft.com/office/drawing/2014/main" id="{21E57F98-B365-AFF6-FBB1-3BE9C3AF2F79}"/>
              </a:ext>
            </a:extLst>
          </p:cNvPr>
          <p:cNvSpPr>
            <a:spLocks noGrp="1"/>
          </p:cNvSpPr>
          <p:nvPr>
            <p:ph type="ftr" sz="quarter" idx="11"/>
          </p:nvPr>
        </p:nvSpPr>
        <p:spPr/>
        <p:txBody>
          <a:bodyPr/>
          <a:lstStyle/>
          <a:p>
            <a:r>
              <a:rPr lang="en-US"/>
              <a:t>Investigative Practical Skills </a:t>
            </a:r>
          </a:p>
        </p:txBody>
      </p:sp>
      <p:sp>
        <p:nvSpPr>
          <p:cNvPr id="4" name="Slide Number Placeholder 3">
            <a:extLst>
              <a:ext uri="{FF2B5EF4-FFF2-40B4-BE49-F238E27FC236}">
                <a16:creationId xmlns:a16="http://schemas.microsoft.com/office/drawing/2014/main" id="{8AC6A26A-22A0-D901-6DB5-68078E607F63}"/>
              </a:ext>
            </a:extLst>
          </p:cNvPr>
          <p:cNvSpPr>
            <a:spLocks noGrp="1"/>
          </p:cNvSpPr>
          <p:nvPr>
            <p:ph type="sldNum" sz="quarter" idx="12"/>
          </p:nvPr>
        </p:nvSpPr>
        <p:spPr/>
        <p:txBody>
          <a:bodyPr/>
          <a:lstStyle/>
          <a:p>
            <a:fld id="{A49DFD55-3C28-40EF-9E31-A92D2E4017FF}" type="slidenum">
              <a:rPr lang="en-US" smtClean="0"/>
              <a:pPr/>
              <a:t>12</a:t>
            </a:fld>
            <a:endParaRPr lang="en-US"/>
          </a:p>
        </p:txBody>
      </p:sp>
      <p:sp>
        <p:nvSpPr>
          <p:cNvPr id="5" name="Text Placeholder 4">
            <a:extLst>
              <a:ext uri="{FF2B5EF4-FFF2-40B4-BE49-F238E27FC236}">
                <a16:creationId xmlns:a16="http://schemas.microsoft.com/office/drawing/2014/main" id="{E8F13FF3-F951-4A7C-AAC0-ACAFB488A25C}"/>
              </a:ext>
            </a:extLst>
          </p:cNvPr>
          <p:cNvSpPr>
            <a:spLocks noGrp="1"/>
          </p:cNvSpPr>
          <p:nvPr>
            <p:ph type="body" sz="quarter" idx="13"/>
          </p:nvPr>
        </p:nvSpPr>
        <p:spPr/>
        <p:txBody>
          <a:bodyPr>
            <a:normAutofit fontScale="70000" lnSpcReduction="20000"/>
          </a:bodyPr>
          <a:lstStyle/>
          <a:p>
            <a:r>
              <a:rPr lang="en-US"/>
              <a:t>Open ended questions </a:t>
            </a:r>
          </a:p>
          <a:p>
            <a:r>
              <a:rPr lang="en-US"/>
              <a:t>Allow parties to use their own words </a:t>
            </a:r>
          </a:p>
          <a:p>
            <a:r>
              <a:rPr lang="en-US"/>
              <a:t>Use words the party understands/mimic words the party uses</a:t>
            </a:r>
          </a:p>
          <a:p>
            <a:r>
              <a:rPr lang="en-US"/>
              <a:t>Begin with lower stake questions </a:t>
            </a:r>
          </a:p>
          <a:p>
            <a:r>
              <a:rPr lang="en-US"/>
              <a:t>Avoid leading questions </a:t>
            </a:r>
          </a:p>
          <a:p>
            <a:r>
              <a:rPr lang="en-US"/>
              <a:t>Be sure to get all relevant details </a:t>
            </a:r>
          </a:p>
          <a:p>
            <a:r>
              <a:rPr lang="en-US"/>
              <a:t>End with – “Is there anything else you’d like to add” and “Is there anyone we should speak to” </a:t>
            </a:r>
          </a:p>
        </p:txBody>
      </p:sp>
    </p:spTree>
    <p:extLst>
      <p:ext uri="{BB962C8B-B14F-4D97-AF65-F5344CB8AC3E}">
        <p14:creationId xmlns:p14="http://schemas.microsoft.com/office/powerpoint/2010/main" val="263082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92F5-1B7D-3250-9528-0F531710EF5A}"/>
              </a:ext>
            </a:extLst>
          </p:cNvPr>
          <p:cNvSpPr>
            <a:spLocks noGrp="1"/>
          </p:cNvSpPr>
          <p:nvPr>
            <p:ph type="ctrTitle"/>
          </p:nvPr>
        </p:nvSpPr>
        <p:spPr/>
        <p:txBody>
          <a:bodyPr/>
          <a:lstStyle/>
          <a:p>
            <a:r>
              <a:rPr lang="en-US"/>
              <a:t>Investigation records</a:t>
            </a:r>
          </a:p>
        </p:txBody>
      </p:sp>
      <p:sp>
        <p:nvSpPr>
          <p:cNvPr id="3" name="Footer Placeholder 2">
            <a:extLst>
              <a:ext uri="{FF2B5EF4-FFF2-40B4-BE49-F238E27FC236}">
                <a16:creationId xmlns:a16="http://schemas.microsoft.com/office/drawing/2014/main" id="{3939D652-C658-F366-22C6-6AC733B1CBB2}"/>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FF0B8FCB-7256-2621-5CBB-049B1EBC0C42}"/>
              </a:ext>
            </a:extLst>
          </p:cNvPr>
          <p:cNvSpPr>
            <a:spLocks noGrp="1"/>
          </p:cNvSpPr>
          <p:nvPr>
            <p:ph type="sldNum" sz="quarter" idx="12"/>
          </p:nvPr>
        </p:nvSpPr>
        <p:spPr/>
        <p:txBody>
          <a:bodyPr/>
          <a:lstStyle/>
          <a:p>
            <a:fld id="{A49DFD55-3C28-40EF-9E31-A92D2E4017FF}" type="slidenum">
              <a:rPr lang="en-US" smtClean="0"/>
              <a:pPr/>
              <a:t>13</a:t>
            </a:fld>
            <a:endParaRPr lang="en-US"/>
          </a:p>
        </p:txBody>
      </p:sp>
      <p:sp>
        <p:nvSpPr>
          <p:cNvPr id="5" name="Text Placeholder 4">
            <a:extLst>
              <a:ext uri="{FF2B5EF4-FFF2-40B4-BE49-F238E27FC236}">
                <a16:creationId xmlns:a16="http://schemas.microsoft.com/office/drawing/2014/main" id="{316BFF65-71BF-6212-F614-600937AF423D}"/>
              </a:ext>
            </a:extLst>
          </p:cNvPr>
          <p:cNvSpPr>
            <a:spLocks noGrp="1"/>
          </p:cNvSpPr>
          <p:nvPr>
            <p:ph type="body" sz="quarter" idx="13"/>
          </p:nvPr>
        </p:nvSpPr>
        <p:spPr>
          <a:xfrm>
            <a:off x="2424113" y="1889185"/>
            <a:ext cx="8691562" cy="3623094"/>
          </a:xfrm>
        </p:spPr>
        <p:txBody>
          <a:bodyPr>
            <a:normAutofit fontScale="85000" lnSpcReduction="20000"/>
          </a:bodyPr>
          <a:lstStyle/>
          <a:p>
            <a:r>
              <a:rPr lang="en-US"/>
              <a:t>Letter of Engagement </a:t>
            </a:r>
          </a:p>
          <a:p>
            <a:r>
              <a:rPr lang="en-US"/>
              <a:t>Scope of Investigation</a:t>
            </a:r>
          </a:p>
          <a:p>
            <a:r>
              <a:rPr lang="en-US"/>
              <a:t>Meeting Notes</a:t>
            </a:r>
          </a:p>
          <a:p>
            <a:r>
              <a:rPr lang="en-US"/>
              <a:t>Policy</a:t>
            </a:r>
          </a:p>
          <a:p>
            <a:r>
              <a:rPr lang="en-US"/>
              <a:t>Evidence </a:t>
            </a:r>
          </a:p>
          <a:p>
            <a:r>
              <a:rPr lang="en-US"/>
              <a:t>Reports</a:t>
            </a:r>
          </a:p>
          <a:p>
            <a:r>
              <a:rPr lang="en-US"/>
              <a:t>Investigator Communication</a:t>
            </a:r>
          </a:p>
          <a:p>
            <a:r>
              <a:rPr lang="en-US"/>
              <a:t>Time Tracker</a:t>
            </a:r>
          </a:p>
          <a:p>
            <a:r>
              <a:rPr lang="en-US"/>
              <a:t>Closing Form</a:t>
            </a:r>
          </a:p>
          <a:p>
            <a:endParaRPr lang="en-US"/>
          </a:p>
        </p:txBody>
      </p:sp>
    </p:spTree>
    <p:extLst>
      <p:ext uri="{BB962C8B-B14F-4D97-AF65-F5344CB8AC3E}">
        <p14:creationId xmlns:p14="http://schemas.microsoft.com/office/powerpoint/2010/main" val="387783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B18B-D3A4-9F62-473F-529DEFCFDF1C}"/>
              </a:ext>
            </a:extLst>
          </p:cNvPr>
          <p:cNvSpPr>
            <a:spLocks noGrp="1"/>
          </p:cNvSpPr>
          <p:nvPr>
            <p:ph type="ctrTitle"/>
          </p:nvPr>
        </p:nvSpPr>
        <p:spPr/>
        <p:txBody>
          <a:bodyPr/>
          <a:lstStyle/>
          <a:p>
            <a:r>
              <a:rPr lang="en-US"/>
              <a:t>Credibility analysis</a:t>
            </a:r>
          </a:p>
        </p:txBody>
      </p:sp>
      <p:sp>
        <p:nvSpPr>
          <p:cNvPr id="3" name="Footer Placeholder 2">
            <a:extLst>
              <a:ext uri="{FF2B5EF4-FFF2-40B4-BE49-F238E27FC236}">
                <a16:creationId xmlns:a16="http://schemas.microsoft.com/office/drawing/2014/main" id="{19F5733A-5A5B-D95B-A728-D249B068172A}"/>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56291268-8D52-B7D0-3012-74F5F932BCED}"/>
              </a:ext>
            </a:extLst>
          </p:cNvPr>
          <p:cNvSpPr>
            <a:spLocks noGrp="1"/>
          </p:cNvSpPr>
          <p:nvPr>
            <p:ph type="sldNum" sz="quarter" idx="12"/>
          </p:nvPr>
        </p:nvSpPr>
        <p:spPr/>
        <p:txBody>
          <a:bodyPr/>
          <a:lstStyle/>
          <a:p>
            <a:fld id="{A49DFD55-3C28-40EF-9E31-A92D2E4017FF}" type="slidenum">
              <a:rPr lang="en-US" smtClean="0"/>
              <a:pPr/>
              <a:t>14</a:t>
            </a:fld>
            <a:endParaRPr lang="en-US"/>
          </a:p>
        </p:txBody>
      </p:sp>
      <p:sp>
        <p:nvSpPr>
          <p:cNvPr id="5" name="Text Placeholder 4">
            <a:extLst>
              <a:ext uri="{FF2B5EF4-FFF2-40B4-BE49-F238E27FC236}">
                <a16:creationId xmlns:a16="http://schemas.microsoft.com/office/drawing/2014/main" id="{69A7EB4B-DFC6-F156-B356-7EDA843AD50D}"/>
              </a:ext>
            </a:extLst>
          </p:cNvPr>
          <p:cNvSpPr>
            <a:spLocks noGrp="1"/>
          </p:cNvSpPr>
          <p:nvPr>
            <p:ph type="body" sz="quarter" idx="13"/>
          </p:nvPr>
        </p:nvSpPr>
        <p:spPr/>
        <p:txBody>
          <a:bodyPr/>
          <a:lstStyle/>
          <a:p>
            <a:r>
              <a:rPr lang="en-US"/>
              <a:t>Inherent plausibility </a:t>
            </a:r>
          </a:p>
          <a:p>
            <a:r>
              <a:rPr lang="en-US"/>
              <a:t>Motive to falsify </a:t>
            </a:r>
          </a:p>
          <a:p>
            <a:r>
              <a:rPr lang="en-US"/>
              <a:t>Corroboration </a:t>
            </a:r>
          </a:p>
          <a:p>
            <a:r>
              <a:rPr lang="en-US"/>
              <a:t>Past record</a:t>
            </a:r>
          </a:p>
          <a:p>
            <a:r>
              <a:rPr lang="en-US"/>
              <a:t>Demeanor (use caution!) </a:t>
            </a:r>
          </a:p>
        </p:txBody>
      </p:sp>
    </p:spTree>
    <p:extLst>
      <p:ext uri="{BB962C8B-B14F-4D97-AF65-F5344CB8AC3E}">
        <p14:creationId xmlns:p14="http://schemas.microsoft.com/office/powerpoint/2010/main" val="159729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D41D-5BF9-3AFE-62D4-E2540E8B31F0}"/>
              </a:ext>
            </a:extLst>
          </p:cNvPr>
          <p:cNvSpPr>
            <a:spLocks noGrp="1"/>
          </p:cNvSpPr>
          <p:nvPr>
            <p:ph type="ctrTitle"/>
          </p:nvPr>
        </p:nvSpPr>
        <p:spPr/>
        <p:txBody>
          <a:bodyPr/>
          <a:lstStyle/>
          <a:p>
            <a:r>
              <a:rPr lang="en-US"/>
              <a:t>Final report</a:t>
            </a:r>
          </a:p>
        </p:txBody>
      </p:sp>
      <p:sp>
        <p:nvSpPr>
          <p:cNvPr id="3" name="Footer Placeholder 2">
            <a:extLst>
              <a:ext uri="{FF2B5EF4-FFF2-40B4-BE49-F238E27FC236}">
                <a16:creationId xmlns:a16="http://schemas.microsoft.com/office/drawing/2014/main" id="{1B057954-4804-E86D-E93C-778344D33D22}"/>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2A89375C-2742-E464-D5D1-255B2DDE2A70}"/>
              </a:ext>
            </a:extLst>
          </p:cNvPr>
          <p:cNvSpPr>
            <a:spLocks noGrp="1"/>
          </p:cNvSpPr>
          <p:nvPr>
            <p:ph type="sldNum" sz="quarter" idx="12"/>
          </p:nvPr>
        </p:nvSpPr>
        <p:spPr/>
        <p:txBody>
          <a:bodyPr/>
          <a:lstStyle/>
          <a:p>
            <a:fld id="{A49DFD55-3C28-40EF-9E31-A92D2E4017FF}" type="slidenum">
              <a:rPr lang="en-US" smtClean="0"/>
              <a:pPr/>
              <a:t>15</a:t>
            </a:fld>
            <a:endParaRPr lang="en-US"/>
          </a:p>
        </p:txBody>
      </p:sp>
      <p:sp>
        <p:nvSpPr>
          <p:cNvPr id="5" name="Text Placeholder 4">
            <a:extLst>
              <a:ext uri="{FF2B5EF4-FFF2-40B4-BE49-F238E27FC236}">
                <a16:creationId xmlns:a16="http://schemas.microsoft.com/office/drawing/2014/main" id="{6F66F028-0802-DFF6-E1A2-299BC517E2BD}"/>
              </a:ext>
            </a:extLst>
          </p:cNvPr>
          <p:cNvSpPr>
            <a:spLocks noGrp="1"/>
          </p:cNvSpPr>
          <p:nvPr>
            <p:ph type="body" sz="quarter" idx="13"/>
          </p:nvPr>
        </p:nvSpPr>
        <p:spPr>
          <a:xfrm>
            <a:off x="2426490" y="1998895"/>
            <a:ext cx="8927310" cy="3582608"/>
          </a:xfrm>
        </p:spPr>
        <p:txBody>
          <a:bodyPr>
            <a:normAutofit fontScale="85000" lnSpcReduction="20000"/>
          </a:bodyPr>
          <a:lstStyle/>
          <a:p>
            <a:r>
              <a:rPr lang="en-US"/>
              <a:t>Investigators collaborate with OGC when drafting the report. </a:t>
            </a:r>
          </a:p>
          <a:p>
            <a:r>
              <a:rPr lang="en-US"/>
              <a:t>Investigators do not finalize the report until the university contact reviews and approves the report.</a:t>
            </a:r>
          </a:p>
          <a:p>
            <a:r>
              <a:rPr lang="en-US"/>
              <a:t>Title IX reports include all witness statements in the body of the report.</a:t>
            </a:r>
          </a:p>
          <a:p>
            <a:r>
              <a:rPr lang="en-US"/>
              <a:t>Other types of investigations may include a summary of all witness statements in the body of the report and/or appendix.</a:t>
            </a:r>
          </a:p>
          <a:p>
            <a:r>
              <a:rPr lang="en-US"/>
              <a:t>All reports contain an analysis or summary drafted by the investigator. The university contact and OGC should discuss what type of analysis is best based on the policy and allegations.</a:t>
            </a:r>
          </a:p>
          <a:p>
            <a:endParaRPr lang="en-US"/>
          </a:p>
        </p:txBody>
      </p:sp>
    </p:spTree>
    <p:extLst>
      <p:ext uri="{BB962C8B-B14F-4D97-AF65-F5344CB8AC3E}">
        <p14:creationId xmlns:p14="http://schemas.microsoft.com/office/powerpoint/2010/main" val="418193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A600-B5C9-5109-2808-22F77A0E0388}"/>
              </a:ext>
            </a:extLst>
          </p:cNvPr>
          <p:cNvSpPr>
            <a:spLocks noGrp="1"/>
          </p:cNvSpPr>
          <p:nvPr>
            <p:ph type="ctrTitle"/>
          </p:nvPr>
        </p:nvSpPr>
        <p:spPr/>
        <p:txBody>
          <a:bodyPr/>
          <a:lstStyle/>
          <a:p>
            <a:r>
              <a:rPr lang="en-US">
                <a:latin typeface="Open Sans Light"/>
                <a:ea typeface="Open Sans Light"/>
                <a:cs typeface="Open Sans Light"/>
              </a:rPr>
              <a:t>Investigative Report types </a:t>
            </a:r>
          </a:p>
        </p:txBody>
      </p:sp>
      <p:sp>
        <p:nvSpPr>
          <p:cNvPr id="3" name="Footer Placeholder 2">
            <a:extLst>
              <a:ext uri="{FF2B5EF4-FFF2-40B4-BE49-F238E27FC236}">
                <a16:creationId xmlns:a16="http://schemas.microsoft.com/office/drawing/2014/main" id="{63A0AA55-269A-FEE1-948A-9BE5137CC839}"/>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A2A5537A-1DF3-40F4-238C-E6B51C1A3291}"/>
              </a:ext>
            </a:extLst>
          </p:cNvPr>
          <p:cNvSpPr>
            <a:spLocks noGrp="1"/>
          </p:cNvSpPr>
          <p:nvPr>
            <p:ph type="sldNum" sz="quarter" idx="12"/>
          </p:nvPr>
        </p:nvSpPr>
        <p:spPr/>
        <p:txBody>
          <a:bodyPr/>
          <a:lstStyle/>
          <a:p>
            <a:fld id="{A49DFD55-3C28-40EF-9E31-A92D2E4017FF}" type="slidenum">
              <a:rPr lang="en-US" smtClean="0"/>
              <a:pPr/>
              <a:t>16</a:t>
            </a:fld>
            <a:endParaRPr lang="en-US"/>
          </a:p>
        </p:txBody>
      </p:sp>
      <p:sp>
        <p:nvSpPr>
          <p:cNvPr id="5" name="Text Placeholder 4">
            <a:extLst>
              <a:ext uri="{FF2B5EF4-FFF2-40B4-BE49-F238E27FC236}">
                <a16:creationId xmlns:a16="http://schemas.microsoft.com/office/drawing/2014/main" id="{9B10E8AB-F550-AE6D-2F7C-54A5968A56FB}"/>
              </a:ext>
            </a:extLst>
          </p:cNvPr>
          <p:cNvSpPr>
            <a:spLocks noGrp="1"/>
          </p:cNvSpPr>
          <p:nvPr>
            <p:ph type="body" sz="quarter" idx="13"/>
          </p:nvPr>
        </p:nvSpPr>
        <p:spPr/>
        <p:txBody>
          <a:bodyPr vert="horz" lIns="91440" tIns="45720" rIns="91440" bIns="45720" rtlCol="0" anchor="t">
            <a:noAutofit/>
          </a:bodyPr>
          <a:lstStyle/>
          <a:p>
            <a:pPr marL="0" indent="0">
              <a:buNone/>
            </a:pPr>
            <a:r>
              <a:rPr lang="en-US" sz="1200">
                <a:ea typeface="Open Sans Light"/>
                <a:cs typeface="Open Sans Light"/>
              </a:rPr>
              <a:t>Evidence Gatherer:</a:t>
            </a:r>
          </a:p>
          <a:p>
            <a:r>
              <a:rPr lang="en-US" sz="1200">
                <a:ea typeface="Open Sans Light"/>
                <a:cs typeface="Open Sans Light"/>
              </a:rPr>
              <a:t>The investigative report will include complete witness statements for all interviews conducted. Investigators will highlight disputed and undisputed facts in their analysis. Investigators will also provide an overall credibility assessment of key individuals in their analysis.</a:t>
            </a:r>
          </a:p>
          <a:p>
            <a:r>
              <a:rPr lang="en-US" sz="1200">
                <a:latin typeface="Open Sans Light"/>
                <a:ea typeface="Open Sans Light"/>
                <a:cs typeface="Open Sans Light"/>
              </a:rPr>
              <a:t>Investigators will highlight other notable information gathered or observations made during the course of the investigation.</a:t>
            </a:r>
          </a:p>
          <a:p>
            <a:r>
              <a:rPr lang="en-US" sz="1200">
                <a:ea typeface="Open Sans Light"/>
                <a:cs typeface="Open Sans Light"/>
              </a:rPr>
              <a:t>Typically, used in Title IX.</a:t>
            </a:r>
          </a:p>
          <a:p>
            <a:pPr marL="0" indent="0">
              <a:buNone/>
            </a:pPr>
            <a:r>
              <a:rPr lang="en-US" sz="1200">
                <a:ea typeface="Open Sans Light"/>
                <a:cs typeface="Open Sans Light"/>
              </a:rPr>
              <a:t>Evidence Synthesizer:</a:t>
            </a:r>
          </a:p>
          <a:p>
            <a:r>
              <a:rPr lang="en-US" sz="1200">
                <a:ea typeface="Open Sans Light"/>
                <a:cs typeface="Open Sans Light"/>
              </a:rPr>
              <a:t>Investigators will compile a complete, accurate, and fair summary of witness statements. This comprehensive summary will include a credibility assessment for critical conflicting information to determine the validity of claims and contributing factors to the allegations. Complete witness statements may be provided in the appendix and will not be in the body of the report.</a:t>
            </a:r>
          </a:p>
          <a:p>
            <a:r>
              <a:rPr lang="en-US" sz="1200">
                <a:latin typeface="Open Sans Light"/>
                <a:ea typeface="Open Sans Light"/>
                <a:cs typeface="Open Sans Light"/>
              </a:rPr>
              <a:t>Investigators will apply relevant facts to policy but will not make a determination as to whether the policy was violated.</a:t>
            </a:r>
          </a:p>
          <a:p>
            <a:pPr marL="0" indent="0">
              <a:buNone/>
            </a:pPr>
            <a:r>
              <a:rPr lang="en-US" sz="1200">
                <a:ea typeface="Open Sans Light"/>
                <a:cs typeface="Open Sans Light"/>
              </a:rPr>
              <a:t>Determination Recommender:</a:t>
            </a:r>
          </a:p>
          <a:p>
            <a:r>
              <a:rPr lang="en-US" sz="1200">
                <a:ea typeface="Open Sans Light"/>
                <a:cs typeface="Open Sans Light"/>
              </a:rPr>
              <a:t>[Synthesizer] +</a:t>
            </a:r>
          </a:p>
          <a:p>
            <a:r>
              <a:rPr lang="en-US" sz="1200">
                <a:ea typeface="Open Sans Light"/>
                <a:cs typeface="Open Sans Light"/>
              </a:rPr>
              <a:t>Investigators will provide a determination of whether relevant policy was violated by the standard of proof.</a:t>
            </a:r>
            <a:endParaRPr lang="en-US">
              <a:ea typeface="Open Sans Light"/>
              <a:cs typeface="Open Sans Light"/>
            </a:endParaRPr>
          </a:p>
        </p:txBody>
      </p:sp>
    </p:spTree>
    <p:extLst>
      <p:ext uri="{BB962C8B-B14F-4D97-AF65-F5344CB8AC3E}">
        <p14:creationId xmlns:p14="http://schemas.microsoft.com/office/powerpoint/2010/main" val="224404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EB14-3D1E-5C22-2A82-7DCBE6259856}"/>
              </a:ext>
            </a:extLst>
          </p:cNvPr>
          <p:cNvSpPr>
            <a:spLocks noGrp="1"/>
          </p:cNvSpPr>
          <p:nvPr>
            <p:ph type="ctrTitle"/>
          </p:nvPr>
        </p:nvSpPr>
        <p:spPr/>
        <p:txBody>
          <a:bodyPr/>
          <a:lstStyle/>
          <a:p>
            <a:r>
              <a:rPr lang="en-US">
                <a:latin typeface="Open Sans Light"/>
                <a:ea typeface="Open Sans Light"/>
                <a:cs typeface="Open Sans Light"/>
              </a:rPr>
              <a:t>High profile investigations </a:t>
            </a:r>
            <a:endParaRPr lang="en-US"/>
          </a:p>
        </p:txBody>
      </p:sp>
      <p:sp>
        <p:nvSpPr>
          <p:cNvPr id="3" name="Footer Placeholder 2">
            <a:extLst>
              <a:ext uri="{FF2B5EF4-FFF2-40B4-BE49-F238E27FC236}">
                <a16:creationId xmlns:a16="http://schemas.microsoft.com/office/drawing/2014/main" id="{18FC53DB-3CBF-6720-7C28-BB1604AC8738}"/>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6FA236CF-CA9D-F2DA-F5FC-7D9D8CA3704C}"/>
              </a:ext>
            </a:extLst>
          </p:cNvPr>
          <p:cNvSpPr>
            <a:spLocks noGrp="1"/>
          </p:cNvSpPr>
          <p:nvPr>
            <p:ph type="sldNum" sz="quarter" idx="12"/>
          </p:nvPr>
        </p:nvSpPr>
        <p:spPr/>
        <p:txBody>
          <a:bodyPr/>
          <a:lstStyle/>
          <a:p>
            <a:fld id="{A49DFD55-3C28-40EF-9E31-A92D2E4017FF}" type="slidenum">
              <a:rPr lang="en-US" smtClean="0"/>
              <a:pPr/>
              <a:t>17</a:t>
            </a:fld>
            <a:endParaRPr lang="en-US"/>
          </a:p>
        </p:txBody>
      </p:sp>
      <p:sp>
        <p:nvSpPr>
          <p:cNvPr id="5" name="Text Placeholder 4">
            <a:extLst>
              <a:ext uri="{FF2B5EF4-FFF2-40B4-BE49-F238E27FC236}">
                <a16:creationId xmlns:a16="http://schemas.microsoft.com/office/drawing/2014/main" id="{86720F20-074C-5379-3540-08CF9E3E5E54}"/>
              </a:ext>
            </a:extLst>
          </p:cNvPr>
          <p:cNvSpPr>
            <a:spLocks noGrp="1"/>
          </p:cNvSpPr>
          <p:nvPr>
            <p:ph type="body" sz="quarter" idx="13"/>
          </p:nvPr>
        </p:nvSpPr>
        <p:spPr/>
        <p:txBody>
          <a:bodyPr/>
          <a:lstStyle/>
          <a:p>
            <a:r>
              <a:rPr lang="en-US"/>
              <a:t>Sun Prairie West Title IX Investigation </a:t>
            </a:r>
          </a:p>
        </p:txBody>
      </p:sp>
    </p:spTree>
    <p:extLst>
      <p:ext uri="{BB962C8B-B14F-4D97-AF65-F5344CB8AC3E}">
        <p14:creationId xmlns:p14="http://schemas.microsoft.com/office/powerpoint/2010/main" val="1199843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9C43-1797-DA7B-42FE-883993C37007}"/>
              </a:ext>
            </a:extLst>
          </p:cNvPr>
          <p:cNvSpPr>
            <a:spLocks noGrp="1"/>
          </p:cNvSpPr>
          <p:nvPr>
            <p:ph type="title"/>
          </p:nvPr>
        </p:nvSpPr>
        <p:spPr>
          <a:xfrm>
            <a:off x="4157662" y="3054339"/>
            <a:ext cx="7009557" cy="2718825"/>
          </a:xfrm>
        </p:spPr>
        <p:txBody>
          <a:bodyPr/>
          <a:lstStyle/>
          <a:p>
            <a:pPr algn="ctr">
              <a:lnSpc>
                <a:spcPct val="100000"/>
              </a:lnSpc>
            </a:pPr>
            <a:br>
              <a:rPr lang="en-US" b="1" dirty="0">
                <a:latin typeface="Open Sans" panose="020B0606030504020204" pitchFamily="34" charset="0"/>
                <a:ea typeface="Open Sans" panose="020B0606030504020204" pitchFamily="34" charset="0"/>
                <a:cs typeface="Open Sans" panose="020B0606030504020204" pitchFamily="34" charset="0"/>
              </a:rPr>
            </a:br>
            <a:br>
              <a:rPr lang="en-US"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Questions </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or </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comments?</a:t>
            </a:r>
            <a:br>
              <a:rPr lang="en-US" sz="4000" b="1" dirty="0">
                <a:latin typeface="Open Sans" panose="020B0606030504020204" pitchFamily="34" charset="0"/>
                <a:ea typeface="Open Sans" panose="020B0606030504020204" pitchFamily="34" charset="0"/>
                <a:cs typeface="Open Sans" panose="020B0606030504020204" pitchFamily="34" charset="0"/>
              </a:rPr>
            </a:br>
            <a:b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US" b="1" dirty="0">
                <a:latin typeface="Open Sans" panose="020B0606030504020204" pitchFamily="34" charset="0"/>
                <a:ea typeface="Open Sans" panose="020B0606030504020204" pitchFamily="34" charset="0"/>
                <a:cs typeface="Open Sans" panose="020B0606030504020204" pitchFamily="34" charset="0"/>
              </a:rPr>
              <a:t>Thank you!</a:t>
            </a:r>
          </a:p>
        </p:txBody>
      </p:sp>
      <p:sp>
        <p:nvSpPr>
          <p:cNvPr id="4" name="Slide Number Placeholder 3">
            <a:extLst>
              <a:ext uri="{FF2B5EF4-FFF2-40B4-BE49-F238E27FC236}">
                <a16:creationId xmlns:a16="http://schemas.microsoft.com/office/drawing/2014/main" id="{7B58E0AD-5FE5-4D0A-9815-2AD70295F87B}"/>
              </a:ext>
            </a:extLst>
          </p:cNvPr>
          <p:cNvSpPr>
            <a:spLocks noGrp="1"/>
          </p:cNvSpPr>
          <p:nvPr>
            <p:ph type="sldNum" sz="quarter" idx="4294967295"/>
          </p:nvPr>
        </p:nvSpPr>
        <p:spPr>
          <a:xfrm>
            <a:off x="11502190" y="6394851"/>
            <a:ext cx="509588" cy="365125"/>
          </a:xfrm>
        </p:spPr>
        <p:txBody>
          <a:bodyPr/>
          <a:lstStyle/>
          <a:p>
            <a:fld id="{678F7216-1C8D-9C4B-8765-95E531582293}" type="slidenum">
              <a:rPr lang="en-US" smtClean="0"/>
              <a:pPr/>
              <a:t>18</a:t>
            </a:fld>
            <a:endParaRPr lang="en-US" dirty="0"/>
          </a:p>
        </p:txBody>
      </p:sp>
    </p:spTree>
    <p:extLst>
      <p:ext uri="{BB962C8B-B14F-4D97-AF65-F5344CB8AC3E}">
        <p14:creationId xmlns:p14="http://schemas.microsoft.com/office/powerpoint/2010/main" val="3634821910"/>
      </p:ext>
    </p:extLst>
  </p:cSld>
  <p:clrMapOvr>
    <a:masterClrMapping/>
  </p:clrMapOvr>
  <mc:AlternateContent xmlns:mc="http://schemas.openxmlformats.org/markup-compatibility/2006" xmlns:p14="http://schemas.microsoft.com/office/powerpoint/2010/main">
    <mc:Choice Requires="p14">
      <p:transition spd="slow" p14:dur="2000" advTm="8687"/>
    </mc:Choice>
    <mc:Fallback xmlns="">
      <p:transition spd="slow" advTm="868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7885-1E39-772F-8F16-3DE3E174632D}"/>
              </a:ext>
            </a:extLst>
          </p:cNvPr>
          <p:cNvSpPr>
            <a:spLocks noGrp="1"/>
          </p:cNvSpPr>
          <p:nvPr>
            <p:ph type="ctrTitle"/>
          </p:nvPr>
        </p:nvSpPr>
        <p:spPr>
          <a:xfrm>
            <a:off x="2239812" y="475668"/>
            <a:ext cx="8692249" cy="985042"/>
          </a:xfrm>
        </p:spPr>
        <p:txBody>
          <a:bodyPr/>
          <a:lstStyle/>
          <a:p>
            <a:r>
              <a:rPr lang="en-US"/>
              <a:t>OCI Investigators </a:t>
            </a:r>
          </a:p>
        </p:txBody>
      </p:sp>
      <p:pic>
        <p:nvPicPr>
          <p:cNvPr id="7" name="Picture 6" descr="A photo of Claire Edwards">
            <a:extLst>
              <a:ext uri="{FF2B5EF4-FFF2-40B4-BE49-F238E27FC236}">
                <a16:creationId xmlns:a16="http://schemas.microsoft.com/office/drawing/2014/main" id="{11FBE473-712B-F1F9-8FA9-73C54B4B715D}"/>
              </a:ext>
            </a:extLst>
          </p:cNvPr>
          <p:cNvPicPr>
            <a:picLocks noChangeAspect="1"/>
          </p:cNvPicPr>
          <p:nvPr/>
        </p:nvPicPr>
        <p:blipFill>
          <a:blip r:embed="rId2"/>
          <a:stretch>
            <a:fillRect/>
          </a:stretch>
        </p:blipFill>
        <p:spPr>
          <a:xfrm>
            <a:off x="2858936" y="1889619"/>
            <a:ext cx="1916209" cy="2144139"/>
          </a:xfrm>
          <a:prstGeom prst="rect">
            <a:avLst/>
          </a:prstGeom>
        </p:spPr>
      </p:pic>
      <p:pic>
        <p:nvPicPr>
          <p:cNvPr id="8" name="Picture 7" descr="A photo of Haley Hintz">
            <a:extLst>
              <a:ext uri="{FF2B5EF4-FFF2-40B4-BE49-F238E27FC236}">
                <a16:creationId xmlns:a16="http://schemas.microsoft.com/office/drawing/2014/main" id="{FAB5FA42-2393-39C0-7AB9-222EFA7CA45C}"/>
              </a:ext>
            </a:extLst>
          </p:cNvPr>
          <p:cNvPicPr>
            <a:picLocks noChangeAspect="1"/>
          </p:cNvPicPr>
          <p:nvPr/>
        </p:nvPicPr>
        <p:blipFill>
          <a:blip r:embed="rId3"/>
          <a:srcRect l="17143" b="4687"/>
          <a:stretch/>
        </p:blipFill>
        <p:spPr>
          <a:xfrm rot="5400000" flipV="1">
            <a:off x="2719641" y="4313290"/>
            <a:ext cx="2221071" cy="1916210"/>
          </a:xfrm>
          <a:prstGeom prst="rect">
            <a:avLst/>
          </a:prstGeom>
        </p:spPr>
      </p:pic>
      <p:sp>
        <p:nvSpPr>
          <p:cNvPr id="5" name="Text Placeholder 4">
            <a:extLst>
              <a:ext uri="{FF2B5EF4-FFF2-40B4-BE49-F238E27FC236}">
                <a16:creationId xmlns:a16="http://schemas.microsoft.com/office/drawing/2014/main" id="{0957F892-0B34-A335-1FF4-00B5F8187D09}"/>
              </a:ext>
            </a:extLst>
          </p:cNvPr>
          <p:cNvSpPr>
            <a:spLocks noGrp="1"/>
          </p:cNvSpPr>
          <p:nvPr>
            <p:ph type="body" sz="quarter" idx="13"/>
          </p:nvPr>
        </p:nvSpPr>
        <p:spPr>
          <a:xfrm>
            <a:off x="4984377" y="2214282"/>
            <a:ext cx="6687670" cy="3675529"/>
          </a:xfrm>
        </p:spPr>
        <p:txBody>
          <a:bodyPr>
            <a:normAutofit fontScale="62500" lnSpcReduction="20000"/>
          </a:bodyPr>
          <a:lstStyle/>
          <a:p>
            <a:pPr marL="0" indent="0">
              <a:buNone/>
            </a:pPr>
            <a:r>
              <a:rPr lang="en-US"/>
              <a:t>Claire Edwards</a:t>
            </a:r>
          </a:p>
          <a:p>
            <a:pPr marL="0" indent="0">
              <a:buNone/>
            </a:pPr>
            <a:r>
              <a:rPr lang="en-US"/>
              <a:t>Juris Doctor (University of Wisconsin Law School)</a:t>
            </a:r>
          </a:p>
          <a:p>
            <a:pPr marL="0" indent="0">
              <a:buNone/>
            </a:pPr>
            <a:r>
              <a:rPr lang="en-US"/>
              <a:t>Bachelor of Arts, Criminal Justice and Sociology (State University of New York – Albany)</a:t>
            </a:r>
          </a:p>
          <a:p>
            <a:pPr marL="0" indent="0">
              <a:buNone/>
            </a:pPr>
            <a:endParaRPr lang="en-US"/>
          </a:p>
          <a:p>
            <a:pPr marL="0" indent="0">
              <a:buNone/>
            </a:pPr>
            <a:endParaRPr lang="en-US"/>
          </a:p>
          <a:p>
            <a:pPr marL="0" indent="0">
              <a:buNone/>
            </a:pPr>
            <a:endParaRPr lang="en-US"/>
          </a:p>
          <a:p>
            <a:pPr marL="0" indent="0">
              <a:buNone/>
            </a:pPr>
            <a:r>
              <a:rPr lang="en-US"/>
              <a:t>Haley Hintz </a:t>
            </a:r>
          </a:p>
          <a:p>
            <a:pPr marL="0" indent="0">
              <a:buNone/>
            </a:pPr>
            <a:r>
              <a:rPr lang="en-US"/>
              <a:t>Master of Legal Studies, Sports Law and Criminal Law Emphasis (Arizona State University, Sandra Day O’Connor College of Law)</a:t>
            </a:r>
          </a:p>
          <a:p>
            <a:pPr marL="0" indent="0">
              <a:buNone/>
            </a:pPr>
            <a:r>
              <a:rPr lang="en-US"/>
              <a:t>Bachelor of Arts, Psychology and Criminology (University of Wisconsin Whitewater)</a:t>
            </a:r>
          </a:p>
          <a:p>
            <a:pPr marL="0" indent="0">
              <a:buNone/>
            </a:pPr>
            <a:endParaRPr lang="en-US"/>
          </a:p>
        </p:txBody>
      </p:sp>
      <p:sp>
        <p:nvSpPr>
          <p:cNvPr id="3" name="Footer Placeholder 2">
            <a:extLst>
              <a:ext uri="{FF2B5EF4-FFF2-40B4-BE49-F238E27FC236}">
                <a16:creationId xmlns:a16="http://schemas.microsoft.com/office/drawing/2014/main" id="{CBA53871-D585-F38D-6F7F-7545DF2467A9}"/>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2C5DD0C9-4621-0743-8AC7-A10E93EDC19B}"/>
              </a:ext>
            </a:extLst>
          </p:cNvPr>
          <p:cNvSpPr>
            <a:spLocks noGrp="1"/>
          </p:cNvSpPr>
          <p:nvPr>
            <p:ph type="sldNum" sz="quarter" idx="12"/>
          </p:nvPr>
        </p:nvSpPr>
        <p:spPr/>
        <p:txBody>
          <a:bodyPr/>
          <a:lstStyle/>
          <a:p>
            <a:fld id="{A49DFD55-3C28-40EF-9E31-A92D2E4017FF}" type="slidenum">
              <a:rPr lang="en-US" smtClean="0"/>
              <a:pPr/>
              <a:t>2</a:t>
            </a:fld>
            <a:endParaRPr lang="en-US"/>
          </a:p>
        </p:txBody>
      </p:sp>
    </p:spTree>
    <p:extLst>
      <p:ext uri="{BB962C8B-B14F-4D97-AF65-F5344CB8AC3E}">
        <p14:creationId xmlns:p14="http://schemas.microsoft.com/office/powerpoint/2010/main" val="122661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180B-0392-C216-5E8A-6C46D7D4C7B1}"/>
              </a:ext>
            </a:extLst>
          </p:cNvPr>
          <p:cNvSpPr>
            <a:spLocks noGrp="1"/>
          </p:cNvSpPr>
          <p:nvPr>
            <p:ph type="ctrTitle"/>
          </p:nvPr>
        </p:nvSpPr>
        <p:spPr/>
        <p:txBody>
          <a:bodyPr/>
          <a:lstStyle/>
          <a:p>
            <a:r>
              <a:rPr lang="en-US"/>
              <a:t>Investigations are…</a:t>
            </a:r>
          </a:p>
        </p:txBody>
      </p:sp>
      <p:sp>
        <p:nvSpPr>
          <p:cNvPr id="3" name="Footer Placeholder 2">
            <a:extLst>
              <a:ext uri="{FF2B5EF4-FFF2-40B4-BE49-F238E27FC236}">
                <a16:creationId xmlns:a16="http://schemas.microsoft.com/office/drawing/2014/main" id="{12C7F75F-BE33-6D3A-9134-78D7EAEA8D19}"/>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01C99A97-BBF9-9AD6-B7C2-50EFC630192E}"/>
              </a:ext>
            </a:extLst>
          </p:cNvPr>
          <p:cNvSpPr>
            <a:spLocks noGrp="1"/>
          </p:cNvSpPr>
          <p:nvPr>
            <p:ph type="sldNum" sz="quarter" idx="12"/>
          </p:nvPr>
        </p:nvSpPr>
        <p:spPr/>
        <p:txBody>
          <a:bodyPr/>
          <a:lstStyle/>
          <a:p>
            <a:fld id="{A49DFD55-3C28-40EF-9E31-A92D2E4017FF}" type="slidenum">
              <a:rPr lang="en-US" smtClean="0"/>
              <a:pPr/>
              <a:t>3</a:t>
            </a:fld>
            <a:endParaRPr lang="en-US"/>
          </a:p>
        </p:txBody>
      </p:sp>
      <p:sp>
        <p:nvSpPr>
          <p:cNvPr id="5" name="Text Placeholder 4">
            <a:extLst>
              <a:ext uri="{FF2B5EF4-FFF2-40B4-BE49-F238E27FC236}">
                <a16:creationId xmlns:a16="http://schemas.microsoft.com/office/drawing/2014/main" id="{0F250022-72B7-B01D-F7C4-5B2981952D1E}"/>
              </a:ext>
            </a:extLst>
          </p:cNvPr>
          <p:cNvSpPr>
            <a:spLocks noGrp="1"/>
          </p:cNvSpPr>
          <p:nvPr>
            <p:ph type="body" sz="quarter" idx="13"/>
          </p:nvPr>
        </p:nvSpPr>
        <p:spPr/>
        <p:txBody>
          <a:bodyPr/>
          <a:lstStyle/>
          <a:p>
            <a:r>
              <a:rPr lang="en-US"/>
              <a:t>Investigations are prompt, fair, impartial, equitable, adequate and reliable. </a:t>
            </a:r>
          </a:p>
        </p:txBody>
      </p:sp>
    </p:spTree>
    <p:extLst>
      <p:ext uri="{BB962C8B-B14F-4D97-AF65-F5344CB8AC3E}">
        <p14:creationId xmlns:p14="http://schemas.microsoft.com/office/powerpoint/2010/main" val="233575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4785-D053-F925-DE53-893613C7450A}"/>
              </a:ext>
            </a:extLst>
          </p:cNvPr>
          <p:cNvSpPr>
            <a:spLocks noGrp="1"/>
          </p:cNvSpPr>
          <p:nvPr>
            <p:ph type="ctrTitle"/>
          </p:nvPr>
        </p:nvSpPr>
        <p:spPr/>
        <p:txBody>
          <a:bodyPr/>
          <a:lstStyle/>
          <a:p>
            <a:r>
              <a:rPr lang="en-US"/>
              <a:t>Investigation framework</a:t>
            </a:r>
          </a:p>
        </p:txBody>
      </p:sp>
      <p:sp>
        <p:nvSpPr>
          <p:cNvPr id="3" name="Footer Placeholder 2">
            <a:extLst>
              <a:ext uri="{FF2B5EF4-FFF2-40B4-BE49-F238E27FC236}">
                <a16:creationId xmlns:a16="http://schemas.microsoft.com/office/drawing/2014/main" id="{62219491-2019-4744-EEC3-2828A23D01FC}"/>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F8464091-9B2D-223E-5676-D69E51ADDC96}"/>
              </a:ext>
            </a:extLst>
          </p:cNvPr>
          <p:cNvSpPr>
            <a:spLocks noGrp="1"/>
          </p:cNvSpPr>
          <p:nvPr>
            <p:ph type="sldNum" sz="quarter" idx="12"/>
          </p:nvPr>
        </p:nvSpPr>
        <p:spPr/>
        <p:txBody>
          <a:bodyPr/>
          <a:lstStyle/>
          <a:p>
            <a:fld id="{A49DFD55-3C28-40EF-9E31-A92D2E4017FF}" type="slidenum">
              <a:rPr lang="en-US" smtClean="0"/>
              <a:pPr/>
              <a:t>4</a:t>
            </a:fld>
            <a:endParaRPr lang="en-US"/>
          </a:p>
        </p:txBody>
      </p:sp>
      <p:sp>
        <p:nvSpPr>
          <p:cNvPr id="5" name="Text Placeholder 4">
            <a:extLst>
              <a:ext uri="{FF2B5EF4-FFF2-40B4-BE49-F238E27FC236}">
                <a16:creationId xmlns:a16="http://schemas.microsoft.com/office/drawing/2014/main" id="{7B08FC40-D16F-1B1C-D0F2-12C10FAD36CC}"/>
              </a:ext>
            </a:extLst>
          </p:cNvPr>
          <p:cNvSpPr>
            <a:spLocks noGrp="1"/>
          </p:cNvSpPr>
          <p:nvPr>
            <p:ph type="body" sz="quarter" idx="13"/>
          </p:nvPr>
        </p:nvSpPr>
        <p:spPr>
          <a:xfrm>
            <a:off x="2424113" y="2225674"/>
            <a:ext cx="8691562" cy="4053205"/>
          </a:xfrm>
        </p:spPr>
        <p:txBody>
          <a:bodyPr>
            <a:normAutofit/>
          </a:bodyPr>
          <a:lstStyle/>
          <a:p>
            <a:r>
              <a:rPr lang="en-US"/>
              <a:t>Typically, investigations take 90 to 120 days. </a:t>
            </a:r>
          </a:p>
          <a:p>
            <a:r>
              <a:rPr lang="en-US"/>
              <a:t>Interviews are typically conducted via Zoom. In – person meetings are offered in all Title IX cases and if requested in all other investigations.</a:t>
            </a:r>
          </a:p>
          <a:p>
            <a:r>
              <a:rPr lang="en-US"/>
              <a:t>Dual Investigator Model – Both Investigators present at every meeting and interview.</a:t>
            </a:r>
          </a:p>
          <a:p>
            <a:r>
              <a:rPr lang="en-US"/>
              <a:t>Investigators forward any questions related to the process or policy to the university contact.</a:t>
            </a:r>
          </a:p>
          <a:p>
            <a:endParaRPr lang="en-US"/>
          </a:p>
          <a:p>
            <a:endParaRPr lang="en-US"/>
          </a:p>
        </p:txBody>
      </p:sp>
    </p:spTree>
    <p:extLst>
      <p:ext uri="{BB962C8B-B14F-4D97-AF65-F5344CB8AC3E}">
        <p14:creationId xmlns:p14="http://schemas.microsoft.com/office/powerpoint/2010/main" val="390557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53FD-A8AD-9EAA-90D0-2DB6CF85BB84}"/>
              </a:ext>
            </a:extLst>
          </p:cNvPr>
          <p:cNvSpPr>
            <a:spLocks noGrp="1"/>
          </p:cNvSpPr>
          <p:nvPr>
            <p:ph type="ctrTitle"/>
          </p:nvPr>
        </p:nvSpPr>
        <p:spPr>
          <a:xfrm>
            <a:off x="2181225" y="490540"/>
            <a:ext cx="9791700" cy="985042"/>
          </a:xfrm>
        </p:spPr>
        <p:txBody>
          <a:bodyPr/>
          <a:lstStyle/>
          <a:p>
            <a:r>
              <a:rPr lang="en-US"/>
              <a:t>Initial investigation considerations</a:t>
            </a:r>
          </a:p>
        </p:txBody>
      </p:sp>
      <p:sp>
        <p:nvSpPr>
          <p:cNvPr id="3" name="Footer Placeholder 2">
            <a:extLst>
              <a:ext uri="{FF2B5EF4-FFF2-40B4-BE49-F238E27FC236}">
                <a16:creationId xmlns:a16="http://schemas.microsoft.com/office/drawing/2014/main" id="{4B52A683-1B4A-DD86-1962-E227EAEFBB87}"/>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ECFAD48D-6B48-D43A-A85D-ED04502DDCD1}"/>
              </a:ext>
            </a:extLst>
          </p:cNvPr>
          <p:cNvSpPr>
            <a:spLocks noGrp="1"/>
          </p:cNvSpPr>
          <p:nvPr>
            <p:ph type="sldNum" sz="quarter" idx="12"/>
          </p:nvPr>
        </p:nvSpPr>
        <p:spPr/>
        <p:txBody>
          <a:bodyPr/>
          <a:lstStyle/>
          <a:p>
            <a:fld id="{A49DFD55-3C28-40EF-9E31-A92D2E4017FF}" type="slidenum">
              <a:rPr lang="en-US" smtClean="0"/>
              <a:pPr/>
              <a:t>5</a:t>
            </a:fld>
            <a:endParaRPr lang="en-US"/>
          </a:p>
        </p:txBody>
      </p:sp>
      <p:sp>
        <p:nvSpPr>
          <p:cNvPr id="5" name="Text Placeholder 4">
            <a:extLst>
              <a:ext uri="{FF2B5EF4-FFF2-40B4-BE49-F238E27FC236}">
                <a16:creationId xmlns:a16="http://schemas.microsoft.com/office/drawing/2014/main" id="{9C9F37BA-E3B2-9EA6-B398-5138FF4B0B7E}"/>
              </a:ext>
            </a:extLst>
          </p:cNvPr>
          <p:cNvSpPr>
            <a:spLocks noGrp="1"/>
          </p:cNvSpPr>
          <p:nvPr>
            <p:ph type="body" sz="quarter" idx="13"/>
          </p:nvPr>
        </p:nvSpPr>
        <p:spPr/>
        <p:txBody>
          <a:bodyPr/>
          <a:lstStyle/>
          <a:p>
            <a:r>
              <a:rPr lang="en-US"/>
              <a:t>Scope of Investigation</a:t>
            </a:r>
          </a:p>
          <a:p>
            <a:r>
              <a:rPr lang="en-US"/>
              <a:t>Priority </a:t>
            </a:r>
          </a:p>
          <a:p>
            <a:r>
              <a:rPr lang="en-US"/>
              <a:t>External Factors </a:t>
            </a:r>
          </a:p>
        </p:txBody>
      </p:sp>
    </p:spTree>
    <p:extLst>
      <p:ext uri="{BB962C8B-B14F-4D97-AF65-F5344CB8AC3E}">
        <p14:creationId xmlns:p14="http://schemas.microsoft.com/office/powerpoint/2010/main" val="424372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74ED-FACA-7E30-6D70-D296BCB34D92}"/>
              </a:ext>
            </a:extLst>
          </p:cNvPr>
          <p:cNvSpPr>
            <a:spLocks noGrp="1"/>
          </p:cNvSpPr>
          <p:nvPr>
            <p:ph type="ctrTitle"/>
          </p:nvPr>
        </p:nvSpPr>
        <p:spPr/>
        <p:txBody>
          <a:bodyPr/>
          <a:lstStyle/>
          <a:p>
            <a:r>
              <a:rPr lang="en-US"/>
              <a:t>Scope of Investigation</a:t>
            </a:r>
          </a:p>
        </p:txBody>
      </p:sp>
      <p:sp>
        <p:nvSpPr>
          <p:cNvPr id="3" name="Footer Placeholder 2">
            <a:extLst>
              <a:ext uri="{FF2B5EF4-FFF2-40B4-BE49-F238E27FC236}">
                <a16:creationId xmlns:a16="http://schemas.microsoft.com/office/drawing/2014/main" id="{E51CB3C1-DF88-E5EF-E330-C3BFE6B3D663}"/>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DAC7C968-3B8A-36B1-3091-24485DB8D9D8}"/>
              </a:ext>
            </a:extLst>
          </p:cNvPr>
          <p:cNvSpPr>
            <a:spLocks noGrp="1"/>
          </p:cNvSpPr>
          <p:nvPr>
            <p:ph type="sldNum" sz="quarter" idx="12"/>
          </p:nvPr>
        </p:nvSpPr>
        <p:spPr/>
        <p:txBody>
          <a:bodyPr/>
          <a:lstStyle/>
          <a:p>
            <a:fld id="{A49DFD55-3C28-40EF-9E31-A92D2E4017FF}" type="slidenum">
              <a:rPr lang="en-US" smtClean="0"/>
              <a:pPr/>
              <a:t>6</a:t>
            </a:fld>
            <a:endParaRPr lang="en-US"/>
          </a:p>
        </p:txBody>
      </p:sp>
      <p:sp>
        <p:nvSpPr>
          <p:cNvPr id="5" name="Text Placeholder 4">
            <a:extLst>
              <a:ext uri="{FF2B5EF4-FFF2-40B4-BE49-F238E27FC236}">
                <a16:creationId xmlns:a16="http://schemas.microsoft.com/office/drawing/2014/main" id="{9157005C-E04F-0389-22E3-EF004F8221CA}"/>
              </a:ext>
            </a:extLst>
          </p:cNvPr>
          <p:cNvSpPr>
            <a:spLocks noGrp="1"/>
          </p:cNvSpPr>
          <p:nvPr>
            <p:ph type="body" sz="quarter" idx="13"/>
          </p:nvPr>
        </p:nvSpPr>
        <p:spPr>
          <a:xfrm>
            <a:off x="2424113" y="2225675"/>
            <a:ext cx="8691562" cy="3700992"/>
          </a:xfrm>
        </p:spPr>
        <p:txBody>
          <a:bodyPr>
            <a:normAutofit lnSpcReduction="10000"/>
          </a:bodyPr>
          <a:lstStyle/>
          <a:p>
            <a:r>
              <a:rPr lang="en-US"/>
              <a:t>Determine Parameters of Investigation </a:t>
            </a:r>
          </a:p>
          <a:p>
            <a:pPr lvl="1"/>
            <a:r>
              <a:rPr lang="en-US"/>
              <a:t>Date Range</a:t>
            </a:r>
          </a:p>
          <a:p>
            <a:pPr lvl="1"/>
            <a:r>
              <a:rPr lang="en-US"/>
              <a:t>Policy</a:t>
            </a:r>
          </a:p>
          <a:p>
            <a:pPr lvl="1"/>
            <a:r>
              <a:rPr lang="en-US"/>
              <a:t>Identification of Parties </a:t>
            </a:r>
          </a:p>
          <a:p>
            <a:pPr lvl="1"/>
            <a:r>
              <a:rPr lang="en-US"/>
              <a:t>Parties Employment/Student Status</a:t>
            </a:r>
          </a:p>
          <a:p>
            <a:r>
              <a:rPr lang="en-US"/>
              <a:t>Notice of Investigation</a:t>
            </a:r>
          </a:p>
          <a:p>
            <a:r>
              <a:rPr lang="en-US"/>
              <a:t>University Contact </a:t>
            </a:r>
          </a:p>
          <a:p>
            <a:pPr lvl="1"/>
            <a:r>
              <a:rPr lang="en-US"/>
              <a:t>Investigator’s Point of Contact</a:t>
            </a:r>
          </a:p>
          <a:p>
            <a:pPr lvl="1"/>
            <a:r>
              <a:rPr lang="en-US"/>
              <a:t>Decision Maker </a:t>
            </a:r>
          </a:p>
          <a:p>
            <a:pPr marL="457200" lvl="1" indent="0">
              <a:buNone/>
            </a:pPr>
            <a:endParaRPr lang="en-US"/>
          </a:p>
        </p:txBody>
      </p:sp>
    </p:spTree>
    <p:extLst>
      <p:ext uri="{BB962C8B-B14F-4D97-AF65-F5344CB8AC3E}">
        <p14:creationId xmlns:p14="http://schemas.microsoft.com/office/powerpoint/2010/main" val="296404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1F75-30D5-23C9-F6E4-CCAD564563F5}"/>
              </a:ext>
            </a:extLst>
          </p:cNvPr>
          <p:cNvSpPr>
            <a:spLocks noGrp="1"/>
          </p:cNvSpPr>
          <p:nvPr>
            <p:ph type="ctrTitle"/>
          </p:nvPr>
        </p:nvSpPr>
        <p:spPr/>
        <p:txBody>
          <a:bodyPr/>
          <a:lstStyle/>
          <a:p>
            <a:r>
              <a:rPr lang="en-US" dirty="0"/>
              <a:t>Factors to consider for Priority Status</a:t>
            </a:r>
          </a:p>
        </p:txBody>
      </p:sp>
      <p:sp>
        <p:nvSpPr>
          <p:cNvPr id="3" name="Footer Placeholder 2">
            <a:extLst>
              <a:ext uri="{FF2B5EF4-FFF2-40B4-BE49-F238E27FC236}">
                <a16:creationId xmlns:a16="http://schemas.microsoft.com/office/drawing/2014/main" id="{819C55A8-0447-0720-7BB4-63DCC54C6ADF}"/>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8F702F0B-6E9A-9308-FC27-B4CA10A5CC03}"/>
              </a:ext>
            </a:extLst>
          </p:cNvPr>
          <p:cNvSpPr>
            <a:spLocks noGrp="1"/>
          </p:cNvSpPr>
          <p:nvPr>
            <p:ph type="sldNum" sz="quarter" idx="12"/>
          </p:nvPr>
        </p:nvSpPr>
        <p:spPr/>
        <p:txBody>
          <a:bodyPr/>
          <a:lstStyle/>
          <a:p>
            <a:fld id="{A49DFD55-3C28-40EF-9E31-A92D2E4017FF}" type="slidenum">
              <a:rPr lang="en-US" smtClean="0"/>
              <a:pPr/>
              <a:t>7</a:t>
            </a:fld>
            <a:endParaRPr lang="en-US"/>
          </a:p>
        </p:txBody>
      </p:sp>
      <p:sp>
        <p:nvSpPr>
          <p:cNvPr id="5" name="Text Placeholder 4">
            <a:extLst>
              <a:ext uri="{FF2B5EF4-FFF2-40B4-BE49-F238E27FC236}">
                <a16:creationId xmlns:a16="http://schemas.microsoft.com/office/drawing/2014/main" id="{50F04AED-2701-92FF-AB24-17B25DA89722}"/>
              </a:ext>
            </a:extLst>
          </p:cNvPr>
          <p:cNvSpPr>
            <a:spLocks noGrp="1"/>
          </p:cNvSpPr>
          <p:nvPr>
            <p:ph type="body" sz="quarter" idx="13"/>
          </p:nvPr>
        </p:nvSpPr>
        <p:spPr/>
        <p:txBody>
          <a:bodyPr vert="horz" lIns="91440" tIns="45720" rIns="91440" bIns="45720" rtlCol="0" anchor="t">
            <a:normAutofit fontScale="85000" lnSpcReduction="20000"/>
          </a:bodyPr>
          <a:lstStyle/>
          <a:p>
            <a:r>
              <a:rPr lang="en-US">
                <a:latin typeface="Open Sans Light"/>
                <a:ea typeface="Open Sans Light"/>
                <a:cs typeface="Open Sans Light"/>
              </a:rPr>
              <a:t>The Respondent is placed on Paid Administrative Leave.</a:t>
            </a:r>
          </a:p>
          <a:p>
            <a:r>
              <a:rPr lang="en-US">
                <a:latin typeface="Open Sans Light"/>
                <a:ea typeface="Open Sans Light"/>
                <a:cs typeface="Open Sans Light"/>
              </a:rPr>
              <a:t>The Respondent (Employee) is subject to contractual timelines that affect their rights, applicable procedures, or policy requirements.</a:t>
            </a:r>
          </a:p>
          <a:p>
            <a:r>
              <a:rPr lang="en-US">
                <a:latin typeface="Open Sans Light"/>
                <a:ea typeface="Open Sans Light"/>
                <a:cs typeface="Open Sans Light"/>
              </a:rPr>
              <a:t>The Respondent (Student) is approaching graduation and/or has pending student affiliation obligations (Ex. athletics)  </a:t>
            </a:r>
          </a:p>
          <a:p>
            <a:r>
              <a:rPr lang="en-US"/>
              <a:t>There is a risk of reputational harm to the University and/or increased public or media interest in the matter.</a:t>
            </a:r>
          </a:p>
        </p:txBody>
      </p:sp>
    </p:spTree>
    <p:extLst>
      <p:ext uri="{BB962C8B-B14F-4D97-AF65-F5344CB8AC3E}">
        <p14:creationId xmlns:p14="http://schemas.microsoft.com/office/powerpoint/2010/main" val="222089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external considerations with an investigation">
            <a:extLst>
              <a:ext uri="{FF2B5EF4-FFF2-40B4-BE49-F238E27FC236}">
                <a16:creationId xmlns:a16="http://schemas.microsoft.com/office/drawing/2014/main" id="{43854AB1-5226-468F-9F29-AB11D320A55D}"/>
              </a:ext>
            </a:extLst>
          </p:cNvPr>
          <p:cNvPicPr>
            <a:picLocks noChangeAspect="1"/>
          </p:cNvPicPr>
          <p:nvPr/>
        </p:nvPicPr>
        <p:blipFill>
          <a:blip r:embed="rId3"/>
          <a:stretch>
            <a:fillRect/>
          </a:stretch>
        </p:blipFill>
        <p:spPr>
          <a:xfrm>
            <a:off x="1922884" y="1228596"/>
            <a:ext cx="9268954" cy="5213786"/>
          </a:xfrm>
          <a:prstGeom prst="rect">
            <a:avLst/>
          </a:prstGeom>
        </p:spPr>
      </p:pic>
      <p:sp>
        <p:nvSpPr>
          <p:cNvPr id="2" name="Title 1">
            <a:extLst>
              <a:ext uri="{FF2B5EF4-FFF2-40B4-BE49-F238E27FC236}">
                <a16:creationId xmlns:a16="http://schemas.microsoft.com/office/drawing/2014/main" id="{55E51A96-5BF2-3F79-804A-48652EB8B775}"/>
              </a:ext>
            </a:extLst>
          </p:cNvPr>
          <p:cNvSpPr>
            <a:spLocks noGrp="1"/>
          </p:cNvSpPr>
          <p:nvPr>
            <p:ph type="ctrTitle"/>
          </p:nvPr>
        </p:nvSpPr>
        <p:spPr>
          <a:xfrm>
            <a:off x="2211237" y="329586"/>
            <a:ext cx="8692249" cy="985042"/>
          </a:xfrm>
        </p:spPr>
        <p:txBody>
          <a:bodyPr/>
          <a:lstStyle/>
          <a:p>
            <a:r>
              <a:rPr lang="en-US">
                <a:latin typeface="Open Sans Light"/>
                <a:ea typeface="Open Sans Light"/>
                <a:cs typeface="Open Sans Light"/>
              </a:rPr>
              <a:t>External Considerations with an investigation</a:t>
            </a:r>
          </a:p>
        </p:txBody>
      </p:sp>
      <p:sp>
        <p:nvSpPr>
          <p:cNvPr id="3" name="Footer Placeholder 2">
            <a:extLst>
              <a:ext uri="{FF2B5EF4-FFF2-40B4-BE49-F238E27FC236}">
                <a16:creationId xmlns:a16="http://schemas.microsoft.com/office/drawing/2014/main" id="{250E7BF5-6778-419B-6164-F52207D6DBA2}"/>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C8BD416B-618A-4C34-B55D-6F1103416703}"/>
              </a:ext>
            </a:extLst>
          </p:cNvPr>
          <p:cNvSpPr>
            <a:spLocks noGrp="1"/>
          </p:cNvSpPr>
          <p:nvPr>
            <p:ph type="sldNum" sz="quarter" idx="12"/>
          </p:nvPr>
        </p:nvSpPr>
        <p:spPr/>
        <p:txBody>
          <a:bodyPr/>
          <a:lstStyle/>
          <a:p>
            <a:fld id="{A49DFD55-3C28-40EF-9E31-A92D2E4017FF}" type="slidenum">
              <a:rPr lang="en-US" smtClean="0"/>
              <a:pPr/>
              <a:t>8</a:t>
            </a:fld>
            <a:endParaRPr lang="en-US"/>
          </a:p>
        </p:txBody>
      </p:sp>
    </p:spTree>
    <p:extLst>
      <p:ext uri="{BB962C8B-B14F-4D97-AF65-F5344CB8AC3E}">
        <p14:creationId xmlns:p14="http://schemas.microsoft.com/office/powerpoint/2010/main" val="165797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5667-DC2C-F7AB-A931-F8993D887B03}"/>
              </a:ext>
            </a:extLst>
          </p:cNvPr>
          <p:cNvSpPr>
            <a:spLocks noGrp="1"/>
          </p:cNvSpPr>
          <p:nvPr>
            <p:ph type="ctrTitle"/>
          </p:nvPr>
        </p:nvSpPr>
        <p:spPr>
          <a:xfrm>
            <a:off x="2204431" y="230824"/>
            <a:ext cx="8692249" cy="985042"/>
          </a:xfrm>
        </p:spPr>
        <p:txBody>
          <a:bodyPr/>
          <a:lstStyle/>
          <a:p>
            <a:r>
              <a:rPr lang="en-US" dirty="0"/>
              <a:t>Investigation process overview</a:t>
            </a:r>
          </a:p>
        </p:txBody>
      </p:sp>
      <p:sp>
        <p:nvSpPr>
          <p:cNvPr id="3" name="Footer Placeholder 2">
            <a:extLst>
              <a:ext uri="{FF2B5EF4-FFF2-40B4-BE49-F238E27FC236}">
                <a16:creationId xmlns:a16="http://schemas.microsoft.com/office/drawing/2014/main" id="{AC91F079-9E19-86B0-2DA3-177B304FA2E6}"/>
              </a:ext>
            </a:extLst>
          </p:cNvPr>
          <p:cNvSpPr>
            <a:spLocks noGrp="1"/>
          </p:cNvSpPr>
          <p:nvPr>
            <p:ph type="ftr" sz="quarter" idx="11"/>
          </p:nvPr>
        </p:nvSpPr>
        <p:spPr/>
        <p:txBody>
          <a:bodyPr/>
          <a:lstStyle/>
          <a:p>
            <a:r>
              <a:rPr lang="en-US"/>
              <a:t>Investigation Practical Skills </a:t>
            </a:r>
          </a:p>
        </p:txBody>
      </p:sp>
      <p:sp>
        <p:nvSpPr>
          <p:cNvPr id="4" name="Slide Number Placeholder 3">
            <a:extLst>
              <a:ext uri="{FF2B5EF4-FFF2-40B4-BE49-F238E27FC236}">
                <a16:creationId xmlns:a16="http://schemas.microsoft.com/office/drawing/2014/main" id="{D4D70C58-62C1-7A8B-D707-8DE5598377E2}"/>
              </a:ext>
            </a:extLst>
          </p:cNvPr>
          <p:cNvSpPr>
            <a:spLocks noGrp="1"/>
          </p:cNvSpPr>
          <p:nvPr>
            <p:ph type="sldNum" sz="quarter" idx="12"/>
          </p:nvPr>
        </p:nvSpPr>
        <p:spPr/>
        <p:txBody>
          <a:bodyPr/>
          <a:lstStyle/>
          <a:p>
            <a:fld id="{A49DFD55-3C28-40EF-9E31-A92D2E4017FF}" type="slidenum">
              <a:rPr lang="en-US" smtClean="0"/>
              <a:pPr/>
              <a:t>9</a:t>
            </a:fld>
            <a:endParaRPr lang="en-US"/>
          </a:p>
        </p:txBody>
      </p:sp>
      <p:pic>
        <p:nvPicPr>
          <p:cNvPr id="7" name="Picture 6" descr="A diagram of steps to a company">
            <a:extLst>
              <a:ext uri="{FF2B5EF4-FFF2-40B4-BE49-F238E27FC236}">
                <a16:creationId xmlns:a16="http://schemas.microsoft.com/office/drawing/2014/main" id="{9ECC4375-CFDD-D7BC-FECF-5DD5342DAD70}"/>
              </a:ext>
            </a:extLst>
          </p:cNvPr>
          <p:cNvPicPr>
            <a:picLocks noChangeAspect="1"/>
          </p:cNvPicPr>
          <p:nvPr/>
        </p:nvPicPr>
        <p:blipFill>
          <a:blip r:embed="rId3"/>
          <a:srcRect t="13266" r="94" b="8150"/>
          <a:stretch/>
        </p:blipFill>
        <p:spPr>
          <a:xfrm>
            <a:off x="2526596" y="1418451"/>
            <a:ext cx="8370084" cy="4937899"/>
          </a:xfrm>
          <a:prstGeom prst="rect">
            <a:avLst/>
          </a:prstGeom>
        </p:spPr>
      </p:pic>
    </p:spTree>
    <p:extLst>
      <p:ext uri="{BB962C8B-B14F-4D97-AF65-F5344CB8AC3E}">
        <p14:creationId xmlns:p14="http://schemas.microsoft.com/office/powerpoint/2010/main" val="733512975"/>
      </p:ext>
    </p:extLst>
  </p:cSld>
  <p:clrMapOvr>
    <a:masterClrMapping/>
  </p:clrMapOvr>
</p:sld>
</file>

<file path=ppt/theme/theme1.xml><?xml version="1.0" encoding="utf-8"?>
<a:theme xmlns:a="http://schemas.openxmlformats.org/drawingml/2006/main" name="Custom">
  <a:themeElements>
    <a:clrScheme name="Universities of Wisconsin">
      <a:dk1>
        <a:srgbClr val="000000"/>
      </a:dk1>
      <a:lt1>
        <a:srgbClr val="FFFFFF"/>
      </a:lt1>
      <a:dk2>
        <a:srgbClr val="02465F"/>
      </a:dk2>
      <a:lt2>
        <a:srgbClr val="005777"/>
      </a:lt2>
      <a:accent1>
        <a:srgbClr val="A0A0A0"/>
      </a:accent1>
      <a:accent2>
        <a:srgbClr val="D34427"/>
      </a:accent2>
      <a:accent3>
        <a:srgbClr val="777679"/>
      </a:accent3>
      <a:accent4>
        <a:srgbClr val="F3BD15"/>
      </a:accent4>
      <a:accent5>
        <a:srgbClr val="003764"/>
      </a:accent5>
      <a:accent6>
        <a:srgbClr val="59833A"/>
      </a:accent6>
      <a:hlink>
        <a:srgbClr val="005777"/>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Win32_SL_V2" id="{0E60AB4E-417B-45C1-9301-1C9D3943EB7F}" vid="{199B3929-907A-4692-88BF-6063DC97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1B15B67C3A24090D3EBD5AC285940" ma:contentTypeVersion="33" ma:contentTypeDescription="Create a new document." ma:contentTypeScope="" ma:versionID="94de8fae99342a580f85ba679405cf86">
  <xsd:schema xmlns:xsd="http://www.w3.org/2001/XMLSchema" xmlns:xs="http://www.w3.org/2001/XMLSchema" xmlns:p="http://schemas.microsoft.com/office/2006/metadata/properties" xmlns:ns2="bcd50e71-924e-4225-b8e9-e29bd5b74f37" xmlns:ns3="942872d6-39be-4214-90de-d4104fc8cb36" targetNamespace="http://schemas.microsoft.com/office/2006/metadata/properties" ma:root="true" ma:fieldsID="d2307e5730184d8f6e7d1d1cb0f986f2" ns2:_="" ns3:_="">
    <xsd:import namespace="bcd50e71-924e-4225-b8e9-e29bd5b74f37"/>
    <xsd:import namespace="942872d6-39be-4214-90de-d4104fc8cb36"/>
    <xsd:element name="properties">
      <xsd:complexType>
        <xsd:sequence>
          <xsd:element name="documentManagement">
            <xsd:complexType>
              <xsd:all>
                <xsd:element ref="ns2:Subject_x0020_Area" minOccurs="0"/>
                <xsd:element ref="ns2:Document_x0020_Type" minOccurs="0"/>
                <xsd:element ref="ns3:MediaServiceMetadata" minOccurs="0"/>
                <xsd:element ref="ns3:MediaServiceFastMetadata" minOccurs="0"/>
                <xsd:element ref="ns3:MediaServiceEventHashCode" minOccurs="0"/>
                <xsd:element ref="ns3:MediaServiceGenerationTime" minOccurs="0"/>
                <xsd:element ref="ns3:MediaServiceOCR" minOccurs="0"/>
                <xsd:element ref="ns2:SharedWithUsers" minOccurs="0"/>
                <xsd:element ref="ns2:SharedWithDetails" minOccurs="0"/>
                <xsd:element ref="ns3:Important_x0020_Notes" minOccurs="0"/>
                <xsd:element ref="ns3:Grouping" minOccurs="0"/>
                <xsd:element ref="ns3:MediaServiceDateTaken" minOccurs="0"/>
                <xsd:element ref="ns3:lcf76f155ced4ddcb4097134ff3c332f" minOccurs="0"/>
                <xsd:element ref="ns2:TaxCatchAll" minOccurs="0"/>
                <xsd:element ref="ns3:MediaServiceObjectDetectorVersions" minOccurs="0"/>
                <xsd:element ref="ns3:MediaServiceSearchProperties" minOccurs="0"/>
                <xsd:element ref="ns2:_ip_UnifiedCompliancePolicyProperties" minOccurs="0"/>
                <xsd:element ref="ns2: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50e71-924e-4225-b8e9-e29bd5b74f37" elementFormDefault="qualified">
    <xsd:import namespace="http://schemas.microsoft.com/office/2006/documentManagement/types"/>
    <xsd:import namespace="http://schemas.microsoft.com/office/infopath/2007/PartnerControls"/>
    <xsd:element name="Subject_x0020_Area" ma:index="4" nillable="true" ma:displayName="Subject Area" ma:description="This column contains the basic category of the document.  If the document fits multiple categories, mark each one." ma:internalName="Subject_x0020_Area" ma:readOnly="false">
      <xsd:complexType>
        <xsd:complexContent>
          <xsd:extension base="dms:MultiChoice">
            <xsd:sequence>
              <xsd:element name="Value" maxOccurs="unbounded" minOccurs="0" nillable="true">
                <xsd:simpleType>
                  <xsd:restriction base="dms:Choice">
                    <xsd:enumeration value="Financial"/>
                    <xsd:enumeration value="Meeting and Conference Planning"/>
                    <xsd:enumeration value="Memberships and Affialiations"/>
                    <xsd:enumeration value="Office Equipment"/>
                    <xsd:enumeration value="Organizational"/>
                    <xsd:enumeration value="Procedures"/>
                    <xsd:enumeration value="Staff"/>
                    <xsd:enumeration value="Systemwide Matters"/>
                    <xsd:enumeration value="Technology"/>
                  </xsd:restriction>
                </xsd:simpleType>
              </xsd:element>
            </xsd:sequence>
          </xsd:extension>
        </xsd:complexContent>
      </xsd:complexType>
    </xsd:element>
    <xsd:element name="Document_x0020_Type" ma:index="6" nillable="true" ma:displayName="Document Type-Admin" ma:format="Dropdown" ma:internalName="Document_x0020_Type" ma:readOnly="false">
      <xsd:simpleType>
        <xsd:restriction base="dms:Choice">
          <xsd:enumeration value="P-Card Statement"/>
          <xsd:enumeration value="Payroll"/>
          <xsd:enumeration value="Purchasing"/>
          <xsd:enumeration value="WISDM"/>
        </xsd:restrictio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f303391-879d-46ee-bf27-987fc925db78}" ma:internalName="TaxCatchAll" ma:showField="CatchAllData" ma:web="bcd50e71-924e-4225-b8e9-e29bd5b74f37">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6" nillable="true" ma:displayName="Unified Compliance Policy Properties" ma:internalName="_ip_UnifiedCompliancePolicyProperties" ma:readOnly="false">
      <xsd:simpleType>
        <xsd:restriction base="dms:Note"/>
      </xsd:simpleType>
    </xsd:element>
    <xsd:element name="_ip_UnifiedCompliancePolicyUIAction" ma:index="27"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872d6-39be-4214-90de-d4104fc8cb36"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Important_x0020_Notes" ma:index="14" nillable="true" ma:displayName="Important Notes" ma:description="ID boxes/issues here" ma:internalName="Important_x0020_Notes" ma:readOnly="false">
      <xsd:simpleType>
        <xsd:restriction base="dms:Text">
          <xsd:maxLength value="255"/>
        </xsd:restriction>
      </xsd:simpleType>
    </xsd:element>
    <xsd:element name="Grouping" ma:index="15" nillable="true" ma:displayName="Grouping" ma:internalName="Grouping" ma:readOnly="false">
      <xsd:simpleType>
        <xsd:restriction base="dms:Text">
          <xsd:maxLength value="255"/>
        </xsd:restriction>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c1b505c-90bb-442f-9a03-28747e7cb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rouping xmlns="942872d6-39be-4214-90de-d4104fc8cb36" xsi:nil="true"/>
    <Important_x0020_Notes xmlns="942872d6-39be-4214-90de-d4104fc8cb36" xsi:nil="true"/>
    <_ip_UnifiedCompliancePolicyUIAction xmlns="bcd50e71-924e-4225-b8e9-e29bd5b74f37" xsi:nil="true"/>
    <Subject_x0020_Area xmlns="bcd50e71-924e-4225-b8e9-e29bd5b74f37" xsi:nil="true"/>
    <Document_x0020_Type xmlns="bcd50e71-924e-4225-b8e9-e29bd5b74f37" xsi:nil="true"/>
    <_ip_UnifiedCompliancePolicyProperties xmlns="bcd50e71-924e-4225-b8e9-e29bd5b74f37" xsi:nil="true"/>
    <lcf76f155ced4ddcb4097134ff3c332f xmlns="942872d6-39be-4214-90de-d4104fc8cb36">
      <Terms xmlns="http://schemas.microsoft.com/office/infopath/2007/PartnerControls"/>
    </lcf76f155ced4ddcb4097134ff3c332f>
    <TaxCatchAll xmlns="bcd50e71-924e-4225-b8e9-e29bd5b74f37" xsi:nil="true"/>
  </documentManagement>
</p:properties>
</file>

<file path=customXml/itemProps1.xml><?xml version="1.0" encoding="utf-8"?>
<ds:datastoreItem xmlns:ds="http://schemas.openxmlformats.org/officeDocument/2006/customXml" ds:itemID="{02A0C6E2-E58F-4787-A746-5F901EAABD89}"/>
</file>

<file path=customXml/itemProps2.xml><?xml version="1.0" encoding="utf-8"?>
<ds:datastoreItem xmlns:ds="http://schemas.openxmlformats.org/officeDocument/2006/customXml" ds:itemID="{6666F391-EC21-4EDE-8A3E-3FAEC05D6457}"/>
</file>

<file path=customXml/itemProps3.xml><?xml version="1.0" encoding="utf-8"?>
<ds:datastoreItem xmlns:ds="http://schemas.openxmlformats.org/officeDocument/2006/customXml" ds:itemID="{3960990F-E53B-4203-9834-C6F26D6ADF3D}"/>
</file>

<file path=docProps/app.xml><?xml version="1.0" encoding="utf-8"?>
<Properties xmlns="http://schemas.openxmlformats.org/officeDocument/2006/extended-properties" xmlns:vt="http://schemas.openxmlformats.org/officeDocument/2006/docPropsVTypes">
  <Template/>
  <TotalTime>0</TotalTime>
  <Words>830</Words>
  <Application>Microsoft Office PowerPoint</Application>
  <PresentationFormat>Widescreen</PresentationFormat>
  <Paragraphs>147</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Open Sans</vt:lpstr>
      <vt:lpstr>Open Sans Light</vt:lpstr>
      <vt:lpstr>Verdana</vt:lpstr>
      <vt:lpstr>Custom</vt:lpstr>
      <vt:lpstr> Investigation Practical Skills   UWSA Office of Compliance and Integrity UW Law Days February 24, 2026 </vt:lpstr>
      <vt:lpstr>OCI Investigators </vt:lpstr>
      <vt:lpstr>Investigations are…</vt:lpstr>
      <vt:lpstr>Investigation framework</vt:lpstr>
      <vt:lpstr>Initial investigation considerations</vt:lpstr>
      <vt:lpstr>Scope of Investigation</vt:lpstr>
      <vt:lpstr>Factors to consider for Priority Status</vt:lpstr>
      <vt:lpstr>External Considerations with an investigation</vt:lpstr>
      <vt:lpstr>Investigation process overview</vt:lpstr>
      <vt:lpstr>Investigation strategy </vt:lpstr>
      <vt:lpstr>Tips for conducting the interview </vt:lpstr>
      <vt:lpstr>Interview techniques</vt:lpstr>
      <vt:lpstr>Investigation records</vt:lpstr>
      <vt:lpstr>Credibility analysis</vt:lpstr>
      <vt:lpstr>Final report</vt:lpstr>
      <vt:lpstr>Investigative Report types </vt:lpstr>
      <vt:lpstr>High profile investigations </vt:lpstr>
      <vt:lpstr>  Questions  or  comments?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2026-02-19T19:47:23Z</dcterms:created>
  <dcterms:modified xsi:type="dcterms:W3CDTF">2026-02-19T19:48:31Z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0x0101000E81B15B67C3A24090D3EBD5AC285940</vt:lpwstr>
  </property>
</Properties>
</file>