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4" r:id="rId1"/>
    <p:sldMasterId id="2147483681" r:id="rId2"/>
  </p:sldMasterIdLst>
  <p:notesMasterIdLst>
    <p:notesMasterId r:id="rId24"/>
  </p:notesMasterIdLst>
  <p:sldIdLst>
    <p:sldId id="361" r:id="rId3"/>
    <p:sldId id="375" r:id="rId4"/>
    <p:sldId id="257" r:id="rId5"/>
    <p:sldId id="364" r:id="rId6"/>
    <p:sldId id="369" r:id="rId7"/>
    <p:sldId id="363" r:id="rId8"/>
    <p:sldId id="365" r:id="rId9"/>
    <p:sldId id="370" r:id="rId10"/>
    <p:sldId id="385" r:id="rId11"/>
    <p:sldId id="382" r:id="rId12"/>
    <p:sldId id="384" r:id="rId13"/>
    <p:sldId id="383" r:id="rId14"/>
    <p:sldId id="376" r:id="rId15"/>
    <p:sldId id="380" r:id="rId16"/>
    <p:sldId id="381" r:id="rId17"/>
    <p:sldId id="371" r:id="rId18"/>
    <p:sldId id="386" r:id="rId19"/>
    <p:sldId id="387" r:id="rId20"/>
    <p:sldId id="372" r:id="rId21"/>
    <p:sldId id="388"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3A913E-CC92-42D4-85E9-E98C0D4A5B65}" v="18" dt="2026-02-20T21:18:32.872"/>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356" autoAdjust="0"/>
  </p:normalViewPr>
  <p:slideViewPr>
    <p:cSldViewPr snapToGrid="0">
      <p:cViewPr varScale="1">
        <p:scale>
          <a:sx n="82" d="100"/>
          <a:sy n="82" d="100"/>
        </p:scale>
        <p:origin x="714" y="10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8/10/relationships/authors" Target="author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87BED-55D1-4A77-890D-5B0B9BA68558}" type="doc">
      <dgm:prSet loTypeId="urn:microsoft.com/office/officeart/2008/layout/RadialCluster" loCatId="cycle" qsTypeId="urn:microsoft.com/office/officeart/2005/8/quickstyle/simple1" qsCatId="simple" csTypeId="urn:microsoft.com/office/officeart/2005/8/colors/accent0_2" csCatId="mainScheme" phldr="1"/>
      <dgm:spPr/>
      <dgm:t>
        <a:bodyPr/>
        <a:lstStyle/>
        <a:p>
          <a:endParaRPr lang="en-US"/>
        </a:p>
      </dgm:t>
    </dgm:pt>
    <dgm:pt modelId="{52A85916-8778-4ACC-9AF7-FA478D4F859F}">
      <dgm:prSet phldrT="[Text]" phldr="0"/>
      <dgm:spPr/>
      <dgm:t>
        <a:bodyPr/>
        <a:lstStyle/>
        <a:p>
          <a:r>
            <a:rPr lang="en-US" dirty="0"/>
            <a:t>Sexual Misconduct</a:t>
          </a:r>
        </a:p>
        <a:p>
          <a:r>
            <a:rPr lang="en-US" dirty="0"/>
            <a:t>Subchapter III</a:t>
          </a:r>
        </a:p>
      </dgm:t>
      <dgm:extLst>
        <a:ext uri="{E40237B7-FDA0-4F09-8148-C483321AD2D9}">
          <dgm14:cNvPr xmlns:dgm14="http://schemas.microsoft.com/office/drawing/2010/diagram" id="0" name="" descr="A radial cluster:  At the middle is &quot;Sexual Misconduct Subchapter III.&quot;  The branch above says &quot;UWS Ch. 17 Wis. Admin. Code.&quot;  The branch to the bottom left says &quot;Title IX.&quot;  The branch to the bottom right says &quot;Non-Title IX.&quot;&#10;"/>
        </a:ext>
      </dgm:extLst>
    </dgm:pt>
    <dgm:pt modelId="{B501A2C3-2D1E-4139-8BF7-59624D3602F1}" type="parTrans" cxnId="{BFB66D8A-A1A5-4E4E-A956-A3518A71EA79}">
      <dgm:prSet/>
      <dgm:spPr/>
      <dgm:t>
        <a:bodyPr/>
        <a:lstStyle/>
        <a:p>
          <a:endParaRPr lang="en-US"/>
        </a:p>
      </dgm:t>
    </dgm:pt>
    <dgm:pt modelId="{366E77FD-3A1E-4330-AEE8-D2CDE71CFBA5}" type="sibTrans" cxnId="{BFB66D8A-A1A5-4E4E-A956-A3518A71EA79}">
      <dgm:prSet/>
      <dgm:spPr/>
      <dgm:t>
        <a:bodyPr/>
        <a:lstStyle/>
        <a:p>
          <a:endParaRPr lang="en-US"/>
        </a:p>
      </dgm:t>
    </dgm:pt>
    <dgm:pt modelId="{1B5E8D83-C12B-42AC-90FA-F1804866BA00}">
      <dgm:prSet phldrT="[Text]" phldr="0"/>
      <dgm:spPr/>
      <dgm:t>
        <a:bodyPr/>
        <a:lstStyle/>
        <a:p>
          <a:r>
            <a:rPr lang="en-US" dirty="0"/>
            <a:t>UWS Ch. 17 Wis. Admin. Code </a:t>
          </a:r>
        </a:p>
      </dgm:t>
      <dgm:extLst>
        <a:ext uri="{E40237B7-FDA0-4F09-8148-C483321AD2D9}">
          <dgm14:cNvPr xmlns:dgm14="http://schemas.microsoft.com/office/drawing/2010/diagram" id="0" name="" descr="A radial cluster:  At the middle is &quot;Sexual Misconduct Subchapter III.&quot;  The branch above says &quot;UWS Ch. 17 Wis. Admin. Code.&quot;  The branch to the bottom left says &quot;Title IX.&quot;  The branch to the bottom right says &quot;Non-Title IX.&quot;&#10;"/>
        </a:ext>
      </dgm:extLst>
    </dgm:pt>
    <dgm:pt modelId="{38B0D732-98F6-4D7F-A66D-88F7733C5518}" type="parTrans" cxnId="{77EA1F27-FFCC-4C63-B5BF-9D9A6413C2AC}">
      <dgm:prSet/>
      <dgm:spPr/>
      <dgm:t>
        <a:bodyPr/>
        <a:lstStyle/>
        <a:p>
          <a:endParaRPr lang="en-US"/>
        </a:p>
      </dgm:t>
    </dgm:pt>
    <dgm:pt modelId="{EE1D62FF-C15B-4B4F-A982-B24142A30B01}" type="sibTrans" cxnId="{77EA1F27-FFCC-4C63-B5BF-9D9A6413C2AC}">
      <dgm:prSet/>
      <dgm:spPr/>
      <dgm:t>
        <a:bodyPr/>
        <a:lstStyle/>
        <a:p>
          <a:endParaRPr lang="en-US"/>
        </a:p>
      </dgm:t>
    </dgm:pt>
    <dgm:pt modelId="{A441EB95-0AEB-44B6-8264-20A050567FD3}">
      <dgm:prSet phldrT="[Text]" phldr="0"/>
      <dgm:spPr/>
      <dgm:t>
        <a:bodyPr/>
        <a:lstStyle/>
        <a:p>
          <a:r>
            <a:rPr lang="en-US" dirty="0"/>
            <a:t>Title IX</a:t>
          </a:r>
        </a:p>
      </dgm:t>
      <dgm:extLst>
        <a:ext uri="{E40237B7-FDA0-4F09-8148-C483321AD2D9}">
          <dgm14:cNvPr xmlns:dgm14="http://schemas.microsoft.com/office/drawing/2010/diagram" id="0" name="" descr="A radial cluster:  At the middle is &quot;Sexual Misconduct Subchapter III.&quot;  The branch above says &quot;UWS Ch. 17 Wis. Admin. Code.&quot;  The branch to the bottom left says &quot;Title IX.&quot;  The branch to the bottom right says &quot;Non-Title IX.&quot;&#10;"/>
        </a:ext>
      </dgm:extLst>
    </dgm:pt>
    <dgm:pt modelId="{3C0E353A-3B14-49C3-82CF-14806D493DF6}" type="parTrans" cxnId="{EC08BB46-51DD-4F28-B876-7F5182578E12}">
      <dgm:prSet/>
      <dgm:spPr/>
      <dgm:t>
        <a:bodyPr/>
        <a:lstStyle/>
        <a:p>
          <a:endParaRPr lang="en-US"/>
        </a:p>
      </dgm:t>
    </dgm:pt>
    <dgm:pt modelId="{048B855D-86CA-4E70-B94B-D390E7EE6DA0}" type="sibTrans" cxnId="{EC08BB46-51DD-4F28-B876-7F5182578E12}">
      <dgm:prSet/>
      <dgm:spPr/>
      <dgm:t>
        <a:bodyPr/>
        <a:lstStyle/>
        <a:p>
          <a:endParaRPr lang="en-US"/>
        </a:p>
      </dgm:t>
    </dgm:pt>
    <dgm:pt modelId="{DB7582B4-3747-42F3-BCCC-BC660E2E09CC}">
      <dgm:prSet phldrT="[Text]" phldr="0"/>
      <dgm:spPr/>
      <dgm:t>
        <a:bodyPr/>
        <a:lstStyle/>
        <a:p>
          <a:r>
            <a:rPr lang="en-US" dirty="0"/>
            <a:t>Non-Title IX	</a:t>
          </a:r>
        </a:p>
      </dgm:t>
      <dgm:extLst>
        <a:ext uri="{E40237B7-FDA0-4F09-8148-C483321AD2D9}">
          <dgm14:cNvPr xmlns:dgm14="http://schemas.microsoft.com/office/drawing/2010/diagram" id="0" name="" descr="A radial cluster:  At the middle is &quot;Sexual Misconduct Subchapter III.&quot;  The branch above says &quot;UWS Ch. 17 Wis. Admin. Code.&quot;  The branch to the bottom left says &quot;Title IX.&quot;  The branch to the bottom right says &quot;Non-Title IX.&quot;&#10;"/>
        </a:ext>
      </dgm:extLst>
    </dgm:pt>
    <dgm:pt modelId="{8A90E272-06FC-480F-B3BE-67D497A1ABCA}" type="parTrans" cxnId="{CD476A8B-EF6A-447A-97E8-4864FD0410D9}">
      <dgm:prSet/>
      <dgm:spPr/>
      <dgm:t>
        <a:bodyPr/>
        <a:lstStyle/>
        <a:p>
          <a:endParaRPr lang="en-US"/>
        </a:p>
      </dgm:t>
    </dgm:pt>
    <dgm:pt modelId="{00410127-A862-4BD7-89C0-95420237309E}" type="sibTrans" cxnId="{CD476A8B-EF6A-447A-97E8-4864FD0410D9}">
      <dgm:prSet/>
      <dgm:spPr/>
      <dgm:t>
        <a:bodyPr/>
        <a:lstStyle/>
        <a:p>
          <a:endParaRPr lang="en-US"/>
        </a:p>
      </dgm:t>
    </dgm:pt>
    <dgm:pt modelId="{8EF05944-0F17-4F43-AAFF-A1109E89319E}" type="pres">
      <dgm:prSet presAssocID="{83487BED-55D1-4A77-890D-5B0B9BA68558}" presName="Name0" presStyleCnt="0">
        <dgm:presLayoutVars>
          <dgm:chMax val="1"/>
          <dgm:chPref val="1"/>
          <dgm:dir/>
          <dgm:animOne val="branch"/>
          <dgm:animLvl val="lvl"/>
        </dgm:presLayoutVars>
      </dgm:prSet>
      <dgm:spPr/>
    </dgm:pt>
    <dgm:pt modelId="{985E43FF-FC92-4EC8-BAA5-42A3EC1B681C}" type="pres">
      <dgm:prSet presAssocID="{52A85916-8778-4ACC-9AF7-FA478D4F859F}" presName="singleCycle" presStyleCnt="0"/>
      <dgm:spPr/>
    </dgm:pt>
    <dgm:pt modelId="{A1C61B22-2359-4DA7-A951-4E4C5FA9A989}" type="pres">
      <dgm:prSet presAssocID="{52A85916-8778-4ACC-9AF7-FA478D4F859F}" presName="singleCenter" presStyleLbl="node1" presStyleIdx="0" presStyleCnt="4" custLinFactNeighborX="0" custLinFactNeighborY="-16483">
        <dgm:presLayoutVars>
          <dgm:chMax val="7"/>
          <dgm:chPref val="7"/>
        </dgm:presLayoutVars>
      </dgm:prSet>
      <dgm:spPr/>
    </dgm:pt>
    <dgm:pt modelId="{BDD64E77-67C9-4C4F-834B-C3A895351A4B}" type="pres">
      <dgm:prSet presAssocID="{38B0D732-98F6-4D7F-A66D-88F7733C5518}" presName="Name56" presStyleLbl="parChTrans1D2" presStyleIdx="0" presStyleCnt="3"/>
      <dgm:spPr/>
    </dgm:pt>
    <dgm:pt modelId="{52E93AD9-8A1F-404C-8777-33CB7267BE98}" type="pres">
      <dgm:prSet presAssocID="{1B5E8D83-C12B-42AC-90FA-F1804866BA00}" presName="text0" presStyleLbl="node1" presStyleIdx="1" presStyleCnt="4">
        <dgm:presLayoutVars>
          <dgm:bulletEnabled val="1"/>
        </dgm:presLayoutVars>
      </dgm:prSet>
      <dgm:spPr/>
    </dgm:pt>
    <dgm:pt modelId="{6BE2B445-8CD5-4E4F-89E4-1F170286F7E8}" type="pres">
      <dgm:prSet presAssocID="{3C0E353A-3B14-49C3-82CF-14806D493DF6}" presName="Name56" presStyleLbl="parChTrans1D2" presStyleIdx="1" presStyleCnt="3"/>
      <dgm:spPr/>
    </dgm:pt>
    <dgm:pt modelId="{D54749ED-D4B0-43D2-BC54-01BC4CF729DB}" type="pres">
      <dgm:prSet presAssocID="{A441EB95-0AEB-44B6-8264-20A050567FD3}" presName="text0" presStyleLbl="node1" presStyleIdx="2" presStyleCnt="4">
        <dgm:presLayoutVars>
          <dgm:bulletEnabled val="1"/>
        </dgm:presLayoutVars>
      </dgm:prSet>
      <dgm:spPr/>
    </dgm:pt>
    <dgm:pt modelId="{0E0F5D3C-CA42-4FC8-9E1F-3412256A4711}" type="pres">
      <dgm:prSet presAssocID="{8A90E272-06FC-480F-B3BE-67D497A1ABCA}" presName="Name56" presStyleLbl="parChTrans1D2" presStyleIdx="2" presStyleCnt="3"/>
      <dgm:spPr/>
    </dgm:pt>
    <dgm:pt modelId="{370AA9D9-C024-4429-BA61-D607DEBFF99B}" type="pres">
      <dgm:prSet presAssocID="{DB7582B4-3747-42F3-BCCC-BC660E2E09CC}" presName="text0" presStyleLbl="node1" presStyleIdx="3" presStyleCnt="4">
        <dgm:presLayoutVars>
          <dgm:bulletEnabled val="1"/>
        </dgm:presLayoutVars>
      </dgm:prSet>
      <dgm:spPr/>
    </dgm:pt>
  </dgm:ptLst>
  <dgm:cxnLst>
    <dgm:cxn modelId="{77EA1F27-FFCC-4C63-B5BF-9D9A6413C2AC}" srcId="{52A85916-8778-4ACC-9AF7-FA478D4F859F}" destId="{1B5E8D83-C12B-42AC-90FA-F1804866BA00}" srcOrd="0" destOrd="0" parTransId="{38B0D732-98F6-4D7F-A66D-88F7733C5518}" sibTransId="{EE1D62FF-C15B-4B4F-A982-B24142A30B01}"/>
    <dgm:cxn modelId="{21EAB062-AD6F-43AD-9F26-9D6403C6B848}" type="presOf" srcId="{83487BED-55D1-4A77-890D-5B0B9BA68558}" destId="{8EF05944-0F17-4F43-AAFF-A1109E89319E}" srcOrd="0" destOrd="0" presId="urn:microsoft.com/office/officeart/2008/layout/RadialCluster"/>
    <dgm:cxn modelId="{E0EF7245-496A-485F-B1FC-9A3AB658039C}" type="presOf" srcId="{DB7582B4-3747-42F3-BCCC-BC660E2E09CC}" destId="{370AA9D9-C024-4429-BA61-D607DEBFF99B}" srcOrd="0" destOrd="0" presId="urn:microsoft.com/office/officeart/2008/layout/RadialCluster"/>
    <dgm:cxn modelId="{EC08BB46-51DD-4F28-B876-7F5182578E12}" srcId="{52A85916-8778-4ACC-9AF7-FA478D4F859F}" destId="{A441EB95-0AEB-44B6-8264-20A050567FD3}" srcOrd="1" destOrd="0" parTransId="{3C0E353A-3B14-49C3-82CF-14806D493DF6}" sibTransId="{048B855D-86CA-4E70-B94B-D390E7EE6DA0}"/>
    <dgm:cxn modelId="{16F1F648-B6EE-42DC-B155-04C6503261B8}" type="presOf" srcId="{52A85916-8778-4ACC-9AF7-FA478D4F859F}" destId="{A1C61B22-2359-4DA7-A951-4E4C5FA9A989}" srcOrd="0" destOrd="0" presId="urn:microsoft.com/office/officeart/2008/layout/RadialCluster"/>
    <dgm:cxn modelId="{8AFAFF70-315F-4559-B506-60E210EFCAE6}" type="presOf" srcId="{8A90E272-06FC-480F-B3BE-67D497A1ABCA}" destId="{0E0F5D3C-CA42-4FC8-9E1F-3412256A4711}" srcOrd="0" destOrd="0" presId="urn:microsoft.com/office/officeart/2008/layout/RadialCluster"/>
    <dgm:cxn modelId="{6DC96E81-D63E-49B1-B904-02AE3B85CB7E}" type="presOf" srcId="{38B0D732-98F6-4D7F-A66D-88F7733C5518}" destId="{BDD64E77-67C9-4C4F-834B-C3A895351A4B}" srcOrd="0" destOrd="0" presId="urn:microsoft.com/office/officeart/2008/layout/RadialCluster"/>
    <dgm:cxn modelId="{BFB66D8A-A1A5-4E4E-A956-A3518A71EA79}" srcId="{83487BED-55D1-4A77-890D-5B0B9BA68558}" destId="{52A85916-8778-4ACC-9AF7-FA478D4F859F}" srcOrd="0" destOrd="0" parTransId="{B501A2C3-2D1E-4139-8BF7-59624D3602F1}" sibTransId="{366E77FD-3A1E-4330-AEE8-D2CDE71CFBA5}"/>
    <dgm:cxn modelId="{CD476A8B-EF6A-447A-97E8-4864FD0410D9}" srcId="{52A85916-8778-4ACC-9AF7-FA478D4F859F}" destId="{DB7582B4-3747-42F3-BCCC-BC660E2E09CC}" srcOrd="2" destOrd="0" parTransId="{8A90E272-06FC-480F-B3BE-67D497A1ABCA}" sibTransId="{00410127-A862-4BD7-89C0-95420237309E}"/>
    <dgm:cxn modelId="{3ADCAFAC-3EF1-4633-BA0C-7F30C5B1002D}" type="presOf" srcId="{3C0E353A-3B14-49C3-82CF-14806D493DF6}" destId="{6BE2B445-8CD5-4E4F-89E4-1F170286F7E8}" srcOrd="0" destOrd="0" presId="urn:microsoft.com/office/officeart/2008/layout/RadialCluster"/>
    <dgm:cxn modelId="{F4AEA1D0-AA9B-46FF-92A5-9EE313150225}" type="presOf" srcId="{1B5E8D83-C12B-42AC-90FA-F1804866BA00}" destId="{52E93AD9-8A1F-404C-8777-33CB7267BE98}" srcOrd="0" destOrd="0" presId="urn:microsoft.com/office/officeart/2008/layout/RadialCluster"/>
    <dgm:cxn modelId="{2FC612DF-649D-470C-81D7-EB21F97B10DA}" type="presOf" srcId="{A441EB95-0AEB-44B6-8264-20A050567FD3}" destId="{D54749ED-D4B0-43D2-BC54-01BC4CF729DB}" srcOrd="0" destOrd="0" presId="urn:microsoft.com/office/officeart/2008/layout/RadialCluster"/>
    <dgm:cxn modelId="{AB007CA7-05B9-4D8A-9086-F64A15C40E71}" type="presParOf" srcId="{8EF05944-0F17-4F43-AAFF-A1109E89319E}" destId="{985E43FF-FC92-4EC8-BAA5-42A3EC1B681C}" srcOrd="0" destOrd="0" presId="urn:microsoft.com/office/officeart/2008/layout/RadialCluster"/>
    <dgm:cxn modelId="{7561F2DF-D740-46C4-9D6C-5FE333D3CA49}" type="presParOf" srcId="{985E43FF-FC92-4EC8-BAA5-42A3EC1B681C}" destId="{A1C61B22-2359-4DA7-A951-4E4C5FA9A989}" srcOrd="0" destOrd="0" presId="urn:microsoft.com/office/officeart/2008/layout/RadialCluster"/>
    <dgm:cxn modelId="{060C0C28-8862-4C1D-A87F-A42A499DC540}" type="presParOf" srcId="{985E43FF-FC92-4EC8-BAA5-42A3EC1B681C}" destId="{BDD64E77-67C9-4C4F-834B-C3A895351A4B}" srcOrd="1" destOrd="0" presId="urn:microsoft.com/office/officeart/2008/layout/RadialCluster"/>
    <dgm:cxn modelId="{50E44738-B795-4082-83D3-AA7A166D8AEF}" type="presParOf" srcId="{985E43FF-FC92-4EC8-BAA5-42A3EC1B681C}" destId="{52E93AD9-8A1F-404C-8777-33CB7267BE98}" srcOrd="2" destOrd="0" presId="urn:microsoft.com/office/officeart/2008/layout/RadialCluster"/>
    <dgm:cxn modelId="{23216536-BD24-4F4A-8B51-2A8FC597250C}" type="presParOf" srcId="{985E43FF-FC92-4EC8-BAA5-42A3EC1B681C}" destId="{6BE2B445-8CD5-4E4F-89E4-1F170286F7E8}" srcOrd="3" destOrd="0" presId="urn:microsoft.com/office/officeart/2008/layout/RadialCluster"/>
    <dgm:cxn modelId="{A27A73F7-7403-437C-9F9B-93A961192117}" type="presParOf" srcId="{985E43FF-FC92-4EC8-BAA5-42A3EC1B681C}" destId="{D54749ED-D4B0-43D2-BC54-01BC4CF729DB}" srcOrd="4" destOrd="0" presId="urn:microsoft.com/office/officeart/2008/layout/RadialCluster"/>
    <dgm:cxn modelId="{F9D9A134-4633-4911-985F-93C7BFC118E9}" type="presParOf" srcId="{985E43FF-FC92-4EC8-BAA5-42A3EC1B681C}" destId="{0E0F5D3C-CA42-4FC8-9E1F-3412256A4711}" srcOrd="5" destOrd="0" presId="urn:microsoft.com/office/officeart/2008/layout/RadialCluster"/>
    <dgm:cxn modelId="{AE4C0547-08B0-4223-BBEE-72757315AEEA}" type="presParOf" srcId="{985E43FF-FC92-4EC8-BAA5-42A3EC1B681C}" destId="{370AA9D9-C024-4429-BA61-D607DEBFF99B}"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A7166-C1EF-47C8-ABCF-3B5EE755B47E}" type="doc">
      <dgm:prSet loTypeId="urn:microsoft.com/office/officeart/2011/layout/CircleProcess" loCatId="officeonline" qsTypeId="urn:microsoft.com/office/officeart/2005/8/quickstyle/simple1" qsCatId="simple" csTypeId="urn:microsoft.com/office/officeart/2005/8/colors/accent0_2" csCatId="mainScheme" phldr="1"/>
      <dgm:spPr/>
      <dgm:t>
        <a:bodyPr/>
        <a:lstStyle/>
        <a:p>
          <a:endParaRPr lang="en-US"/>
        </a:p>
      </dgm:t>
    </dgm:pt>
    <dgm:pt modelId="{04ACF537-CFF3-4F13-A079-33AD7F03BD07}">
      <dgm:prSet phldrT="[Text]" phldr="0"/>
      <dgm:spPr/>
      <dgm:t>
        <a:bodyPr/>
        <a:lstStyle/>
        <a:p>
          <a:r>
            <a:rPr lang="en-US" dirty="0"/>
            <a:t>Administrative Disciplinary Procedures for </a:t>
          </a:r>
          <a:r>
            <a:rPr lang="en-US" b="1" dirty="0"/>
            <a:t>Student      Non-Academic Misconduct</a:t>
          </a:r>
        </a:p>
      </dgm:t>
      <dgm:extLst>
        <a:ext uri="{E40237B7-FDA0-4F09-8148-C483321AD2D9}">
          <dgm14:cNvPr xmlns:dgm14="http://schemas.microsoft.com/office/drawing/2010/diagram" id="0" name="" descr="Administrative Disciplinary Procedures for Student Non-Academic Misconduct&#10;"/>
        </a:ext>
      </dgm:extLst>
    </dgm:pt>
    <dgm:pt modelId="{49862912-86CA-49DC-A4AA-D8F715DB0FA3}" type="parTrans" cxnId="{CCC9461B-4DC3-4EDC-BE9D-F2C91ABC9FB7}">
      <dgm:prSet/>
      <dgm:spPr/>
      <dgm:t>
        <a:bodyPr/>
        <a:lstStyle/>
        <a:p>
          <a:endParaRPr lang="en-US"/>
        </a:p>
      </dgm:t>
    </dgm:pt>
    <dgm:pt modelId="{DA367B06-0B27-4C38-AFB1-D1523CF711A7}" type="sibTrans" cxnId="{CCC9461B-4DC3-4EDC-BE9D-F2C91ABC9FB7}">
      <dgm:prSet/>
      <dgm:spPr/>
      <dgm:t>
        <a:bodyPr/>
        <a:lstStyle/>
        <a:p>
          <a:endParaRPr lang="en-US"/>
        </a:p>
      </dgm:t>
    </dgm:pt>
    <dgm:pt modelId="{FA80312A-1701-4FB1-9966-D731B545515C}" type="pres">
      <dgm:prSet presAssocID="{A79A7166-C1EF-47C8-ABCF-3B5EE755B47E}" presName="Name0" presStyleCnt="0">
        <dgm:presLayoutVars>
          <dgm:chMax val="11"/>
          <dgm:chPref val="11"/>
          <dgm:dir/>
          <dgm:resizeHandles/>
        </dgm:presLayoutVars>
      </dgm:prSet>
      <dgm:spPr/>
    </dgm:pt>
    <dgm:pt modelId="{E507FC3E-F7B0-480D-A250-93903A4BFC82}" type="pres">
      <dgm:prSet presAssocID="{04ACF537-CFF3-4F13-A079-33AD7F03BD07}" presName="Accent1" presStyleCnt="0"/>
      <dgm:spPr/>
    </dgm:pt>
    <dgm:pt modelId="{182490B0-AF3B-4295-B19B-E0C2B988D92C}" type="pres">
      <dgm:prSet presAssocID="{04ACF537-CFF3-4F13-A079-33AD7F03BD07}" presName="Accent" presStyleLbl="node1" presStyleIdx="0" presStyleCnt="1" custLinFactNeighborX="-57793" custLinFactNeighborY="0"/>
      <dgm:spPr/>
    </dgm:pt>
    <dgm:pt modelId="{5474EAE7-4F2D-4400-B3D4-F3B3B23E07CF}" type="pres">
      <dgm:prSet presAssocID="{04ACF537-CFF3-4F13-A079-33AD7F03BD07}" presName="ParentBackground1" presStyleCnt="0"/>
      <dgm:spPr/>
    </dgm:pt>
    <dgm:pt modelId="{51104834-30DD-496D-B893-5ED8C412A102}" type="pres">
      <dgm:prSet presAssocID="{04ACF537-CFF3-4F13-A079-33AD7F03BD07}" presName="ParentBackground" presStyleLbl="fgAcc1" presStyleIdx="0" presStyleCnt="1" custLinFactNeighborX="-61594" custLinFactNeighborY="0"/>
      <dgm:spPr/>
    </dgm:pt>
    <dgm:pt modelId="{275A2CBB-F429-4F0F-B7B6-9356CD396FB9}" type="pres">
      <dgm:prSet presAssocID="{04ACF537-CFF3-4F13-A079-33AD7F03BD07}" presName="Parent1" presStyleLbl="revTx" presStyleIdx="0" presStyleCnt="0">
        <dgm:presLayoutVars>
          <dgm:chMax val="1"/>
          <dgm:chPref val="1"/>
          <dgm:bulletEnabled val="1"/>
        </dgm:presLayoutVars>
      </dgm:prSet>
      <dgm:spPr/>
    </dgm:pt>
  </dgm:ptLst>
  <dgm:cxnLst>
    <dgm:cxn modelId="{F545B803-599B-42AF-86B1-CF6FD7082A44}" type="presOf" srcId="{04ACF537-CFF3-4F13-A079-33AD7F03BD07}" destId="{51104834-30DD-496D-B893-5ED8C412A102}" srcOrd="0" destOrd="0" presId="urn:microsoft.com/office/officeart/2011/layout/CircleProcess"/>
    <dgm:cxn modelId="{CCC9461B-4DC3-4EDC-BE9D-F2C91ABC9FB7}" srcId="{A79A7166-C1EF-47C8-ABCF-3B5EE755B47E}" destId="{04ACF537-CFF3-4F13-A079-33AD7F03BD07}" srcOrd="0" destOrd="0" parTransId="{49862912-86CA-49DC-A4AA-D8F715DB0FA3}" sibTransId="{DA367B06-0B27-4C38-AFB1-D1523CF711A7}"/>
    <dgm:cxn modelId="{DE28CF66-40CD-463D-8E62-EC52BD4A060F}" type="presOf" srcId="{04ACF537-CFF3-4F13-A079-33AD7F03BD07}" destId="{275A2CBB-F429-4F0F-B7B6-9356CD396FB9}" srcOrd="1" destOrd="0" presId="urn:microsoft.com/office/officeart/2011/layout/CircleProcess"/>
    <dgm:cxn modelId="{8AB1E4BA-1AD4-4D55-984F-51E934CCE955}" type="presOf" srcId="{A79A7166-C1EF-47C8-ABCF-3B5EE755B47E}" destId="{FA80312A-1701-4FB1-9966-D731B545515C}" srcOrd="0" destOrd="0" presId="urn:microsoft.com/office/officeart/2011/layout/CircleProcess"/>
    <dgm:cxn modelId="{9DCB158F-CD9F-4CFF-B924-93E6185997B4}" type="presParOf" srcId="{FA80312A-1701-4FB1-9966-D731B545515C}" destId="{E507FC3E-F7B0-480D-A250-93903A4BFC82}" srcOrd="0" destOrd="0" presId="urn:microsoft.com/office/officeart/2011/layout/CircleProcess"/>
    <dgm:cxn modelId="{1540EC7F-66B4-474C-B32F-6C75CC28B45F}" type="presParOf" srcId="{E507FC3E-F7B0-480D-A250-93903A4BFC82}" destId="{182490B0-AF3B-4295-B19B-E0C2B988D92C}" srcOrd="0" destOrd="0" presId="urn:microsoft.com/office/officeart/2011/layout/CircleProcess"/>
    <dgm:cxn modelId="{680CAA4F-73BF-4252-9257-510D4E3B77DA}" type="presParOf" srcId="{FA80312A-1701-4FB1-9966-D731B545515C}" destId="{5474EAE7-4F2D-4400-B3D4-F3B3B23E07CF}" srcOrd="1" destOrd="0" presId="urn:microsoft.com/office/officeart/2011/layout/CircleProcess"/>
    <dgm:cxn modelId="{267AB32A-27C5-4C43-8E59-34057D13495F}" type="presParOf" srcId="{5474EAE7-4F2D-4400-B3D4-F3B3B23E07CF}" destId="{51104834-30DD-496D-B893-5ED8C412A102}" srcOrd="0" destOrd="0" presId="urn:microsoft.com/office/officeart/2011/layout/CircleProcess"/>
    <dgm:cxn modelId="{2262C7CB-9A59-47CA-8F09-628FBD4DC50B}" type="presParOf" srcId="{FA80312A-1701-4FB1-9966-D731B545515C}" destId="{275A2CBB-F429-4F0F-B7B6-9356CD396FB9}" srcOrd="2"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763571-B63F-451E-91CF-B05C07308794}" type="doc">
      <dgm:prSet loTypeId="urn:microsoft.com/office/officeart/2005/8/layout/process4" loCatId="list" qsTypeId="urn:microsoft.com/office/officeart/2005/8/quickstyle/simple1" qsCatId="simple" csTypeId="urn:microsoft.com/office/officeart/2005/8/colors/accent5_5" csCatId="accent5" phldr="1"/>
      <dgm:spPr/>
      <dgm:t>
        <a:bodyPr/>
        <a:lstStyle/>
        <a:p>
          <a:endParaRPr lang="en-US"/>
        </a:p>
      </dgm:t>
    </dgm:pt>
    <dgm:pt modelId="{08B7B958-19EF-4A5E-9BA1-7D39BDF17C81}">
      <dgm:prSet phldrT="[Text]"/>
      <dgm:spPr/>
      <dgm:t>
        <a:bodyPr/>
        <a:lstStyle/>
        <a:p>
          <a:r>
            <a:rPr lang="en-US" dirty="0"/>
            <a:t>Direct</a:t>
          </a:r>
        </a:p>
      </dgm:t>
    </dgm:pt>
    <dgm:pt modelId="{05A92E60-58CB-4FAE-A5A4-96F8634D5C75}" type="parTrans" cxnId="{681A305D-9429-454B-9890-5B9575341B20}">
      <dgm:prSet/>
      <dgm:spPr/>
      <dgm:t>
        <a:bodyPr/>
        <a:lstStyle/>
        <a:p>
          <a:endParaRPr lang="en-US"/>
        </a:p>
      </dgm:t>
    </dgm:pt>
    <dgm:pt modelId="{4176F559-459A-4B6E-97D3-B14839169172}" type="sibTrans" cxnId="{681A305D-9429-454B-9890-5B9575341B20}">
      <dgm:prSet/>
      <dgm:spPr/>
      <dgm:t>
        <a:bodyPr/>
        <a:lstStyle/>
        <a:p>
          <a:endParaRPr lang="en-US"/>
        </a:p>
      </dgm:t>
    </dgm:pt>
    <dgm:pt modelId="{EAE34150-8366-44A8-BDC2-BEDAA96784E0}">
      <dgm:prSet phldrT="[Text]"/>
      <dgm:spPr/>
      <dgm:t>
        <a:bodyPr/>
        <a:lstStyle/>
        <a:p>
          <a:r>
            <a:rPr lang="en-US" dirty="0"/>
            <a:t>If true, this evidence directly proves or disproves a fact without requiring any inference or presumption by the fact finder.</a:t>
          </a:r>
        </a:p>
      </dgm:t>
    </dgm:pt>
    <dgm:pt modelId="{7B4DB03F-AFB5-4285-B9CF-E2C9ED3E82CB}" type="parTrans" cxnId="{6C3B6E0E-AC6D-4BB5-9C8E-4A31DF4EDA68}">
      <dgm:prSet/>
      <dgm:spPr/>
      <dgm:t>
        <a:bodyPr/>
        <a:lstStyle/>
        <a:p>
          <a:endParaRPr lang="en-US"/>
        </a:p>
      </dgm:t>
    </dgm:pt>
    <dgm:pt modelId="{C2CD537D-A987-46E2-9403-72CD1FCD9D61}" type="sibTrans" cxnId="{6C3B6E0E-AC6D-4BB5-9C8E-4A31DF4EDA68}">
      <dgm:prSet/>
      <dgm:spPr/>
      <dgm:t>
        <a:bodyPr/>
        <a:lstStyle/>
        <a:p>
          <a:endParaRPr lang="en-US"/>
        </a:p>
      </dgm:t>
    </dgm:pt>
    <dgm:pt modelId="{F192D4B8-583D-4D39-B699-ED9CF862CC75}">
      <dgm:prSet phldrT="[Text]"/>
      <dgm:spPr/>
      <dgm:t>
        <a:bodyPr/>
        <a:lstStyle/>
        <a:p>
          <a:r>
            <a:rPr lang="en-US" dirty="0"/>
            <a:t>Ex: A written or recorded confession by the suspect; eyewitness testimony "I saw him pull the trigger;" surveillance video of an assault from the alley behind a bar; testimony by a complainant that they were sexually assaulted.</a:t>
          </a:r>
        </a:p>
      </dgm:t>
    </dgm:pt>
    <dgm:pt modelId="{26C51A19-2595-438C-80A5-E8D5F1CFA65D}" type="parTrans" cxnId="{9F7C8BB0-2A1E-4002-B027-79EEF1A6A952}">
      <dgm:prSet/>
      <dgm:spPr/>
      <dgm:t>
        <a:bodyPr/>
        <a:lstStyle/>
        <a:p>
          <a:endParaRPr lang="en-US"/>
        </a:p>
      </dgm:t>
    </dgm:pt>
    <dgm:pt modelId="{EE505414-5038-41A8-ADF1-3239AC91D4C7}" type="sibTrans" cxnId="{9F7C8BB0-2A1E-4002-B027-79EEF1A6A952}">
      <dgm:prSet/>
      <dgm:spPr/>
      <dgm:t>
        <a:bodyPr/>
        <a:lstStyle/>
        <a:p>
          <a:endParaRPr lang="en-US"/>
        </a:p>
      </dgm:t>
    </dgm:pt>
    <dgm:pt modelId="{AF14EF45-C6F7-49D0-8E59-BC073B5F3A29}">
      <dgm:prSet phldrT="[Text]"/>
      <dgm:spPr/>
      <dgm:t>
        <a:bodyPr/>
        <a:lstStyle/>
        <a:p>
          <a:r>
            <a:rPr lang="en-US" dirty="0"/>
            <a:t>Circumstantial </a:t>
          </a:r>
        </a:p>
      </dgm:t>
    </dgm:pt>
    <dgm:pt modelId="{F100E2AE-7FE9-4836-AD7E-B8B3A98BA020}" type="parTrans" cxnId="{425513BD-FD29-4C04-90F6-28E5C430F7AD}">
      <dgm:prSet/>
      <dgm:spPr/>
      <dgm:t>
        <a:bodyPr/>
        <a:lstStyle/>
        <a:p>
          <a:endParaRPr lang="en-US"/>
        </a:p>
      </dgm:t>
    </dgm:pt>
    <dgm:pt modelId="{7E76898F-D561-43BA-AB5D-93DE2201A3FB}" type="sibTrans" cxnId="{425513BD-FD29-4C04-90F6-28E5C430F7AD}">
      <dgm:prSet/>
      <dgm:spPr/>
      <dgm:t>
        <a:bodyPr/>
        <a:lstStyle/>
        <a:p>
          <a:endParaRPr lang="en-US"/>
        </a:p>
      </dgm:t>
    </dgm:pt>
    <dgm:pt modelId="{C04D4B6D-7142-47DF-8262-9B25D1A1D3A9}">
      <dgm:prSet phldrT="[Text]"/>
      <dgm:spPr/>
      <dgm:t>
        <a:bodyPr/>
        <a:lstStyle/>
        <a:p>
          <a:r>
            <a:rPr lang="en-US" dirty="0"/>
            <a:t>Indirect evidence that implies something but does not directly prove it.	</a:t>
          </a:r>
        </a:p>
      </dgm:t>
    </dgm:pt>
    <dgm:pt modelId="{BBA89E58-D1EE-415A-8C8B-77ACEF3589C9}" type="parTrans" cxnId="{53ACB16A-35A9-4CFF-87B3-78B139ACBA6D}">
      <dgm:prSet/>
      <dgm:spPr/>
      <dgm:t>
        <a:bodyPr/>
        <a:lstStyle/>
        <a:p>
          <a:endParaRPr lang="en-US"/>
        </a:p>
      </dgm:t>
    </dgm:pt>
    <dgm:pt modelId="{12BE9F31-5879-4DAB-AB3E-E93F786BA4EE}" type="sibTrans" cxnId="{53ACB16A-35A9-4CFF-87B3-78B139ACBA6D}">
      <dgm:prSet/>
      <dgm:spPr/>
      <dgm:t>
        <a:bodyPr/>
        <a:lstStyle/>
        <a:p>
          <a:endParaRPr lang="en-US"/>
        </a:p>
      </dgm:t>
    </dgm:pt>
    <dgm:pt modelId="{C4BA4E3A-2592-432D-B1D0-1A38FA457663}">
      <dgm:prSet phldrT="[Text]"/>
      <dgm:spPr/>
      <dgm:t>
        <a:bodyPr/>
        <a:lstStyle/>
        <a:p>
          <a:r>
            <a:rPr lang="en-US" dirty="0"/>
            <a:t>Ex. A search of the suspect's home reveals the stolen property; the suspect's bank records show a large deposit right after an embezzlement occurred.</a:t>
          </a:r>
        </a:p>
      </dgm:t>
    </dgm:pt>
    <dgm:pt modelId="{3D5087A0-DD71-46E1-A840-F89FBCCA9E60}" type="parTrans" cxnId="{ECF2BB30-3597-4504-B033-64A2208CBDB5}">
      <dgm:prSet/>
      <dgm:spPr/>
      <dgm:t>
        <a:bodyPr/>
        <a:lstStyle/>
        <a:p>
          <a:endParaRPr lang="en-US"/>
        </a:p>
      </dgm:t>
    </dgm:pt>
    <dgm:pt modelId="{188B9FED-A146-4F11-B1E9-0E656B0562A3}" type="sibTrans" cxnId="{ECF2BB30-3597-4504-B033-64A2208CBDB5}">
      <dgm:prSet/>
      <dgm:spPr/>
      <dgm:t>
        <a:bodyPr/>
        <a:lstStyle/>
        <a:p>
          <a:endParaRPr lang="en-US"/>
        </a:p>
      </dgm:t>
    </dgm:pt>
    <dgm:pt modelId="{F93ED098-0FD3-44A5-880D-F68D1D7CCEBC}">
      <dgm:prSet/>
      <dgm:spPr/>
      <dgm:t>
        <a:bodyPr/>
        <a:lstStyle/>
        <a:p>
          <a:r>
            <a:rPr lang="en-US" dirty="0"/>
            <a:t>Hearsay</a:t>
          </a:r>
        </a:p>
      </dgm:t>
    </dgm:pt>
    <dgm:pt modelId="{28AB343A-F940-46BF-8A77-99D199CE5534}" type="parTrans" cxnId="{FB15E96A-B428-4943-ACDA-58E70CC77385}">
      <dgm:prSet/>
      <dgm:spPr/>
      <dgm:t>
        <a:bodyPr/>
        <a:lstStyle/>
        <a:p>
          <a:endParaRPr lang="en-US"/>
        </a:p>
      </dgm:t>
    </dgm:pt>
    <dgm:pt modelId="{755BC2B1-58F8-41C3-ACA8-D8C467EFB487}" type="sibTrans" cxnId="{FB15E96A-B428-4943-ACDA-58E70CC77385}">
      <dgm:prSet/>
      <dgm:spPr/>
      <dgm:t>
        <a:bodyPr/>
        <a:lstStyle/>
        <a:p>
          <a:endParaRPr lang="en-US"/>
        </a:p>
      </dgm:t>
    </dgm:pt>
    <dgm:pt modelId="{0FD222A9-AB56-49B4-A374-7F3B83E12A86}">
      <dgm:prSet custT="1"/>
      <dgm:spPr/>
      <dgm:t>
        <a:bodyPr/>
        <a:lstStyle/>
        <a:p>
          <a:endParaRPr lang="en-US" sz="1200" dirty="0"/>
        </a:p>
        <a:p>
          <a:r>
            <a:rPr lang="en-US" sz="1200" dirty="0"/>
            <a:t>A statement made previously by a person who is not testifying at the hearing. Or a statement made by a person who is testifying at the hearing but refuses to be cross-examined. See UWS 17.153(5)(d).</a:t>
          </a:r>
        </a:p>
        <a:p>
          <a:endParaRPr lang="en-US" sz="1200" dirty="0"/>
        </a:p>
      </dgm:t>
    </dgm:pt>
    <dgm:pt modelId="{FC14E8B1-1A39-454C-B9A5-D68B22532164}" type="parTrans" cxnId="{3DD5F9DB-7AC8-499E-A067-CF550738904D}">
      <dgm:prSet/>
      <dgm:spPr/>
      <dgm:t>
        <a:bodyPr/>
        <a:lstStyle/>
        <a:p>
          <a:endParaRPr lang="en-US"/>
        </a:p>
      </dgm:t>
    </dgm:pt>
    <dgm:pt modelId="{DBD11E4A-97B7-46A0-B22F-69FD88B3D340}" type="sibTrans" cxnId="{3DD5F9DB-7AC8-499E-A067-CF550738904D}">
      <dgm:prSet/>
      <dgm:spPr/>
      <dgm:t>
        <a:bodyPr/>
        <a:lstStyle/>
        <a:p>
          <a:endParaRPr lang="en-US"/>
        </a:p>
      </dgm:t>
    </dgm:pt>
    <dgm:pt modelId="{F621C604-2A24-4007-8C63-1AFF04819010}">
      <dgm:prSet custT="1"/>
      <dgm:spPr/>
      <dgm:t>
        <a:bodyPr/>
        <a:lstStyle/>
        <a:p>
          <a:r>
            <a:rPr lang="en-US" sz="1100" dirty="0"/>
            <a:t>Ex. A witness’s statement in a police report; testimony by a complainant that they were sexually assault but the complainant refuses to answer cross-examination questions (compare with above).</a:t>
          </a:r>
        </a:p>
      </dgm:t>
    </dgm:pt>
    <dgm:pt modelId="{E46C74F5-5423-439E-AF25-CB54034845A4}" type="parTrans" cxnId="{BCD0E0FE-20D4-4281-A2E6-3DCD177B31B1}">
      <dgm:prSet/>
      <dgm:spPr/>
      <dgm:t>
        <a:bodyPr/>
        <a:lstStyle/>
        <a:p>
          <a:endParaRPr lang="en-US"/>
        </a:p>
      </dgm:t>
    </dgm:pt>
    <dgm:pt modelId="{B0DB7512-0C8B-43D9-820F-D0A6BC3F5693}" type="sibTrans" cxnId="{BCD0E0FE-20D4-4281-A2E6-3DCD177B31B1}">
      <dgm:prSet/>
      <dgm:spPr/>
      <dgm:t>
        <a:bodyPr/>
        <a:lstStyle/>
        <a:p>
          <a:endParaRPr lang="en-US"/>
        </a:p>
      </dgm:t>
    </dgm:pt>
    <dgm:pt modelId="{3D13FE87-E5C8-4F1C-BCC0-417AEDB99C75}" type="pres">
      <dgm:prSet presAssocID="{46763571-B63F-451E-91CF-B05C07308794}" presName="Name0" presStyleCnt="0">
        <dgm:presLayoutVars>
          <dgm:dir/>
          <dgm:animLvl val="lvl"/>
          <dgm:resizeHandles val="exact"/>
        </dgm:presLayoutVars>
      </dgm:prSet>
      <dgm:spPr/>
    </dgm:pt>
    <dgm:pt modelId="{4EB95300-24E7-44DC-9EE5-637622BA64F3}" type="pres">
      <dgm:prSet presAssocID="{F93ED098-0FD3-44A5-880D-F68D1D7CCEBC}" presName="boxAndChildren" presStyleCnt="0"/>
      <dgm:spPr/>
    </dgm:pt>
    <dgm:pt modelId="{4B86BE68-C734-4C2E-A446-12A9E624928A}" type="pres">
      <dgm:prSet presAssocID="{F93ED098-0FD3-44A5-880D-F68D1D7CCEBC}" presName="parentTextBox" presStyleLbl="node1" presStyleIdx="0" presStyleCnt="3"/>
      <dgm:spPr/>
    </dgm:pt>
    <dgm:pt modelId="{977603C6-FD51-478D-8B52-D3C82EECEB55}" type="pres">
      <dgm:prSet presAssocID="{F93ED098-0FD3-44A5-880D-F68D1D7CCEBC}" presName="entireBox" presStyleLbl="node1" presStyleIdx="0" presStyleCnt="3"/>
      <dgm:spPr/>
    </dgm:pt>
    <dgm:pt modelId="{3A8F1197-5356-4C35-909C-94F73212A5FD}" type="pres">
      <dgm:prSet presAssocID="{F93ED098-0FD3-44A5-880D-F68D1D7CCEBC}" presName="descendantBox" presStyleCnt="0"/>
      <dgm:spPr/>
    </dgm:pt>
    <dgm:pt modelId="{9C201C86-C49C-4847-A0DD-3B9180FBFE68}" type="pres">
      <dgm:prSet presAssocID="{0FD222A9-AB56-49B4-A374-7F3B83E12A86}" presName="childTextBox" presStyleLbl="fgAccFollowNode1" presStyleIdx="0" presStyleCnt="6">
        <dgm:presLayoutVars>
          <dgm:bulletEnabled val="1"/>
        </dgm:presLayoutVars>
      </dgm:prSet>
      <dgm:spPr/>
    </dgm:pt>
    <dgm:pt modelId="{853E5B95-87E1-439A-964C-CC49EF99696B}" type="pres">
      <dgm:prSet presAssocID="{F621C604-2A24-4007-8C63-1AFF04819010}" presName="childTextBox" presStyleLbl="fgAccFollowNode1" presStyleIdx="1" presStyleCnt="6">
        <dgm:presLayoutVars>
          <dgm:bulletEnabled val="1"/>
        </dgm:presLayoutVars>
      </dgm:prSet>
      <dgm:spPr/>
    </dgm:pt>
    <dgm:pt modelId="{E1D5490E-FC6D-42F0-994C-AD4D1EA82C62}" type="pres">
      <dgm:prSet presAssocID="{7E76898F-D561-43BA-AB5D-93DE2201A3FB}" presName="sp" presStyleCnt="0"/>
      <dgm:spPr/>
    </dgm:pt>
    <dgm:pt modelId="{E60F1C2D-2E6A-4B53-9CA9-D15D1E43D952}" type="pres">
      <dgm:prSet presAssocID="{AF14EF45-C6F7-49D0-8E59-BC073B5F3A29}" presName="arrowAndChildren" presStyleCnt="0"/>
      <dgm:spPr/>
    </dgm:pt>
    <dgm:pt modelId="{F26D2635-9CEF-4F85-9EE2-213FEA79BAB8}" type="pres">
      <dgm:prSet presAssocID="{AF14EF45-C6F7-49D0-8E59-BC073B5F3A29}" presName="parentTextArrow" presStyleLbl="node1" presStyleIdx="0" presStyleCnt="3"/>
      <dgm:spPr/>
    </dgm:pt>
    <dgm:pt modelId="{A24320C7-A228-4A00-97D7-DD93FBCEC8A5}" type="pres">
      <dgm:prSet presAssocID="{AF14EF45-C6F7-49D0-8E59-BC073B5F3A29}" presName="arrow" presStyleLbl="node1" presStyleIdx="1" presStyleCnt="3"/>
      <dgm:spPr/>
    </dgm:pt>
    <dgm:pt modelId="{4E9D8C5A-F3A6-4251-99F7-C4BD016CFEE9}" type="pres">
      <dgm:prSet presAssocID="{AF14EF45-C6F7-49D0-8E59-BC073B5F3A29}" presName="descendantArrow" presStyleCnt="0"/>
      <dgm:spPr/>
    </dgm:pt>
    <dgm:pt modelId="{8F3A91BF-91A2-4DC8-8B7B-704E15AF47B0}" type="pres">
      <dgm:prSet presAssocID="{C04D4B6D-7142-47DF-8262-9B25D1A1D3A9}" presName="childTextArrow" presStyleLbl="fgAccFollowNode1" presStyleIdx="2" presStyleCnt="6">
        <dgm:presLayoutVars>
          <dgm:bulletEnabled val="1"/>
        </dgm:presLayoutVars>
      </dgm:prSet>
      <dgm:spPr/>
    </dgm:pt>
    <dgm:pt modelId="{601759D4-9B5C-4194-AFFF-D3C893B9DE3A}" type="pres">
      <dgm:prSet presAssocID="{C4BA4E3A-2592-432D-B1D0-1A38FA457663}" presName="childTextArrow" presStyleLbl="fgAccFollowNode1" presStyleIdx="3" presStyleCnt="6">
        <dgm:presLayoutVars>
          <dgm:bulletEnabled val="1"/>
        </dgm:presLayoutVars>
      </dgm:prSet>
      <dgm:spPr/>
    </dgm:pt>
    <dgm:pt modelId="{6BABE249-A6EC-4D42-B94D-AEFDF348428E}" type="pres">
      <dgm:prSet presAssocID="{4176F559-459A-4B6E-97D3-B14839169172}" presName="sp" presStyleCnt="0"/>
      <dgm:spPr/>
    </dgm:pt>
    <dgm:pt modelId="{7E92A5D8-EFE0-48DB-BDA2-A4E840314E90}" type="pres">
      <dgm:prSet presAssocID="{08B7B958-19EF-4A5E-9BA1-7D39BDF17C81}" presName="arrowAndChildren" presStyleCnt="0"/>
      <dgm:spPr/>
    </dgm:pt>
    <dgm:pt modelId="{163FFE65-9996-49FB-9744-F7C970C29DDB}" type="pres">
      <dgm:prSet presAssocID="{08B7B958-19EF-4A5E-9BA1-7D39BDF17C81}" presName="parentTextArrow" presStyleLbl="node1" presStyleIdx="1" presStyleCnt="3"/>
      <dgm:spPr/>
    </dgm:pt>
    <dgm:pt modelId="{47200651-9728-45C4-B205-B9FC929EBB2E}" type="pres">
      <dgm:prSet presAssocID="{08B7B958-19EF-4A5E-9BA1-7D39BDF17C81}" presName="arrow" presStyleLbl="node1" presStyleIdx="2" presStyleCnt="3"/>
      <dgm:spPr/>
    </dgm:pt>
    <dgm:pt modelId="{D5D7BBEB-4727-4E59-B966-91B247925D69}" type="pres">
      <dgm:prSet presAssocID="{08B7B958-19EF-4A5E-9BA1-7D39BDF17C81}" presName="descendantArrow" presStyleCnt="0"/>
      <dgm:spPr/>
    </dgm:pt>
    <dgm:pt modelId="{5495089B-F3EA-40A9-9C92-DEE0FDE03D39}" type="pres">
      <dgm:prSet presAssocID="{EAE34150-8366-44A8-BDC2-BEDAA96784E0}" presName="childTextArrow" presStyleLbl="fgAccFollowNode1" presStyleIdx="4" presStyleCnt="6">
        <dgm:presLayoutVars>
          <dgm:bulletEnabled val="1"/>
        </dgm:presLayoutVars>
      </dgm:prSet>
      <dgm:spPr/>
    </dgm:pt>
    <dgm:pt modelId="{9AE36D8C-7FD3-4D97-B18A-761E82719806}" type="pres">
      <dgm:prSet presAssocID="{F192D4B8-583D-4D39-B699-ED9CF862CC75}" presName="childTextArrow" presStyleLbl="fgAccFollowNode1" presStyleIdx="5" presStyleCnt="6">
        <dgm:presLayoutVars>
          <dgm:bulletEnabled val="1"/>
        </dgm:presLayoutVars>
      </dgm:prSet>
      <dgm:spPr/>
    </dgm:pt>
  </dgm:ptLst>
  <dgm:cxnLst>
    <dgm:cxn modelId="{6C3B6E0E-AC6D-4BB5-9C8E-4A31DF4EDA68}" srcId="{08B7B958-19EF-4A5E-9BA1-7D39BDF17C81}" destId="{EAE34150-8366-44A8-BDC2-BEDAA96784E0}" srcOrd="0" destOrd="0" parTransId="{7B4DB03F-AFB5-4285-B9CF-E2C9ED3E82CB}" sibTransId="{C2CD537D-A987-46E2-9403-72CD1FCD9D61}"/>
    <dgm:cxn modelId="{68B2AA12-7DCD-456C-986B-231471E9DCAA}" type="presOf" srcId="{46763571-B63F-451E-91CF-B05C07308794}" destId="{3D13FE87-E5C8-4F1C-BCC0-417AEDB99C75}" srcOrd="0" destOrd="0" presId="urn:microsoft.com/office/officeart/2005/8/layout/process4"/>
    <dgm:cxn modelId="{ECF2BB30-3597-4504-B033-64A2208CBDB5}" srcId="{AF14EF45-C6F7-49D0-8E59-BC073B5F3A29}" destId="{C4BA4E3A-2592-432D-B1D0-1A38FA457663}" srcOrd="1" destOrd="0" parTransId="{3D5087A0-DD71-46E1-A840-F89FBCCA9E60}" sibTransId="{188B9FED-A146-4F11-B1E9-0E656B0562A3}"/>
    <dgm:cxn modelId="{982DA939-512D-4349-A790-598C68C30214}" type="presOf" srcId="{0FD222A9-AB56-49B4-A374-7F3B83E12A86}" destId="{9C201C86-C49C-4847-A0DD-3B9180FBFE68}" srcOrd="0" destOrd="0" presId="urn:microsoft.com/office/officeart/2005/8/layout/process4"/>
    <dgm:cxn modelId="{681A305D-9429-454B-9890-5B9575341B20}" srcId="{46763571-B63F-451E-91CF-B05C07308794}" destId="{08B7B958-19EF-4A5E-9BA1-7D39BDF17C81}" srcOrd="0" destOrd="0" parTransId="{05A92E60-58CB-4FAE-A5A4-96F8634D5C75}" sibTransId="{4176F559-459A-4B6E-97D3-B14839169172}"/>
    <dgm:cxn modelId="{BD0A2967-AA82-49B7-BFD2-6769225A80C2}" type="presOf" srcId="{C04D4B6D-7142-47DF-8262-9B25D1A1D3A9}" destId="{8F3A91BF-91A2-4DC8-8B7B-704E15AF47B0}" srcOrd="0" destOrd="0" presId="urn:microsoft.com/office/officeart/2005/8/layout/process4"/>
    <dgm:cxn modelId="{53ACB16A-35A9-4CFF-87B3-78B139ACBA6D}" srcId="{AF14EF45-C6F7-49D0-8E59-BC073B5F3A29}" destId="{C04D4B6D-7142-47DF-8262-9B25D1A1D3A9}" srcOrd="0" destOrd="0" parTransId="{BBA89E58-D1EE-415A-8C8B-77ACEF3589C9}" sibTransId="{12BE9F31-5879-4DAB-AB3E-E93F786BA4EE}"/>
    <dgm:cxn modelId="{FB15E96A-B428-4943-ACDA-58E70CC77385}" srcId="{46763571-B63F-451E-91CF-B05C07308794}" destId="{F93ED098-0FD3-44A5-880D-F68D1D7CCEBC}" srcOrd="2" destOrd="0" parTransId="{28AB343A-F940-46BF-8A77-99D199CE5534}" sibTransId="{755BC2B1-58F8-41C3-ACA8-D8C467EFB487}"/>
    <dgm:cxn modelId="{917E5859-06CA-4F6C-8323-5D8EB8D8AB93}" type="presOf" srcId="{AF14EF45-C6F7-49D0-8E59-BC073B5F3A29}" destId="{F26D2635-9CEF-4F85-9EE2-213FEA79BAB8}" srcOrd="0" destOrd="0" presId="urn:microsoft.com/office/officeart/2005/8/layout/process4"/>
    <dgm:cxn modelId="{0D11977C-1C2B-47AC-9BCB-5777696886C1}" type="presOf" srcId="{F192D4B8-583D-4D39-B699-ED9CF862CC75}" destId="{9AE36D8C-7FD3-4D97-B18A-761E82719806}" srcOrd="0" destOrd="0" presId="urn:microsoft.com/office/officeart/2005/8/layout/process4"/>
    <dgm:cxn modelId="{B7DE4682-B954-4CF4-B61B-A43A6C5DC974}" type="presOf" srcId="{F621C604-2A24-4007-8C63-1AFF04819010}" destId="{853E5B95-87E1-439A-964C-CC49EF99696B}" srcOrd="0" destOrd="0" presId="urn:microsoft.com/office/officeart/2005/8/layout/process4"/>
    <dgm:cxn modelId="{A57F3AA6-D48E-4349-9C5A-9AAB298541D6}" type="presOf" srcId="{AF14EF45-C6F7-49D0-8E59-BC073B5F3A29}" destId="{A24320C7-A228-4A00-97D7-DD93FBCEC8A5}" srcOrd="1" destOrd="0" presId="urn:microsoft.com/office/officeart/2005/8/layout/process4"/>
    <dgm:cxn modelId="{F3FC37AA-FDD6-4BDD-A770-F15DEEC77EE5}" type="presOf" srcId="{08B7B958-19EF-4A5E-9BA1-7D39BDF17C81}" destId="{163FFE65-9996-49FB-9744-F7C970C29DDB}" srcOrd="0" destOrd="0" presId="urn:microsoft.com/office/officeart/2005/8/layout/process4"/>
    <dgm:cxn modelId="{9F7C8BB0-2A1E-4002-B027-79EEF1A6A952}" srcId="{08B7B958-19EF-4A5E-9BA1-7D39BDF17C81}" destId="{F192D4B8-583D-4D39-B699-ED9CF862CC75}" srcOrd="1" destOrd="0" parTransId="{26C51A19-2595-438C-80A5-E8D5F1CFA65D}" sibTransId="{EE505414-5038-41A8-ADF1-3239AC91D4C7}"/>
    <dgm:cxn modelId="{425513BD-FD29-4C04-90F6-28E5C430F7AD}" srcId="{46763571-B63F-451E-91CF-B05C07308794}" destId="{AF14EF45-C6F7-49D0-8E59-BC073B5F3A29}" srcOrd="1" destOrd="0" parTransId="{F100E2AE-7FE9-4836-AD7E-B8B3A98BA020}" sibTransId="{7E76898F-D561-43BA-AB5D-93DE2201A3FB}"/>
    <dgm:cxn modelId="{58D01EBF-B445-4F97-AF9D-9ECF1777F443}" type="presOf" srcId="{EAE34150-8366-44A8-BDC2-BEDAA96784E0}" destId="{5495089B-F3EA-40A9-9C92-DEE0FDE03D39}" srcOrd="0" destOrd="0" presId="urn:microsoft.com/office/officeart/2005/8/layout/process4"/>
    <dgm:cxn modelId="{E561F2C6-A0F0-493A-9247-0343CFE55735}" type="presOf" srcId="{08B7B958-19EF-4A5E-9BA1-7D39BDF17C81}" destId="{47200651-9728-45C4-B205-B9FC929EBB2E}" srcOrd="1" destOrd="0" presId="urn:microsoft.com/office/officeart/2005/8/layout/process4"/>
    <dgm:cxn modelId="{59BD93CA-5750-4471-A5C7-4BAD20D64184}" type="presOf" srcId="{F93ED098-0FD3-44A5-880D-F68D1D7CCEBC}" destId="{977603C6-FD51-478D-8B52-D3C82EECEB55}" srcOrd="1" destOrd="0" presId="urn:microsoft.com/office/officeart/2005/8/layout/process4"/>
    <dgm:cxn modelId="{3DD5F9DB-7AC8-499E-A067-CF550738904D}" srcId="{F93ED098-0FD3-44A5-880D-F68D1D7CCEBC}" destId="{0FD222A9-AB56-49B4-A374-7F3B83E12A86}" srcOrd="0" destOrd="0" parTransId="{FC14E8B1-1A39-454C-B9A5-D68B22532164}" sibTransId="{DBD11E4A-97B7-46A0-B22F-69FD88B3D340}"/>
    <dgm:cxn modelId="{02D8F2EC-7518-4535-9471-3E6CCD3EB0EE}" type="presOf" srcId="{F93ED098-0FD3-44A5-880D-F68D1D7CCEBC}" destId="{4B86BE68-C734-4C2E-A446-12A9E624928A}" srcOrd="0" destOrd="0" presId="urn:microsoft.com/office/officeart/2005/8/layout/process4"/>
    <dgm:cxn modelId="{F86323ED-48CE-4DDC-9CCC-41C47A92CB29}" type="presOf" srcId="{C4BA4E3A-2592-432D-B1D0-1A38FA457663}" destId="{601759D4-9B5C-4194-AFFF-D3C893B9DE3A}" srcOrd="0" destOrd="0" presId="urn:microsoft.com/office/officeart/2005/8/layout/process4"/>
    <dgm:cxn modelId="{BCD0E0FE-20D4-4281-A2E6-3DCD177B31B1}" srcId="{F93ED098-0FD3-44A5-880D-F68D1D7CCEBC}" destId="{F621C604-2A24-4007-8C63-1AFF04819010}" srcOrd="1" destOrd="0" parTransId="{E46C74F5-5423-439E-AF25-CB54034845A4}" sibTransId="{B0DB7512-0C8B-43D9-820F-D0A6BC3F5693}"/>
    <dgm:cxn modelId="{985D25C0-390F-4686-BDC4-39DF7B1CA9E7}" type="presParOf" srcId="{3D13FE87-E5C8-4F1C-BCC0-417AEDB99C75}" destId="{4EB95300-24E7-44DC-9EE5-637622BA64F3}" srcOrd="0" destOrd="0" presId="urn:microsoft.com/office/officeart/2005/8/layout/process4"/>
    <dgm:cxn modelId="{942A9BEF-0001-4FE8-A9DE-E296CB465FEB}" type="presParOf" srcId="{4EB95300-24E7-44DC-9EE5-637622BA64F3}" destId="{4B86BE68-C734-4C2E-A446-12A9E624928A}" srcOrd="0" destOrd="0" presId="urn:microsoft.com/office/officeart/2005/8/layout/process4"/>
    <dgm:cxn modelId="{D18B6832-1DAE-45A2-AE0F-2060BDF3899B}" type="presParOf" srcId="{4EB95300-24E7-44DC-9EE5-637622BA64F3}" destId="{977603C6-FD51-478D-8B52-D3C82EECEB55}" srcOrd="1" destOrd="0" presId="urn:microsoft.com/office/officeart/2005/8/layout/process4"/>
    <dgm:cxn modelId="{467AD326-E508-4F36-A15F-AF5F4C6B2249}" type="presParOf" srcId="{4EB95300-24E7-44DC-9EE5-637622BA64F3}" destId="{3A8F1197-5356-4C35-909C-94F73212A5FD}" srcOrd="2" destOrd="0" presId="urn:microsoft.com/office/officeart/2005/8/layout/process4"/>
    <dgm:cxn modelId="{6A3E6E84-FDBF-4EA1-B6A9-83581B366111}" type="presParOf" srcId="{3A8F1197-5356-4C35-909C-94F73212A5FD}" destId="{9C201C86-C49C-4847-A0DD-3B9180FBFE68}" srcOrd="0" destOrd="0" presId="urn:microsoft.com/office/officeart/2005/8/layout/process4"/>
    <dgm:cxn modelId="{B1AEF2DE-2AF6-4F45-8617-9FC95F752006}" type="presParOf" srcId="{3A8F1197-5356-4C35-909C-94F73212A5FD}" destId="{853E5B95-87E1-439A-964C-CC49EF99696B}" srcOrd="1" destOrd="0" presId="urn:microsoft.com/office/officeart/2005/8/layout/process4"/>
    <dgm:cxn modelId="{F1081398-654E-41B5-BE17-A358B586C986}" type="presParOf" srcId="{3D13FE87-E5C8-4F1C-BCC0-417AEDB99C75}" destId="{E1D5490E-FC6D-42F0-994C-AD4D1EA82C62}" srcOrd="1" destOrd="0" presId="urn:microsoft.com/office/officeart/2005/8/layout/process4"/>
    <dgm:cxn modelId="{AA911A82-C75A-475C-B12C-372CA8FB5287}" type="presParOf" srcId="{3D13FE87-E5C8-4F1C-BCC0-417AEDB99C75}" destId="{E60F1C2D-2E6A-4B53-9CA9-D15D1E43D952}" srcOrd="2" destOrd="0" presId="urn:microsoft.com/office/officeart/2005/8/layout/process4"/>
    <dgm:cxn modelId="{26C71550-4D94-4930-907C-940962BCB16B}" type="presParOf" srcId="{E60F1C2D-2E6A-4B53-9CA9-D15D1E43D952}" destId="{F26D2635-9CEF-4F85-9EE2-213FEA79BAB8}" srcOrd="0" destOrd="0" presId="urn:microsoft.com/office/officeart/2005/8/layout/process4"/>
    <dgm:cxn modelId="{0994ACCD-6CA4-43B0-985D-7037AB0A4950}" type="presParOf" srcId="{E60F1C2D-2E6A-4B53-9CA9-D15D1E43D952}" destId="{A24320C7-A228-4A00-97D7-DD93FBCEC8A5}" srcOrd="1" destOrd="0" presId="urn:microsoft.com/office/officeart/2005/8/layout/process4"/>
    <dgm:cxn modelId="{0C530B33-B4E9-4814-90B4-F5DD5426D012}" type="presParOf" srcId="{E60F1C2D-2E6A-4B53-9CA9-D15D1E43D952}" destId="{4E9D8C5A-F3A6-4251-99F7-C4BD016CFEE9}" srcOrd="2" destOrd="0" presId="urn:microsoft.com/office/officeart/2005/8/layout/process4"/>
    <dgm:cxn modelId="{053E5B91-FDAA-4873-8471-F63872FB9DB3}" type="presParOf" srcId="{4E9D8C5A-F3A6-4251-99F7-C4BD016CFEE9}" destId="{8F3A91BF-91A2-4DC8-8B7B-704E15AF47B0}" srcOrd="0" destOrd="0" presId="urn:microsoft.com/office/officeart/2005/8/layout/process4"/>
    <dgm:cxn modelId="{711BE3CB-649A-42CF-8168-B109E98B3E30}" type="presParOf" srcId="{4E9D8C5A-F3A6-4251-99F7-C4BD016CFEE9}" destId="{601759D4-9B5C-4194-AFFF-D3C893B9DE3A}" srcOrd="1" destOrd="0" presId="urn:microsoft.com/office/officeart/2005/8/layout/process4"/>
    <dgm:cxn modelId="{90B1AB1A-6178-48FC-8397-C35A946D9FB1}" type="presParOf" srcId="{3D13FE87-E5C8-4F1C-BCC0-417AEDB99C75}" destId="{6BABE249-A6EC-4D42-B94D-AEFDF348428E}" srcOrd="3" destOrd="0" presId="urn:microsoft.com/office/officeart/2005/8/layout/process4"/>
    <dgm:cxn modelId="{47DF57AA-1EEA-4416-9479-82F000953156}" type="presParOf" srcId="{3D13FE87-E5C8-4F1C-BCC0-417AEDB99C75}" destId="{7E92A5D8-EFE0-48DB-BDA2-A4E840314E90}" srcOrd="4" destOrd="0" presId="urn:microsoft.com/office/officeart/2005/8/layout/process4"/>
    <dgm:cxn modelId="{9CEC2FBE-83C4-4D8B-B966-AE9F92EE3F93}" type="presParOf" srcId="{7E92A5D8-EFE0-48DB-BDA2-A4E840314E90}" destId="{163FFE65-9996-49FB-9744-F7C970C29DDB}" srcOrd="0" destOrd="0" presId="urn:microsoft.com/office/officeart/2005/8/layout/process4"/>
    <dgm:cxn modelId="{1C9C5297-6F3C-42A6-A21D-147455149E64}" type="presParOf" srcId="{7E92A5D8-EFE0-48DB-BDA2-A4E840314E90}" destId="{47200651-9728-45C4-B205-B9FC929EBB2E}" srcOrd="1" destOrd="0" presId="urn:microsoft.com/office/officeart/2005/8/layout/process4"/>
    <dgm:cxn modelId="{27AB3B2C-F51D-41D0-BAD2-EE3EEEAFA15E}" type="presParOf" srcId="{7E92A5D8-EFE0-48DB-BDA2-A4E840314E90}" destId="{D5D7BBEB-4727-4E59-B966-91B247925D69}" srcOrd="2" destOrd="0" presId="urn:microsoft.com/office/officeart/2005/8/layout/process4"/>
    <dgm:cxn modelId="{9A4DB034-9C44-4956-9AA1-10CE432FAC59}" type="presParOf" srcId="{D5D7BBEB-4727-4E59-B966-91B247925D69}" destId="{5495089B-F3EA-40A9-9C92-DEE0FDE03D39}" srcOrd="0" destOrd="0" presId="urn:microsoft.com/office/officeart/2005/8/layout/process4"/>
    <dgm:cxn modelId="{9F2BB22F-F403-48AE-8806-F983BC689007}" type="presParOf" srcId="{D5D7BBEB-4727-4E59-B966-91B247925D69}" destId="{9AE36D8C-7FD3-4D97-B18A-761E82719806}"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61B22-2359-4DA7-A951-4E4C5FA9A989}">
      <dsp:nvSpPr>
        <dsp:cNvPr id="0" name=""/>
        <dsp:cNvSpPr/>
      </dsp:nvSpPr>
      <dsp:spPr>
        <a:xfrm>
          <a:off x="3668059" y="1784010"/>
          <a:ext cx="1708376" cy="170837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Sexual Misconduct</a:t>
          </a:r>
        </a:p>
        <a:p>
          <a:pPr marL="0" lvl="0" indent="0" algn="ctr" defTabSz="977900">
            <a:lnSpc>
              <a:spcPct val="90000"/>
            </a:lnSpc>
            <a:spcBef>
              <a:spcPct val="0"/>
            </a:spcBef>
            <a:spcAft>
              <a:spcPct val="35000"/>
            </a:spcAft>
            <a:buNone/>
          </a:pPr>
          <a:r>
            <a:rPr lang="en-US" sz="2200" kern="1200" dirty="0"/>
            <a:t>Subchapter III</a:t>
          </a:r>
        </a:p>
      </dsp:txBody>
      <dsp:txXfrm>
        <a:off x="3751455" y="1867406"/>
        <a:ext cx="1541584" cy="1541584"/>
      </dsp:txXfrm>
    </dsp:sp>
    <dsp:sp modelId="{BDD64E77-67C9-4C4F-834B-C3A895351A4B}">
      <dsp:nvSpPr>
        <dsp:cNvPr id="0" name=""/>
        <dsp:cNvSpPr/>
      </dsp:nvSpPr>
      <dsp:spPr>
        <a:xfrm rot="16200000">
          <a:off x="4355723" y="1617487"/>
          <a:ext cx="333047" cy="0"/>
        </a:xfrm>
        <a:custGeom>
          <a:avLst/>
          <a:gdLst/>
          <a:ahLst/>
          <a:cxnLst/>
          <a:rect l="0" t="0" r="0" b="0"/>
          <a:pathLst>
            <a:path>
              <a:moveTo>
                <a:pt x="0" y="0"/>
              </a:moveTo>
              <a:lnTo>
                <a:pt x="333047"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E93AD9-8A1F-404C-8777-33CB7267BE98}">
      <dsp:nvSpPr>
        <dsp:cNvPr id="0" name=""/>
        <dsp:cNvSpPr/>
      </dsp:nvSpPr>
      <dsp:spPr>
        <a:xfrm>
          <a:off x="3949941" y="306351"/>
          <a:ext cx="1144612" cy="114461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US" sz="1700" kern="1200" dirty="0"/>
            <a:t>UWS Ch. 17 Wis. Admin. Code </a:t>
          </a:r>
        </a:p>
      </dsp:txBody>
      <dsp:txXfrm>
        <a:off x="4005816" y="362226"/>
        <a:ext cx="1032862" cy="1032862"/>
      </dsp:txXfrm>
    </dsp:sp>
    <dsp:sp modelId="{6BE2B445-8CD5-4E4F-89E4-1F170286F7E8}">
      <dsp:nvSpPr>
        <dsp:cNvPr id="0" name=""/>
        <dsp:cNvSpPr/>
      </dsp:nvSpPr>
      <dsp:spPr>
        <a:xfrm rot="2626286">
          <a:off x="5213515" y="3862088"/>
          <a:ext cx="1172532" cy="0"/>
        </a:xfrm>
        <a:custGeom>
          <a:avLst/>
          <a:gdLst/>
          <a:ahLst/>
          <a:cxnLst/>
          <a:rect l="0" t="0" r="0" b="0"/>
          <a:pathLst>
            <a:path>
              <a:moveTo>
                <a:pt x="0" y="0"/>
              </a:moveTo>
              <a:lnTo>
                <a:pt x="117253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4749ED-D4B0-43D2-BC54-01BC4CF729DB}">
      <dsp:nvSpPr>
        <dsp:cNvPr id="0" name=""/>
        <dsp:cNvSpPr/>
      </dsp:nvSpPr>
      <dsp:spPr>
        <a:xfrm>
          <a:off x="6223127" y="4243625"/>
          <a:ext cx="1144612" cy="114461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t>Title IX</a:t>
          </a:r>
        </a:p>
      </dsp:txBody>
      <dsp:txXfrm>
        <a:off x="6279002" y="4299500"/>
        <a:ext cx="1032862" cy="1032862"/>
      </dsp:txXfrm>
    </dsp:sp>
    <dsp:sp modelId="{0E0F5D3C-CA42-4FC8-9E1F-3412256A4711}">
      <dsp:nvSpPr>
        <dsp:cNvPr id="0" name=""/>
        <dsp:cNvSpPr/>
      </dsp:nvSpPr>
      <dsp:spPr>
        <a:xfrm rot="8173714">
          <a:off x="2658446" y="3862088"/>
          <a:ext cx="1172532" cy="0"/>
        </a:xfrm>
        <a:custGeom>
          <a:avLst/>
          <a:gdLst/>
          <a:ahLst/>
          <a:cxnLst/>
          <a:rect l="0" t="0" r="0" b="0"/>
          <a:pathLst>
            <a:path>
              <a:moveTo>
                <a:pt x="0" y="0"/>
              </a:moveTo>
              <a:lnTo>
                <a:pt x="1172532" y="0"/>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0AA9D9-C024-4429-BA61-D607DEBFF99B}">
      <dsp:nvSpPr>
        <dsp:cNvPr id="0" name=""/>
        <dsp:cNvSpPr/>
      </dsp:nvSpPr>
      <dsp:spPr>
        <a:xfrm>
          <a:off x="1676754" y="4243625"/>
          <a:ext cx="1144612" cy="1144612"/>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Non-Title IX	</a:t>
          </a:r>
        </a:p>
      </dsp:txBody>
      <dsp:txXfrm>
        <a:off x="1732629" y="4299500"/>
        <a:ext cx="1032862" cy="1032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490B0-AF3B-4295-B19B-E0C2B988D92C}">
      <dsp:nvSpPr>
        <dsp:cNvPr id="0" name=""/>
        <dsp:cNvSpPr/>
      </dsp:nvSpPr>
      <dsp:spPr>
        <a:xfrm>
          <a:off x="286205" y="1101355"/>
          <a:ext cx="3887174" cy="3887174"/>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104834-30DD-496D-B893-5ED8C412A102}">
      <dsp:nvSpPr>
        <dsp:cNvPr id="0" name=""/>
        <dsp:cNvSpPr/>
      </dsp:nvSpPr>
      <dsp:spPr>
        <a:xfrm>
          <a:off x="427594" y="1231070"/>
          <a:ext cx="3627899" cy="3627745"/>
        </a:xfrm>
        <a:prstGeom prst="ellipse">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Administrative Disciplinary Procedures for </a:t>
          </a:r>
          <a:r>
            <a:rPr lang="en-US" sz="3000" b="1" kern="1200" dirty="0"/>
            <a:t>Student      Non-Academic Misconduct</a:t>
          </a:r>
        </a:p>
      </dsp:txBody>
      <dsp:txXfrm>
        <a:off x="946143" y="1749319"/>
        <a:ext cx="2591579" cy="2591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603C6-FD51-478D-8B52-D3C82EECEB55}">
      <dsp:nvSpPr>
        <dsp:cNvPr id="0" name=""/>
        <dsp:cNvSpPr/>
      </dsp:nvSpPr>
      <dsp:spPr>
        <a:xfrm>
          <a:off x="0" y="4188778"/>
          <a:ext cx="9416762" cy="1374850"/>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Hearsay</a:t>
          </a:r>
        </a:p>
      </dsp:txBody>
      <dsp:txXfrm>
        <a:off x="0" y="4188778"/>
        <a:ext cx="9416762" cy="742419"/>
      </dsp:txXfrm>
    </dsp:sp>
    <dsp:sp modelId="{9C201C86-C49C-4847-A0DD-3B9180FBFE68}">
      <dsp:nvSpPr>
        <dsp:cNvPr id="0" name=""/>
        <dsp:cNvSpPr/>
      </dsp:nvSpPr>
      <dsp:spPr>
        <a:xfrm>
          <a:off x="0" y="4903701"/>
          <a:ext cx="4708381" cy="63243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A statement made previously by a person who is not testifying at the hearing. Or a statement made by a person who is testifying at the hearing but refuses to be cross-examined. See UWS 17.153(5)(d).</a:t>
          </a:r>
        </a:p>
        <a:p>
          <a:pPr marL="0" lvl="0" indent="0" algn="ctr" defTabSz="533400">
            <a:lnSpc>
              <a:spcPct val="90000"/>
            </a:lnSpc>
            <a:spcBef>
              <a:spcPct val="0"/>
            </a:spcBef>
            <a:spcAft>
              <a:spcPct val="35000"/>
            </a:spcAft>
            <a:buNone/>
          </a:pPr>
          <a:endParaRPr lang="en-US" sz="1200" kern="1200" dirty="0"/>
        </a:p>
      </dsp:txBody>
      <dsp:txXfrm>
        <a:off x="0" y="4903701"/>
        <a:ext cx="4708381" cy="632431"/>
      </dsp:txXfrm>
    </dsp:sp>
    <dsp:sp modelId="{853E5B95-87E1-439A-964C-CC49EF99696B}">
      <dsp:nvSpPr>
        <dsp:cNvPr id="0" name=""/>
        <dsp:cNvSpPr/>
      </dsp:nvSpPr>
      <dsp:spPr>
        <a:xfrm>
          <a:off x="4708381" y="4903701"/>
          <a:ext cx="4708381" cy="632431"/>
        </a:xfrm>
        <a:prstGeom prst="rect">
          <a:avLst/>
        </a:prstGeom>
        <a:solidFill>
          <a:schemeClr val="accent5">
            <a:alpha val="90000"/>
            <a:tint val="40000"/>
            <a:hueOff val="0"/>
            <a:satOff val="0"/>
            <a:lumOff val="0"/>
            <a:alphaOff val="-8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Ex. A witness’s statement in a police report; testimony by a complainant that they were sexually assault but the complainant refuses to answer cross-examination questions (compare with above).</a:t>
          </a:r>
        </a:p>
      </dsp:txBody>
      <dsp:txXfrm>
        <a:off x="4708381" y="4903701"/>
        <a:ext cx="4708381" cy="632431"/>
      </dsp:txXfrm>
    </dsp:sp>
    <dsp:sp modelId="{A24320C7-A228-4A00-97D7-DD93FBCEC8A5}">
      <dsp:nvSpPr>
        <dsp:cNvPr id="0" name=""/>
        <dsp:cNvSpPr/>
      </dsp:nvSpPr>
      <dsp:spPr>
        <a:xfrm rot="10800000">
          <a:off x="0" y="2094881"/>
          <a:ext cx="9416762" cy="2114520"/>
        </a:xfrm>
        <a:prstGeom prst="upArrowCallout">
          <a:avLst/>
        </a:prstGeom>
        <a:solidFill>
          <a:schemeClr val="accent5">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Circumstantial </a:t>
          </a:r>
        </a:p>
      </dsp:txBody>
      <dsp:txXfrm rot="-10800000">
        <a:off x="0" y="2094881"/>
        <a:ext cx="9416762" cy="742196"/>
      </dsp:txXfrm>
    </dsp:sp>
    <dsp:sp modelId="{8F3A91BF-91A2-4DC8-8B7B-704E15AF47B0}">
      <dsp:nvSpPr>
        <dsp:cNvPr id="0" name=""/>
        <dsp:cNvSpPr/>
      </dsp:nvSpPr>
      <dsp:spPr>
        <a:xfrm>
          <a:off x="0" y="2837077"/>
          <a:ext cx="4708381" cy="632241"/>
        </a:xfrm>
        <a:prstGeom prst="rect">
          <a:avLst/>
        </a:prstGeom>
        <a:solidFill>
          <a:schemeClr val="accent5">
            <a:alpha val="90000"/>
            <a:tint val="40000"/>
            <a:hueOff val="0"/>
            <a:satOff val="0"/>
            <a:lumOff val="0"/>
            <a:alphaOff val="-16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Indirect evidence that implies something but does not directly prove it.	</a:t>
          </a:r>
        </a:p>
      </dsp:txBody>
      <dsp:txXfrm>
        <a:off x="0" y="2837077"/>
        <a:ext cx="4708381" cy="632241"/>
      </dsp:txXfrm>
    </dsp:sp>
    <dsp:sp modelId="{601759D4-9B5C-4194-AFFF-D3C893B9DE3A}">
      <dsp:nvSpPr>
        <dsp:cNvPr id="0" name=""/>
        <dsp:cNvSpPr/>
      </dsp:nvSpPr>
      <dsp:spPr>
        <a:xfrm>
          <a:off x="4708381" y="2837077"/>
          <a:ext cx="4708381" cy="632241"/>
        </a:xfrm>
        <a:prstGeom prst="rect">
          <a:avLst/>
        </a:prstGeom>
        <a:solidFill>
          <a:schemeClr val="accent5">
            <a:alpha val="90000"/>
            <a:tint val="40000"/>
            <a:hueOff val="0"/>
            <a:satOff val="0"/>
            <a:lumOff val="0"/>
            <a:alphaOff val="-24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Ex. A search of the suspect's home reveals the stolen property; the suspect's bank records show a large deposit right after an embezzlement occurred.</a:t>
          </a:r>
        </a:p>
      </dsp:txBody>
      <dsp:txXfrm>
        <a:off x="4708381" y="2837077"/>
        <a:ext cx="4708381" cy="632241"/>
      </dsp:txXfrm>
    </dsp:sp>
    <dsp:sp modelId="{47200651-9728-45C4-B205-B9FC929EBB2E}">
      <dsp:nvSpPr>
        <dsp:cNvPr id="0" name=""/>
        <dsp:cNvSpPr/>
      </dsp:nvSpPr>
      <dsp:spPr>
        <a:xfrm rot="10800000">
          <a:off x="0" y="983"/>
          <a:ext cx="9416762" cy="2114520"/>
        </a:xfrm>
        <a:prstGeom prst="upArrowCallout">
          <a:avLst/>
        </a:prstGeom>
        <a:solidFill>
          <a:schemeClr val="accent5">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Direct</a:t>
          </a:r>
        </a:p>
      </dsp:txBody>
      <dsp:txXfrm rot="-10800000">
        <a:off x="0" y="983"/>
        <a:ext cx="9416762" cy="742196"/>
      </dsp:txXfrm>
    </dsp:sp>
    <dsp:sp modelId="{5495089B-F3EA-40A9-9C92-DEE0FDE03D39}">
      <dsp:nvSpPr>
        <dsp:cNvPr id="0" name=""/>
        <dsp:cNvSpPr/>
      </dsp:nvSpPr>
      <dsp:spPr>
        <a:xfrm>
          <a:off x="0" y="743180"/>
          <a:ext cx="4708381" cy="632241"/>
        </a:xfrm>
        <a:prstGeom prst="rect">
          <a:avLst/>
        </a:prstGeom>
        <a:solidFill>
          <a:schemeClr val="accent5">
            <a:alpha val="90000"/>
            <a:tint val="40000"/>
            <a:hueOff val="0"/>
            <a:satOff val="0"/>
            <a:lumOff val="0"/>
            <a:alphaOff val="-32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If true, this evidence directly proves or disproves a fact without requiring any inference or presumption by the fact finder.</a:t>
          </a:r>
        </a:p>
      </dsp:txBody>
      <dsp:txXfrm>
        <a:off x="0" y="743180"/>
        <a:ext cx="4708381" cy="632241"/>
      </dsp:txXfrm>
    </dsp:sp>
    <dsp:sp modelId="{9AE36D8C-7FD3-4D97-B18A-761E82719806}">
      <dsp:nvSpPr>
        <dsp:cNvPr id="0" name=""/>
        <dsp:cNvSpPr/>
      </dsp:nvSpPr>
      <dsp:spPr>
        <a:xfrm>
          <a:off x="4708381" y="743180"/>
          <a:ext cx="4708381" cy="632241"/>
        </a:xfrm>
        <a:prstGeom prst="rect">
          <a:avLst/>
        </a:prstGeom>
        <a:solidFill>
          <a:schemeClr val="accent5">
            <a:alpha val="90000"/>
            <a:tint val="40000"/>
            <a:hueOff val="0"/>
            <a:satOff val="0"/>
            <a:lumOff val="0"/>
            <a:alphaOff val="-4000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Ex: A written or recorded confession by the suspect; eyewitness testimony "I saw him pull the trigger;" surveillance video of an assault from the alley behind a bar; testimony by a complainant that they were sexually assaulted.</a:t>
          </a:r>
        </a:p>
      </dsp:txBody>
      <dsp:txXfrm>
        <a:off x="4708381" y="743180"/>
        <a:ext cx="4708381" cy="63224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7D9137-9F6E-41B3-A183-5E3C87A115B5}" type="datetimeFigureOut">
              <a:rPr lang="en-US" smtClean="0"/>
              <a:t>2/20/2026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711BC-8665-4F87-B1AC-4BED71075B35}" type="slidenum">
              <a:rPr lang="en-US" smtClean="0"/>
              <a:t>‹#›</a:t>
            </a:fld>
            <a:endParaRPr lang="en-US" dirty="0"/>
          </a:p>
        </p:txBody>
      </p:sp>
    </p:spTree>
    <p:extLst>
      <p:ext uri="{BB962C8B-B14F-4D97-AF65-F5344CB8AC3E}">
        <p14:creationId xmlns:p14="http://schemas.microsoft.com/office/powerpoint/2010/main" val="4086008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10711BC-8665-4F87-B1AC-4BED71075B35}" type="slidenum">
              <a:rPr lang="en-US" smtClean="0"/>
              <a:t>2</a:t>
            </a:fld>
            <a:endParaRPr lang="en-US" dirty="0"/>
          </a:p>
        </p:txBody>
      </p:sp>
    </p:spTree>
    <p:extLst>
      <p:ext uri="{BB962C8B-B14F-4D97-AF65-F5344CB8AC3E}">
        <p14:creationId xmlns:p14="http://schemas.microsoft.com/office/powerpoint/2010/main" val="2551783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51F34-6FAC-8CFC-4DE2-6D61D4D2A3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A910C9-3258-86E0-B269-9BCD4592FF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3BB952-E68D-746F-A95D-D5540CD2AE61}"/>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3C5AB033-BC64-4209-37CB-E5FF9660B589}"/>
              </a:ext>
            </a:extLst>
          </p:cNvPr>
          <p:cNvSpPr>
            <a:spLocks noGrp="1"/>
          </p:cNvSpPr>
          <p:nvPr>
            <p:ph type="sldNum" sz="quarter" idx="5"/>
          </p:nvPr>
        </p:nvSpPr>
        <p:spPr/>
        <p:txBody>
          <a:bodyPr/>
          <a:lstStyle/>
          <a:p>
            <a:fld id="{610711BC-8665-4F87-B1AC-4BED71075B35}" type="slidenum">
              <a:rPr lang="en-US" smtClean="0"/>
              <a:t>11</a:t>
            </a:fld>
            <a:endParaRPr lang="en-US" dirty="0"/>
          </a:p>
        </p:txBody>
      </p:sp>
    </p:spTree>
    <p:extLst>
      <p:ext uri="{BB962C8B-B14F-4D97-AF65-F5344CB8AC3E}">
        <p14:creationId xmlns:p14="http://schemas.microsoft.com/office/powerpoint/2010/main" val="3998162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43601-1083-F5D7-09F1-C49EFCED8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DE3E2-7631-C342-23E3-AC6B6922FC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642D08-0662-A678-2F97-8B58D7DCE083}"/>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3115134E-B33D-FAF8-89E5-1BD20502BA90}"/>
              </a:ext>
            </a:extLst>
          </p:cNvPr>
          <p:cNvSpPr>
            <a:spLocks noGrp="1"/>
          </p:cNvSpPr>
          <p:nvPr>
            <p:ph type="sldNum" sz="quarter" idx="5"/>
          </p:nvPr>
        </p:nvSpPr>
        <p:spPr/>
        <p:txBody>
          <a:bodyPr/>
          <a:lstStyle/>
          <a:p>
            <a:fld id="{610711BC-8665-4F87-B1AC-4BED71075B35}" type="slidenum">
              <a:rPr lang="en-US" smtClean="0"/>
              <a:t>12</a:t>
            </a:fld>
            <a:endParaRPr lang="en-US" dirty="0"/>
          </a:p>
        </p:txBody>
      </p:sp>
    </p:spTree>
    <p:extLst>
      <p:ext uri="{BB962C8B-B14F-4D97-AF65-F5344CB8AC3E}">
        <p14:creationId xmlns:p14="http://schemas.microsoft.com/office/powerpoint/2010/main" val="2444724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10711BC-8665-4F87-B1AC-4BED71075B35}" type="slidenum">
              <a:rPr lang="en-US" smtClean="0"/>
              <a:t>13</a:t>
            </a:fld>
            <a:endParaRPr lang="en-US" dirty="0"/>
          </a:p>
        </p:txBody>
      </p:sp>
    </p:spTree>
    <p:extLst>
      <p:ext uri="{BB962C8B-B14F-4D97-AF65-F5344CB8AC3E}">
        <p14:creationId xmlns:p14="http://schemas.microsoft.com/office/powerpoint/2010/main" val="3382853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711BC-8665-4F87-B1AC-4BED71075B35}" type="slidenum">
              <a:rPr lang="en-US" smtClean="0"/>
              <a:t>14</a:t>
            </a:fld>
            <a:endParaRPr lang="en-US" dirty="0"/>
          </a:p>
        </p:txBody>
      </p:sp>
    </p:spTree>
    <p:extLst>
      <p:ext uri="{BB962C8B-B14F-4D97-AF65-F5344CB8AC3E}">
        <p14:creationId xmlns:p14="http://schemas.microsoft.com/office/powerpoint/2010/main" val="4070285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711BC-8665-4F87-B1AC-4BED71075B35}" type="slidenum">
              <a:rPr lang="en-US" smtClean="0"/>
              <a:t>15</a:t>
            </a:fld>
            <a:endParaRPr lang="en-US" dirty="0"/>
          </a:p>
        </p:txBody>
      </p:sp>
    </p:spTree>
    <p:extLst>
      <p:ext uri="{BB962C8B-B14F-4D97-AF65-F5344CB8AC3E}">
        <p14:creationId xmlns:p14="http://schemas.microsoft.com/office/powerpoint/2010/main" val="3980593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711BC-8665-4F87-B1AC-4BED71075B35}" type="slidenum">
              <a:rPr lang="en-US" smtClean="0"/>
              <a:t>16</a:t>
            </a:fld>
            <a:endParaRPr lang="en-US" dirty="0"/>
          </a:p>
        </p:txBody>
      </p:sp>
    </p:spTree>
    <p:extLst>
      <p:ext uri="{BB962C8B-B14F-4D97-AF65-F5344CB8AC3E}">
        <p14:creationId xmlns:p14="http://schemas.microsoft.com/office/powerpoint/2010/main" val="3908547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625F-0A60-3C61-021B-C54BAEA4AE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5B9E5-596C-61F7-2E5A-E4044F834A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34B12-2E5B-12F7-1277-0DEC51CFA4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A6CF65-645E-2037-AEE6-DD0BD0B321BD}"/>
              </a:ext>
            </a:extLst>
          </p:cNvPr>
          <p:cNvSpPr>
            <a:spLocks noGrp="1"/>
          </p:cNvSpPr>
          <p:nvPr>
            <p:ph type="sldNum" sz="quarter" idx="5"/>
          </p:nvPr>
        </p:nvSpPr>
        <p:spPr/>
        <p:txBody>
          <a:bodyPr/>
          <a:lstStyle/>
          <a:p>
            <a:fld id="{610711BC-8665-4F87-B1AC-4BED71075B35}" type="slidenum">
              <a:rPr lang="en-US" smtClean="0"/>
              <a:t>17</a:t>
            </a:fld>
            <a:endParaRPr lang="en-US" dirty="0"/>
          </a:p>
        </p:txBody>
      </p:sp>
    </p:spTree>
    <p:extLst>
      <p:ext uri="{BB962C8B-B14F-4D97-AF65-F5344CB8AC3E}">
        <p14:creationId xmlns:p14="http://schemas.microsoft.com/office/powerpoint/2010/main" val="2390914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79812-965B-4501-995B-36E79385E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DAF2AE-8504-0A47-D5C7-A9EFC4F2B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999EE5-359E-82F9-D0CD-CE5E77877B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1AC44B-B625-9A92-9A3B-711757D49D99}"/>
              </a:ext>
            </a:extLst>
          </p:cNvPr>
          <p:cNvSpPr>
            <a:spLocks noGrp="1"/>
          </p:cNvSpPr>
          <p:nvPr>
            <p:ph type="sldNum" sz="quarter" idx="5"/>
          </p:nvPr>
        </p:nvSpPr>
        <p:spPr/>
        <p:txBody>
          <a:bodyPr/>
          <a:lstStyle/>
          <a:p>
            <a:fld id="{610711BC-8665-4F87-B1AC-4BED71075B35}" type="slidenum">
              <a:rPr lang="en-US" smtClean="0"/>
              <a:t>18</a:t>
            </a:fld>
            <a:endParaRPr lang="en-US" dirty="0"/>
          </a:p>
        </p:txBody>
      </p:sp>
    </p:spTree>
    <p:extLst>
      <p:ext uri="{BB962C8B-B14F-4D97-AF65-F5344CB8AC3E}">
        <p14:creationId xmlns:p14="http://schemas.microsoft.com/office/powerpoint/2010/main" val="205012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0711BC-8665-4F87-B1AC-4BED71075B35}" type="slidenum">
              <a:rPr lang="en-US" smtClean="0"/>
              <a:t>3</a:t>
            </a:fld>
            <a:endParaRPr lang="en-US" dirty="0"/>
          </a:p>
        </p:txBody>
      </p:sp>
    </p:spTree>
    <p:extLst>
      <p:ext uri="{BB962C8B-B14F-4D97-AF65-F5344CB8AC3E}">
        <p14:creationId xmlns:p14="http://schemas.microsoft.com/office/powerpoint/2010/main" val="2441325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10711BC-8665-4F87-B1AC-4BED71075B35}" type="slidenum">
              <a:rPr lang="en-US" smtClean="0"/>
              <a:t>4</a:t>
            </a:fld>
            <a:endParaRPr lang="en-US" dirty="0"/>
          </a:p>
        </p:txBody>
      </p:sp>
    </p:spTree>
    <p:extLst>
      <p:ext uri="{BB962C8B-B14F-4D97-AF65-F5344CB8AC3E}">
        <p14:creationId xmlns:p14="http://schemas.microsoft.com/office/powerpoint/2010/main" val="101735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10711BC-8665-4F87-B1AC-4BED71075B35}" type="slidenum">
              <a:rPr lang="en-US" smtClean="0"/>
              <a:t>5</a:t>
            </a:fld>
            <a:endParaRPr lang="en-US" dirty="0"/>
          </a:p>
        </p:txBody>
      </p:sp>
    </p:spTree>
    <p:extLst>
      <p:ext uri="{BB962C8B-B14F-4D97-AF65-F5344CB8AC3E}">
        <p14:creationId xmlns:p14="http://schemas.microsoft.com/office/powerpoint/2010/main" val="42424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10711BC-8665-4F87-B1AC-4BED71075B35}" type="slidenum">
              <a:rPr lang="en-US" smtClean="0"/>
              <a:t>6</a:t>
            </a:fld>
            <a:endParaRPr lang="en-US" dirty="0"/>
          </a:p>
        </p:txBody>
      </p:sp>
    </p:spTree>
    <p:extLst>
      <p:ext uri="{BB962C8B-B14F-4D97-AF65-F5344CB8AC3E}">
        <p14:creationId xmlns:p14="http://schemas.microsoft.com/office/powerpoint/2010/main" val="2149251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10711BC-8665-4F87-B1AC-4BED71075B35}" type="slidenum">
              <a:rPr lang="en-US" smtClean="0"/>
              <a:t>7</a:t>
            </a:fld>
            <a:endParaRPr lang="en-US" dirty="0"/>
          </a:p>
        </p:txBody>
      </p:sp>
    </p:spTree>
    <p:extLst>
      <p:ext uri="{BB962C8B-B14F-4D97-AF65-F5344CB8AC3E}">
        <p14:creationId xmlns:p14="http://schemas.microsoft.com/office/powerpoint/2010/main" val="4238584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10711BC-8665-4F87-B1AC-4BED71075B35}" type="slidenum">
              <a:rPr lang="en-US" smtClean="0"/>
              <a:t>8</a:t>
            </a:fld>
            <a:endParaRPr lang="en-US" dirty="0"/>
          </a:p>
        </p:txBody>
      </p:sp>
    </p:spTree>
    <p:extLst>
      <p:ext uri="{BB962C8B-B14F-4D97-AF65-F5344CB8AC3E}">
        <p14:creationId xmlns:p14="http://schemas.microsoft.com/office/powerpoint/2010/main" val="318295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3E5DA-029C-93D3-CC5B-F635E5CE5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CFFE6-F5ED-D9E3-E6A4-5970DFCC9A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7E06DB-7033-93D0-E528-E9532B1C34B4}"/>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A1F63E0-C8B6-34E3-C3E4-65C2C0853A95}"/>
              </a:ext>
            </a:extLst>
          </p:cNvPr>
          <p:cNvSpPr>
            <a:spLocks noGrp="1"/>
          </p:cNvSpPr>
          <p:nvPr>
            <p:ph type="sldNum" sz="quarter" idx="5"/>
          </p:nvPr>
        </p:nvSpPr>
        <p:spPr/>
        <p:txBody>
          <a:bodyPr/>
          <a:lstStyle/>
          <a:p>
            <a:fld id="{610711BC-8665-4F87-B1AC-4BED71075B35}" type="slidenum">
              <a:rPr lang="en-US" smtClean="0"/>
              <a:t>9</a:t>
            </a:fld>
            <a:endParaRPr lang="en-US" dirty="0"/>
          </a:p>
        </p:txBody>
      </p:sp>
    </p:spTree>
    <p:extLst>
      <p:ext uri="{BB962C8B-B14F-4D97-AF65-F5344CB8AC3E}">
        <p14:creationId xmlns:p14="http://schemas.microsoft.com/office/powerpoint/2010/main" val="1313000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F6438-AB6E-7E94-8BED-670252A82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6350B-4B6A-8CE2-B52A-20FF94BD39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0EDEDA-9CD0-33BA-9850-80E200C3BDFE}"/>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74144FB6-D199-3B1A-642B-B8356986C5C2}"/>
              </a:ext>
            </a:extLst>
          </p:cNvPr>
          <p:cNvSpPr>
            <a:spLocks noGrp="1"/>
          </p:cNvSpPr>
          <p:nvPr>
            <p:ph type="sldNum" sz="quarter" idx="5"/>
          </p:nvPr>
        </p:nvSpPr>
        <p:spPr/>
        <p:txBody>
          <a:bodyPr/>
          <a:lstStyle/>
          <a:p>
            <a:fld id="{610711BC-8665-4F87-B1AC-4BED71075B35}" type="slidenum">
              <a:rPr lang="en-US" smtClean="0"/>
              <a:t>10</a:t>
            </a:fld>
            <a:endParaRPr lang="en-US" dirty="0"/>
          </a:p>
        </p:txBody>
      </p:sp>
    </p:spTree>
    <p:extLst>
      <p:ext uri="{BB962C8B-B14F-4D97-AF65-F5344CB8AC3E}">
        <p14:creationId xmlns:p14="http://schemas.microsoft.com/office/powerpoint/2010/main" val="832893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9.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pen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448302" cy="6858000"/>
          </a:xfrm>
          <a:prstGeom prst="rect">
            <a:avLst/>
          </a:prstGeom>
        </p:spPr>
      </p:pic>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a:cxnSpLocks/>
          </p:cNvCxnSpPr>
          <p:nvPr/>
        </p:nvCxnSpPr>
        <p:spPr>
          <a:xfrm flipH="1" flipV="1">
            <a:off x="-71504" y="3517900"/>
            <a:ext cx="2281304" cy="3340100"/>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Autofit/>
          </a:bodyPr>
          <a:lstStyle>
            <a:lvl1pPr>
              <a:lnSpc>
                <a:spcPct val="100000"/>
              </a:lnSpc>
              <a:defRPr lang="en-US" sz="3600" b="0" i="0" kern="1200" spc="150" baseline="0" dirty="0">
                <a:solidFill>
                  <a:schemeClr val="tx1"/>
                </a:solidFill>
                <a:latin typeface="Open Sans Light" pitchFamily="2" charset="0"/>
                <a:ea typeface="+mj-ea"/>
                <a:cs typeface="+mj-cs"/>
              </a:defRPr>
            </a:lvl1pPr>
          </a:lstStyle>
          <a:p>
            <a:r>
              <a:rPr lang="en-US" dirty="0"/>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ctr" anchorCtr="0">
            <a:noAutofit/>
          </a:bodyPr>
          <a:lstStyle>
            <a:lvl1pPr marL="0" indent="0" algn="l">
              <a:buNone/>
              <a:defRPr sz="1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pic>
        <p:nvPicPr>
          <p:cNvPr id="6" name="Picture 5" descr="A map of wisconsin with points and lines&#10;&#10;Description automatically generated">
            <a:extLst>
              <a:ext uri="{FF2B5EF4-FFF2-40B4-BE49-F238E27FC236}">
                <a16:creationId xmlns:a16="http://schemas.microsoft.com/office/drawing/2014/main" id="{66C5FF62-96A0-423B-4D32-BEF9B8E0DE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Lst>
          </a:blip>
          <a:stretch>
            <a:fillRect/>
          </a:stretch>
        </p:blipFill>
        <p:spPr>
          <a:xfrm>
            <a:off x="-97452" y="-758242"/>
            <a:ext cx="4144962" cy="5363580"/>
          </a:xfrm>
          <a:prstGeom prst="rect">
            <a:avLst/>
          </a:prstGeom>
        </p:spPr>
      </p:pic>
      <p:cxnSp>
        <p:nvCxnSpPr>
          <p:cNvPr id="11" name="Straight Connector 10">
            <a:extLst>
              <a:ext uri="{FF2B5EF4-FFF2-40B4-BE49-F238E27FC236}">
                <a16:creationId xmlns:a16="http://schemas.microsoft.com/office/drawing/2014/main" id="{E6C31FC4-A6DF-E6C1-EC93-BF0A7F9732C8}"/>
              </a:ext>
              <a:ext uri="{C183D7F6-B498-43B3-948B-1728B52AA6E4}">
                <adec:decorative xmlns:adec="http://schemas.microsoft.com/office/drawing/2017/decorative" val="1"/>
              </a:ext>
            </a:extLst>
          </p:cNvPr>
          <p:cNvCxnSpPr>
            <a:cxnSpLocks/>
          </p:cNvCxnSpPr>
          <p:nvPr/>
        </p:nvCxnSpPr>
        <p:spPr>
          <a:xfrm flipH="1">
            <a:off x="1081057" y="0"/>
            <a:ext cx="4911723" cy="7192565"/>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descr="A black background with a black square&#10;&#10;Description automatically generated with medium confidence">
            <a:extLst>
              <a:ext uri="{FF2B5EF4-FFF2-40B4-BE49-F238E27FC236}">
                <a16:creationId xmlns:a16="http://schemas.microsoft.com/office/drawing/2014/main" id="{1DB790E1-0C6C-65D7-60F5-0A2DA7A675AF}"/>
              </a:ext>
            </a:extLst>
          </p:cNvPr>
          <p:cNvPicPr>
            <a:picLocks noChangeAspect="1"/>
          </p:cNvPicPr>
          <p:nvPr/>
        </p:nvPicPr>
        <p:blipFill>
          <a:blip r:embed="rId6"/>
          <a:stretch>
            <a:fillRect/>
          </a:stretch>
        </p:blipFill>
        <p:spPr>
          <a:xfrm>
            <a:off x="7134837" y="136525"/>
            <a:ext cx="4542008" cy="1633816"/>
          </a:xfrm>
          <a:prstGeom prst="rect">
            <a:avLst/>
          </a:prstGeom>
        </p:spPr>
      </p:pic>
    </p:spTree>
    <p:extLst>
      <p:ext uri="{BB962C8B-B14F-4D97-AF65-F5344CB8AC3E}">
        <p14:creationId xmlns:p14="http://schemas.microsoft.com/office/powerpoint/2010/main" val="3468273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 column slide">
    <p:bg>
      <p:bgPr>
        <a:solidFill>
          <a:srgbClr val="005777"/>
        </a:solidFill>
        <a:effectLst/>
      </p:bgPr>
    </p:bg>
    <p:spTree>
      <p:nvGrpSpPr>
        <p:cNvPr id="1" name=""/>
        <p:cNvGrpSpPr/>
        <p:nvPr/>
      </p:nvGrpSpPr>
      <p:grpSpPr>
        <a:xfrm>
          <a:off x="0" y="0"/>
          <a:ext cx="0" cy="0"/>
          <a:chOff x="0" y="0"/>
          <a:chExt cx="0" cy="0"/>
        </a:xfrm>
      </p:grpSpPr>
      <p:pic>
        <p:nvPicPr>
          <p:cNvPr id="4" name="Picture 3" descr="A white outline of a state with a letter on it&#10;&#10;Description automatically generated">
            <a:extLst>
              <a:ext uri="{FF2B5EF4-FFF2-40B4-BE49-F238E27FC236}">
                <a16:creationId xmlns:a16="http://schemas.microsoft.com/office/drawing/2014/main" id="{1D440A0C-A88D-C84A-0085-DEA9668E261C}"/>
              </a:ext>
            </a:extLst>
          </p:cNvPr>
          <p:cNvPicPr>
            <a:picLocks noChangeAspect="1"/>
          </p:cNvPicPr>
          <p:nvPr/>
        </p:nvPicPr>
        <p:blipFill>
          <a:blip r:embed="rId2"/>
          <a:stretch>
            <a:fillRect/>
          </a:stretch>
        </p:blipFill>
        <p:spPr>
          <a:xfrm>
            <a:off x="590619" y="126997"/>
            <a:ext cx="1247323" cy="1300958"/>
          </a:xfrm>
          <a:prstGeom prst="rect">
            <a:avLst/>
          </a:prstGeom>
        </p:spPr>
      </p:pic>
      <p:sp>
        <p:nvSpPr>
          <p:cNvPr id="6" name="Rectangle 5">
            <a:extLst>
              <a:ext uri="{FF2B5EF4-FFF2-40B4-BE49-F238E27FC236}">
                <a16:creationId xmlns:a16="http://schemas.microsoft.com/office/drawing/2014/main" id="{87293CC9-B2B8-D3F8-09D5-04872F069E68}"/>
              </a:ext>
            </a:extLst>
          </p:cNvPr>
          <p:cNvSpPr/>
          <p:nvPr/>
        </p:nvSpPr>
        <p:spPr>
          <a:xfrm>
            <a:off x="-1" y="0"/>
            <a:ext cx="495300" cy="6858000"/>
          </a:xfrm>
          <a:prstGeom prst="rect">
            <a:avLst/>
          </a:prstGeom>
          <a:solidFill>
            <a:srgbClr val="B8D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26691" y="284955"/>
            <a:ext cx="8692249" cy="985042"/>
          </a:xfrm>
        </p:spPr>
        <p:txBody>
          <a:bodyPr anchor="b">
            <a:noAutofit/>
          </a:bodyPr>
          <a:lstStyle>
            <a:lvl1pPr algn="l">
              <a:defRPr sz="3600" spc="150" baseline="0">
                <a:solidFill>
                  <a:schemeClr val="bg1"/>
                </a:solidFill>
              </a:defRPr>
            </a:lvl1pPr>
          </a:lstStyle>
          <a:p>
            <a:r>
              <a:rPr lang="en-US" dirty="0"/>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p:nvPicPr>
        <p:blipFill rotWithShape="1">
          <a:blip r:embed="rId3">
            <a:alphaModFix/>
            <a:biLevel thresh="25000"/>
            <a:extLst>
              <a:ext uri="{BEBA8EAE-BF5A-486C-A8C5-ECC9F3942E4B}">
                <a14:imgProps xmlns:a14="http://schemas.microsoft.com/office/drawing/2010/main">
                  <a14:imgLayer r:embed="rId4">
                    <a14:imgEffect>
                      <a14:colorTemperature colorTemp="6178"/>
                    </a14:imgEffect>
                  </a14:imgLayer>
                </a14:imgProps>
              </a:ext>
            </a:extLst>
          </a:blip>
          <a:srcRect l="43303" t="39602" r="4199"/>
          <a:stretch/>
        </p:blipFill>
        <p:spPr>
          <a:xfrm rot="16200000">
            <a:off x="-276603" y="2153489"/>
            <a:ext cx="4981114" cy="4427908"/>
          </a:xfrm>
          <a:prstGeom prst="rect">
            <a:avLst/>
          </a:prstGeom>
        </p:spPr>
      </p:pic>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dirty="0"/>
          </a:p>
        </p:txBody>
      </p:sp>
      <p:sp>
        <p:nvSpPr>
          <p:cNvPr id="14" name="Text Placeholder 13">
            <a:extLst>
              <a:ext uri="{FF2B5EF4-FFF2-40B4-BE49-F238E27FC236}">
                <a16:creationId xmlns:a16="http://schemas.microsoft.com/office/drawing/2014/main" id="{A4F371B3-0F7E-E2E4-6D9D-8CB96EF6A148}"/>
              </a:ext>
            </a:extLst>
          </p:cNvPr>
          <p:cNvSpPr>
            <a:spLocks noGrp="1"/>
          </p:cNvSpPr>
          <p:nvPr>
            <p:ph type="body" sz="quarter" idx="13"/>
          </p:nvPr>
        </p:nvSpPr>
        <p:spPr>
          <a:xfrm>
            <a:off x="2424113" y="2225675"/>
            <a:ext cx="8691562" cy="2630488"/>
          </a:xfrm>
        </p:spPr>
        <p:txBody>
          <a:bodyPr/>
          <a:lstStyle>
            <a:lvl1pPr>
              <a:buClr>
                <a:srgbClr val="FFFFFF"/>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16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slide">
    <p:bg>
      <p:bgPr>
        <a:solidFill>
          <a:srgbClr val="005777"/>
        </a:solidFill>
        <a:effectLst/>
      </p:bgPr>
    </p:bg>
    <p:spTree>
      <p:nvGrpSpPr>
        <p:cNvPr id="1" name=""/>
        <p:cNvGrpSpPr/>
        <p:nvPr/>
      </p:nvGrpSpPr>
      <p:grpSpPr>
        <a:xfrm>
          <a:off x="0" y="0"/>
          <a:ext cx="0" cy="0"/>
          <a:chOff x="0" y="0"/>
          <a:chExt cx="0" cy="0"/>
        </a:xfrm>
      </p:grpSpPr>
      <p:pic>
        <p:nvPicPr>
          <p:cNvPr id="11" name="Graphic 7">
            <a:extLst>
              <a:ext uri="{FF2B5EF4-FFF2-40B4-BE49-F238E27FC236}">
                <a16:creationId xmlns:a16="http://schemas.microsoft.com/office/drawing/2014/main" id="{58AD767B-0F29-8424-F8E0-FC7755D608AC}"/>
              </a:ext>
              <a:ext uri="{C183D7F6-B498-43B3-948B-1728B52AA6E4}">
                <adec:decorative xmlns:adec="http://schemas.microsoft.com/office/drawing/2017/decorative" val="1"/>
              </a:ext>
            </a:extLst>
          </p:cNvPr>
          <p:cNvPicPr>
            <a:picLocks noChangeAspect="1"/>
          </p:cNvPicPr>
          <p:nvPr/>
        </p:nvPicPr>
        <p:blipFill rotWithShape="1">
          <a:blip r:embed="rId2">
            <a:alphaModFix/>
            <a:biLevel thresh="25000"/>
            <a:extLst>
              <a:ext uri="{BEBA8EAE-BF5A-486C-A8C5-ECC9F3942E4B}">
                <a14:imgProps xmlns:a14="http://schemas.microsoft.com/office/drawing/2010/main">
                  <a14:imgLayer r:embed="rId3">
                    <a14:imgEffect>
                      <a14:colorTemperature colorTemp="6178"/>
                    </a14:imgEffect>
                  </a14:imgLayer>
                </a14:imgProps>
              </a:ext>
            </a:extLst>
          </a:blip>
          <a:srcRect l="43303" t="39602" r="4199"/>
          <a:stretch/>
        </p:blipFill>
        <p:spPr>
          <a:xfrm rot="16200000">
            <a:off x="-276603" y="2153489"/>
            <a:ext cx="4981114" cy="4427908"/>
          </a:xfrm>
          <a:prstGeom prst="rect">
            <a:avLst/>
          </a:prstGeom>
        </p:spPr>
      </p:pic>
      <p:sp>
        <p:nvSpPr>
          <p:cNvPr id="6" name="Rectangle 5">
            <a:extLst>
              <a:ext uri="{FF2B5EF4-FFF2-40B4-BE49-F238E27FC236}">
                <a16:creationId xmlns:a16="http://schemas.microsoft.com/office/drawing/2014/main" id="{87293CC9-B2B8-D3F8-09D5-04872F069E68}"/>
              </a:ext>
            </a:extLst>
          </p:cNvPr>
          <p:cNvSpPr/>
          <p:nvPr/>
        </p:nvSpPr>
        <p:spPr>
          <a:xfrm>
            <a:off x="0" y="0"/>
            <a:ext cx="495300" cy="6858000"/>
          </a:xfrm>
          <a:prstGeom prst="rect">
            <a:avLst/>
          </a:prstGeom>
          <a:solidFill>
            <a:srgbClr val="B8D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262037" y="254475"/>
            <a:ext cx="8692249" cy="985042"/>
          </a:xfrm>
        </p:spPr>
        <p:txBody>
          <a:bodyPr anchor="b">
            <a:noAutofit/>
          </a:bodyPr>
          <a:lstStyle>
            <a:lvl1pPr algn="l">
              <a:defRPr sz="3600" spc="150" baseline="0">
                <a:solidFill>
                  <a:schemeClr val="bg1"/>
                </a:solidFill>
              </a:defRPr>
            </a:lvl1pPr>
          </a:lstStyle>
          <a:p>
            <a:r>
              <a:rPr lang="en-US" dirty="0"/>
              <a:t>CLICK TO EDIT PAGE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dirty="0"/>
          </a:p>
        </p:txBody>
      </p:sp>
      <p:sp>
        <p:nvSpPr>
          <p:cNvPr id="4" name="Text Placeholder 3">
            <a:extLst>
              <a:ext uri="{FF2B5EF4-FFF2-40B4-BE49-F238E27FC236}">
                <a16:creationId xmlns:a16="http://schemas.microsoft.com/office/drawing/2014/main" id="{E9F794F3-73A4-C671-D3C0-56694CD0D14E}"/>
              </a:ext>
            </a:extLst>
          </p:cNvPr>
          <p:cNvSpPr>
            <a:spLocks noGrp="1"/>
          </p:cNvSpPr>
          <p:nvPr>
            <p:ph type="body" sz="quarter" idx="13" hasCustomPrompt="1"/>
          </p:nvPr>
        </p:nvSpPr>
        <p:spPr>
          <a:xfrm>
            <a:off x="2345315" y="1871887"/>
            <a:ext cx="4114800" cy="766762"/>
          </a:xfrm>
        </p:spPr>
        <p:txBody>
          <a:bodyPr>
            <a:normAutofit/>
          </a:bodyPr>
          <a:lstStyle>
            <a:lvl1pPr marL="0" indent="0">
              <a:buClr>
                <a:srgbClr val="FFFFFF"/>
              </a:buClr>
              <a:buNone/>
              <a:defRPr sz="33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pic>
        <p:nvPicPr>
          <p:cNvPr id="3" name="Picture 2" descr="A white outline of a state with a letter on it&#10;&#10;Description automatically generated">
            <a:extLst>
              <a:ext uri="{FF2B5EF4-FFF2-40B4-BE49-F238E27FC236}">
                <a16:creationId xmlns:a16="http://schemas.microsoft.com/office/drawing/2014/main" id="{7D10CDFF-B565-2726-74ED-FCDB7E36A512}"/>
              </a:ext>
            </a:extLst>
          </p:cNvPr>
          <p:cNvPicPr>
            <a:picLocks noChangeAspect="1"/>
          </p:cNvPicPr>
          <p:nvPr/>
        </p:nvPicPr>
        <p:blipFill>
          <a:blip r:embed="rId4"/>
          <a:stretch>
            <a:fillRect/>
          </a:stretch>
        </p:blipFill>
        <p:spPr>
          <a:xfrm>
            <a:off x="590619" y="126997"/>
            <a:ext cx="1247323" cy="1300958"/>
          </a:xfrm>
          <a:prstGeom prst="rect">
            <a:avLst/>
          </a:prstGeom>
        </p:spPr>
      </p:pic>
      <p:sp>
        <p:nvSpPr>
          <p:cNvPr id="9" name="Text Placeholder 3">
            <a:extLst>
              <a:ext uri="{FF2B5EF4-FFF2-40B4-BE49-F238E27FC236}">
                <a16:creationId xmlns:a16="http://schemas.microsoft.com/office/drawing/2014/main" id="{79340B44-A35D-43A1-95B8-086EBE7A0F69}"/>
              </a:ext>
            </a:extLst>
          </p:cNvPr>
          <p:cNvSpPr>
            <a:spLocks noGrp="1"/>
          </p:cNvSpPr>
          <p:nvPr>
            <p:ph type="body" sz="quarter" idx="15" hasCustomPrompt="1"/>
          </p:nvPr>
        </p:nvSpPr>
        <p:spPr>
          <a:xfrm>
            <a:off x="2352036" y="2753017"/>
            <a:ext cx="4114800" cy="2970962"/>
          </a:xfrm>
        </p:spPr>
        <p:txBody>
          <a:bodyPr>
            <a:normAutofit/>
          </a:bodyPr>
          <a:lstStyle>
            <a:lvl1pPr marL="228600" indent="-228600" algn="l" defTabSz="914400" rtl="0" eaLnBrk="1" latinLnBrk="0" hangingPunct="1">
              <a:lnSpc>
                <a:spcPct val="100000"/>
              </a:lnSpc>
              <a:spcBef>
                <a:spcPts val="1200"/>
              </a:spcBef>
              <a:buClr>
                <a:srgbClr val="005777"/>
              </a:buClr>
              <a:buFont typeface="Arial" panose="020B0604020202020204" pitchFamily="34" charset="0"/>
              <a:buChar char="•"/>
              <a:defRPr lang="en-US" sz="2800" b="0" i="0" kern="1200" dirty="0" smtClean="0">
                <a:solidFill>
                  <a:schemeClr val="bg1"/>
                </a:solidFill>
                <a:latin typeface="Open Sans Light" pitchFamily="2" charset="0"/>
                <a:ea typeface="+mn-ea"/>
                <a:cs typeface="+mn-cs"/>
              </a:defRPr>
            </a:lvl1pPr>
            <a:lvl2pPr marL="685800" indent="-228600" algn="l" defTabSz="914400" rtl="0" eaLnBrk="1" latinLnBrk="0" hangingPunct="1">
              <a:lnSpc>
                <a:spcPct val="100000"/>
              </a:lnSpc>
              <a:spcBef>
                <a:spcPts val="1200"/>
              </a:spcBef>
              <a:buFont typeface="Arial" panose="020B0604020202020204" pitchFamily="34" charset="0"/>
              <a:buChar char="•"/>
              <a:defRPr lang="en-US" sz="2800" b="0" i="0" kern="1200" dirty="0" smtClean="0">
                <a:solidFill>
                  <a:schemeClr val="bg1"/>
                </a:solidFill>
                <a:latin typeface="Open Sans Light" pitchFamily="2" charset="0"/>
                <a:ea typeface="+mn-ea"/>
                <a:cs typeface="+mn-cs"/>
              </a:defRPr>
            </a:lvl2pPr>
            <a:lvl3pPr marL="1143000" indent="-228600" algn="l" defTabSz="914400" rtl="0" eaLnBrk="1" latinLnBrk="0" hangingPunct="1">
              <a:lnSpc>
                <a:spcPct val="100000"/>
              </a:lnSpc>
              <a:spcBef>
                <a:spcPts val="1200"/>
              </a:spcBef>
              <a:buFont typeface="Arial" panose="020B0604020202020204" pitchFamily="34" charset="0"/>
              <a:buChar char="•"/>
              <a:defRPr lang="en-US" sz="2800" b="0" i="0" kern="1200" dirty="0" smtClean="0">
                <a:solidFill>
                  <a:schemeClr val="bg1"/>
                </a:solidFill>
                <a:latin typeface="Open Sans Light" pitchFamily="2" charset="0"/>
                <a:ea typeface="+mn-ea"/>
                <a:cs typeface="+mn-cs"/>
              </a:defRPr>
            </a:lvl3pPr>
            <a:lvl4pPr marL="1600200" indent="-228600" algn="l" defTabSz="914400" rtl="0" eaLnBrk="1" latinLnBrk="0" hangingPunct="1">
              <a:lnSpc>
                <a:spcPct val="100000"/>
              </a:lnSpc>
              <a:spcBef>
                <a:spcPts val="1200"/>
              </a:spcBef>
              <a:buFont typeface="Arial" panose="020B0604020202020204" pitchFamily="34" charset="0"/>
              <a:buChar char="•"/>
              <a:defRPr lang="en-US" sz="2800" b="0" i="0" kern="1200" dirty="0" smtClean="0">
                <a:solidFill>
                  <a:schemeClr val="bg1"/>
                </a:solidFill>
                <a:latin typeface="Open Sans Light" pitchFamily="2" charset="0"/>
                <a:ea typeface="+mn-ea"/>
                <a:cs typeface="+mn-cs"/>
              </a:defRPr>
            </a:lvl4pPr>
            <a:lvl5pPr marL="2057400" indent="-228600" algn="l" defTabSz="914400" rtl="0" eaLnBrk="1" latinLnBrk="0" hangingPunct="1">
              <a:lnSpc>
                <a:spcPct val="100000"/>
              </a:lnSpc>
              <a:spcBef>
                <a:spcPts val="1200"/>
              </a:spcBef>
              <a:buFont typeface="Arial" panose="020B0604020202020204" pitchFamily="34" charset="0"/>
              <a:buChar char="•"/>
              <a:defRPr lang="en-US" sz="2800" b="0" i="0" kern="1200" dirty="0">
                <a:solidFill>
                  <a:schemeClr val="bg1"/>
                </a:solidFill>
                <a:latin typeface="Open Sans Light" pitchFamily="2" charset="0"/>
                <a:ea typeface="+mn-ea"/>
                <a:cs typeface="+mn-cs"/>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6F640B20-55DB-4BF8-B2D3-CBEFEFC0596F}"/>
              </a:ext>
            </a:extLst>
          </p:cNvPr>
          <p:cNvSpPr>
            <a:spLocks noGrp="1"/>
          </p:cNvSpPr>
          <p:nvPr>
            <p:ph type="body" sz="quarter" idx="16" hasCustomPrompt="1"/>
          </p:nvPr>
        </p:nvSpPr>
        <p:spPr>
          <a:xfrm>
            <a:off x="6915892" y="1871887"/>
            <a:ext cx="4114800" cy="766762"/>
          </a:xfrm>
        </p:spPr>
        <p:txBody>
          <a:bodyPr>
            <a:normAutofit/>
          </a:bodyPr>
          <a:lstStyle>
            <a:lvl1pPr marL="0" indent="0">
              <a:buClr>
                <a:srgbClr val="FFFFFF"/>
              </a:buClr>
              <a:buNone/>
              <a:defRPr sz="33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15" name="Text Placeholder 3">
            <a:extLst>
              <a:ext uri="{FF2B5EF4-FFF2-40B4-BE49-F238E27FC236}">
                <a16:creationId xmlns:a16="http://schemas.microsoft.com/office/drawing/2014/main" id="{CA9F7687-4FDF-4917-9F40-E80E96F03B7C}"/>
              </a:ext>
            </a:extLst>
          </p:cNvPr>
          <p:cNvSpPr>
            <a:spLocks noGrp="1"/>
          </p:cNvSpPr>
          <p:nvPr>
            <p:ph type="body" sz="quarter" idx="17" hasCustomPrompt="1"/>
          </p:nvPr>
        </p:nvSpPr>
        <p:spPr>
          <a:xfrm>
            <a:off x="6922613" y="2753017"/>
            <a:ext cx="4114800" cy="2970962"/>
          </a:xfrm>
        </p:spPr>
        <p:txBody>
          <a:bodyPr>
            <a:normAutofit/>
          </a:bodyPr>
          <a:lstStyle>
            <a:lvl1pPr marL="228600" indent="-228600" algn="l" defTabSz="914400" rtl="0" eaLnBrk="1" latinLnBrk="0" hangingPunct="1">
              <a:lnSpc>
                <a:spcPct val="100000"/>
              </a:lnSpc>
              <a:spcBef>
                <a:spcPts val="1200"/>
              </a:spcBef>
              <a:buClr>
                <a:srgbClr val="005777"/>
              </a:buClr>
              <a:buFont typeface="Arial" panose="020B0604020202020204" pitchFamily="34" charset="0"/>
              <a:buChar char="•"/>
              <a:defRPr lang="en-US" sz="2800" b="0" i="0" kern="1200" dirty="0" smtClean="0">
                <a:solidFill>
                  <a:schemeClr val="bg1"/>
                </a:solidFill>
                <a:latin typeface="Open Sans Light" pitchFamily="2" charset="0"/>
                <a:ea typeface="+mn-ea"/>
                <a:cs typeface="+mn-cs"/>
              </a:defRPr>
            </a:lvl1pPr>
            <a:lvl2pPr marL="685800" indent="-228600" algn="l" defTabSz="914400" rtl="0" eaLnBrk="1" latinLnBrk="0" hangingPunct="1">
              <a:lnSpc>
                <a:spcPct val="100000"/>
              </a:lnSpc>
              <a:spcBef>
                <a:spcPts val="1200"/>
              </a:spcBef>
              <a:buFont typeface="Arial" panose="020B0604020202020204" pitchFamily="34" charset="0"/>
              <a:buChar char="•"/>
              <a:defRPr lang="en-US" sz="2800" b="0" i="0" kern="1200" dirty="0" smtClean="0">
                <a:solidFill>
                  <a:schemeClr val="bg1"/>
                </a:solidFill>
                <a:latin typeface="Open Sans Light" pitchFamily="2" charset="0"/>
                <a:ea typeface="+mn-ea"/>
                <a:cs typeface="+mn-cs"/>
              </a:defRPr>
            </a:lvl2pPr>
            <a:lvl3pPr marL="1143000" indent="-228600" algn="l" defTabSz="914400" rtl="0" eaLnBrk="1" latinLnBrk="0" hangingPunct="1">
              <a:lnSpc>
                <a:spcPct val="100000"/>
              </a:lnSpc>
              <a:spcBef>
                <a:spcPts val="1200"/>
              </a:spcBef>
              <a:buFont typeface="Arial" panose="020B0604020202020204" pitchFamily="34" charset="0"/>
              <a:buChar char="•"/>
              <a:defRPr lang="en-US" sz="2800" b="0" i="0" kern="1200" dirty="0" smtClean="0">
                <a:solidFill>
                  <a:schemeClr val="bg1"/>
                </a:solidFill>
                <a:latin typeface="Open Sans Light" pitchFamily="2" charset="0"/>
                <a:ea typeface="+mn-ea"/>
                <a:cs typeface="+mn-cs"/>
              </a:defRPr>
            </a:lvl3pPr>
            <a:lvl4pPr marL="1600200" indent="-228600" algn="l" defTabSz="914400" rtl="0" eaLnBrk="1" latinLnBrk="0" hangingPunct="1">
              <a:lnSpc>
                <a:spcPct val="100000"/>
              </a:lnSpc>
              <a:spcBef>
                <a:spcPts val="1200"/>
              </a:spcBef>
              <a:buFont typeface="Arial" panose="020B0604020202020204" pitchFamily="34" charset="0"/>
              <a:buChar char="•"/>
              <a:defRPr lang="en-US" sz="2800" b="0" i="0" kern="1200" dirty="0" smtClean="0">
                <a:solidFill>
                  <a:schemeClr val="bg1"/>
                </a:solidFill>
                <a:latin typeface="Open Sans Light" pitchFamily="2" charset="0"/>
                <a:ea typeface="+mn-ea"/>
                <a:cs typeface="+mn-cs"/>
              </a:defRPr>
            </a:lvl4pPr>
            <a:lvl5pPr marL="2057400" indent="-228600" algn="l" defTabSz="914400" rtl="0" eaLnBrk="1" latinLnBrk="0" hangingPunct="1">
              <a:lnSpc>
                <a:spcPct val="100000"/>
              </a:lnSpc>
              <a:spcBef>
                <a:spcPts val="1200"/>
              </a:spcBef>
              <a:buFont typeface="Arial" panose="020B0604020202020204" pitchFamily="34" charset="0"/>
              <a:buChar char="•"/>
              <a:defRPr lang="en-US" sz="2800" b="0" i="0" kern="1200" dirty="0">
                <a:solidFill>
                  <a:schemeClr val="bg1"/>
                </a:solidFill>
                <a:latin typeface="Open Sans Light" pitchFamily="2" charset="0"/>
                <a:ea typeface="+mn-ea"/>
                <a:cs typeface="+mn-cs"/>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34253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 Slide - for images, tables">
    <p:bg>
      <p:bgPr>
        <a:solidFill>
          <a:srgbClr val="00577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p:nvSpPr>
        <p:spPr>
          <a:xfrm>
            <a:off x="0" y="0"/>
            <a:ext cx="495300" cy="6858000"/>
          </a:xfrm>
          <a:prstGeom prst="rect">
            <a:avLst/>
          </a:prstGeom>
          <a:solidFill>
            <a:srgbClr val="B8D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26692" y="284955"/>
            <a:ext cx="8692249" cy="985042"/>
          </a:xfrm>
        </p:spPr>
        <p:txBody>
          <a:bodyPr anchor="b">
            <a:noAutofit/>
          </a:bodyPr>
          <a:lstStyle>
            <a:lvl1pPr algn="l">
              <a:defRPr sz="3600" spc="150" baseline="0">
                <a:solidFill>
                  <a:schemeClr val="bg1"/>
                </a:solidFill>
              </a:defRPr>
            </a:lvl1pPr>
          </a:lstStyle>
          <a:p>
            <a:r>
              <a:rPr lang="en-US" dirty="0"/>
              <a:t>CLICK TO EDIT PAGE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dirty="0"/>
          </a:p>
        </p:txBody>
      </p:sp>
      <p:pic>
        <p:nvPicPr>
          <p:cNvPr id="3" name="Picture 2" descr="A white outline of a state with a letter on it&#10;&#10;Description automatically generated">
            <a:extLst>
              <a:ext uri="{FF2B5EF4-FFF2-40B4-BE49-F238E27FC236}">
                <a16:creationId xmlns:a16="http://schemas.microsoft.com/office/drawing/2014/main" id="{9471CC8A-40B5-B754-6E01-C9D8C319D5CB}"/>
              </a:ext>
            </a:extLst>
          </p:cNvPr>
          <p:cNvPicPr>
            <a:picLocks noChangeAspect="1"/>
          </p:cNvPicPr>
          <p:nvPr/>
        </p:nvPicPr>
        <p:blipFill>
          <a:blip r:embed="rId2"/>
          <a:stretch>
            <a:fillRect/>
          </a:stretch>
        </p:blipFill>
        <p:spPr>
          <a:xfrm>
            <a:off x="590619" y="126997"/>
            <a:ext cx="1247323" cy="1300958"/>
          </a:xfrm>
          <a:prstGeom prst="rect">
            <a:avLst/>
          </a:prstGeom>
        </p:spPr>
      </p:pic>
      <p:pic>
        <p:nvPicPr>
          <p:cNvPr id="4" name="Graphic 7">
            <a:extLst>
              <a:ext uri="{FF2B5EF4-FFF2-40B4-BE49-F238E27FC236}">
                <a16:creationId xmlns:a16="http://schemas.microsoft.com/office/drawing/2014/main" id="{06FFA119-CD7F-952E-35A7-BFCCC1FF6613}"/>
              </a:ext>
              <a:ext uri="{C183D7F6-B498-43B3-948B-1728B52AA6E4}">
                <adec:decorative xmlns:adec="http://schemas.microsoft.com/office/drawing/2017/decorative" val="1"/>
              </a:ext>
            </a:extLst>
          </p:cNvPr>
          <p:cNvPicPr>
            <a:picLocks noChangeAspect="1"/>
          </p:cNvPicPr>
          <p:nvPr/>
        </p:nvPicPr>
        <p:blipFill rotWithShape="1">
          <a:blip r:embed="rId3">
            <a:alphaModFix/>
            <a:biLevel thresh="25000"/>
            <a:extLst>
              <a:ext uri="{BEBA8EAE-BF5A-486C-A8C5-ECC9F3942E4B}">
                <a14:imgProps xmlns:a14="http://schemas.microsoft.com/office/drawing/2010/main">
                  <a14:imgLayer r:embed="rId4">
                    <a14:imgEffect>
                      <a14:colorTemperature colorTemp="6178"/>
                    </a14:imgEffect>
                  </a14:imgLayer>
                </a14:imgProps>
              </a:ext>
            </a:extLst>
          </a:blip>
          <a:srcRect l="43303" t="39602" r="4199"/>
          <a:stretch/>
        </p:blipFill>
        <p:spPr>
          <a:xfrm rot="16200000">
            <a:off x="-276603" y="2153489"/>
            <a:ext cx="4981114" cy="4427908"/>
          </a:xfrm>
          <a:prstGeom prst="rect">
            <a:avLst/>
          </a:prstGeom>
        </p:spPr>
      </p:pic>
    </p:spTree>
    <p:extLst>
      <p:ext uri="{BB962C8B-B14F-4D97-AF65-F5344CB8AC3E}">
        <p14:creationId xmlns:p14="http://schemas.microsoft.com/office/powerpoint/2010/main" val="1037956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005777"/>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p:nvSpPr>
        <p:spPr>
          <a:xfrm>
            <a:off x="0" y="0"/>
            <a:ext cx="495300" cy="6858000"/>
          </a:xfrm>
          <a:prstGeom prst="rect">
            <a:avLst/>
          </a:prstGeom>
          <a:solidFill>
            <a:srgbClr val="B8D0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54401" y="284955"/>
            <a:ext cx="8692249" cy="985042"/>
          </a:xfrm>
        </p:spPr>
        <p:txBody>
          <a:bodyPr anchor="b">
            <a:noAutofit/>
          </a:bodyPr>
          <a:lstStyle>
            <a:lvl1pPr algn="l">
              <a:defRPr sz="3600" spc="150" baseline="0">
                <a:solidFill>
                  <a:schemeClr val="bg1"/>
                </a:solidFill>
              </a:defRPr>
            </a:lvl1pPr>
          </a:lstStyle>
          <a:p>
            <a:r>
              <a:rPr lang="en-US" dirty="0"/>
              <a:t>CLICK TO EDIT PAGE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dirty="0"/>
          </a:p>
        </p:txBody>
      </p:sp>
      <p:pic>
        <p:nvPicPr>
          <p:cNvPr id="3" name="Picture 2" descr="A white outline of a state with a letter on it&#10;&#10;Description automatically generated">
            <a:extLst>
              <a:ext uri="{FF2B5EF4-FFF2-40B4-BE49-F238E27FC236}">
                <a16:creationId xmlns:a16="http://schemas.microsoft.com/office/drawing/2014/main" id="{9471CC8A-40B5-B754-6E01-C9D8C319D5CB}"/>
              </a:ext>
            </a:extLst>
          </p:cNvPr>
          <p:cNvPicPr>
            <a:picLocks noChangeAspect="1"/>
          </p:cNvPicPr>
          <p:nvPr/>
        </p:nvPicPr>
        <p:blipFill>
          <a:blip r:embed="rId2"/>
          <a:stretch>
            <a:fillRect/>
          </a:stretch>
        </p:blipFill>
        <p:spPr>
          <a:xfrm>
            <a:off x="590619" y="126997"/>
            <a:ext cx="1247323" cy="1300958"/>
          </a:xfrm>
          <a:prstGeom prst="rect">
            <a:avLst/>
          </a:prstGeom>
        </p:spPr>
      </p:pic>
    </p:spTree>
    <p:extLst>
      <p:ext uri="{BB962C8B-B14F-4D97-AF65-F5344CB8AC3E}">
        <p14:creationId xmlns:p14="http://schemas.microsoft.com/office/powerpoint/2010/main" val="206581108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Slide">
    <p:bg>
      <p:bgPr>
        <a:solidFill>
          <a:srgbClr val="005777"/>
        </a:solidFill>
        <a:effectLst/>
      </p:bgPr>
    </p:bg>
    <p:spTree>
      <p:nvGrpSpPr>
        <p:cNvPr id="1" name=""/>
        <p:cNvGrpSpPr/>
        <p:nvPr/>
      </p:nvGrpSpPr>
      <p:grpSpPr>
        <a:xfrm>
          <a:off x="0" y="0"/>
          <a:ext cx="0" cy="0"/>
          <a:chOff x="0" y="0"/>
          <a:chExt cx="0" cy="0"/>
        </a:xfrm>
      </p:grpSpPr>
      <p:pic>
        <p:nvPicPr>
          <p:cNvPr id="3" name="Picture 2" descr="A white outline of a state with a letter on it&#10;&#10;Description automatically generated">
            <a:extLst>
              <a:ext uri="{FF2B5EF4-FFF2-40B4-BE49-F238E27FC236}">
                <a16:creationId xmlns:a16="http://schemas.microsoft.com/office/drawing/2014/main" id="{1E99820F-46DC-E990-9A22-AF12812239E2}"/>
              </a:ext>
            </a:extLst>
          </p:cNvPr>
          <p:cNvPicPr>
            <a:picLocks noChangeAspect="1"/>
          </p:cNvPicPr>
          <p:nvPr/>
        </p:nvPicPr>
        <p:blipFill>
          <a:blip r:embed="rId2"/>
          <a:stretch>
            <a:fillRect/>
          </a:stretch>
        </p:blipFill>
        <p:spPr>
          <a:xfrm>
            <a:off x="11015366" y="97179"/>
            <a:ext cx="1059881" cy="1105456"/>
          </a:xfrm>
          <a:prstGeom prst="rect">
            <a:avLst/>
          </a:prstGeom>
        </p:spPr>
      </p:pic>
      <p:sp>
        <p:nvSpPr>
          <p:cNvPr id="4" name="Slide Number Placeholder 4">
            <a:extLst>
              <a:ext uri="{FF2B5EF4-FFF2-40B4-BE49-F238E27FC236}">
                <a16:creationId xmlns:a16="http://schemas.microsoft.com/office/drawing/2014/main" id="{A3AC7B2E-8F5E-4F2E-A816-8F3BD9F24C9C}"/>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80849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osing Slide">
    <p:bg>
      <p:bgPr>
        <a:solidFill>
          <a:srgbClr val="005777"/>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448302" cy="6858000"/>
          </a:xfrm>
          <a:prstGeom prst="rect">
            <a:avLst/>
          </a:prstGeom>
        </p:spPr>
      </p:pic>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a:cxnSpLocks/>
          </p:cNvCxnSpPr>
          <p:nvPr/>
        </p:nvCxnSpPr>
        <p:spPr>
          <a:xfrm flipH="1" flipV="1">
            <a:off x="-71504" y="3517900"/>
            <a:ext cx="2281304" cy="3340100"/>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085256"/>
            <a:ext cx="6696075" cy="1909763"/>
          </a:xfrm>
        </p:spPr>
        <p:txBody>
          <a:bodyPr anchor="b">
            <a:noAutofit/>
          </a:bodyPr>
          <a:lstStyle>
            <a:lvl1pPr>
              <a:defRPr lang="en-US" sz="3600" b="0" i="0" kern="1200" spc="150" baseline="0" dirty="0">
                <a:solidFill>
                  <a:schemeClr val="bg1"/>
                </a:solidFill>
                <a:latin typeface="Open Sans Light" pitchFamily="2" charset="0"/>
                <a:ea typeface="+mj-ea"/>
                <a:cs typeface="+mj-cs"/>
              </a:defRPr>
            </a:lvl1pPr>
          </a:lstStyle>
          <a:p>
            <a:r>
              <a:rPr lang="en-US" dirty="0"/>
              <a:t>THANK YOU </a:t>
            </a:r>
            <a:br>
              <a:rPr lang="en-US" dirty="0"/>
            </a:br>
            <a:r>
              <a:rPr lang="en-US" dirty="0"/>
              <a:t>QUESTIONS</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hasCustomPrompt="1"/>
          </p:nvPr>
        </p:nvSpPr>
        <p:spPr>
          <a:xfrm>
            <a:off x="4657724" y="4231190"/>
            <a:ext cx="6696074" cy="365125"/>
          </a:xfrm>
        </p:spPr>
        <p:txBody>
          <a:bodyPr anchor="t" anchorCtr="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Get more information:</a:t>
            </a:r>
          </a:p>
          <a:p>
            <a:r>
              <a:rPr lang="en-US" dirty="0"/>
              <a:t>Email</a:t>
            </a:r>
          </a:p>
          <a:p>
            <a:r>
              <a:rPr lang="en-US" dirty="0"/>
              <a:t>Website</a:t>
            </a:r>
          </a:p>
          <a:p>
            <a:r>
              <a:rPr lang="en-US" dirty="0"/>
              <a:t>Other</a:t>
            </a:r>
          </a:p>
          <a:p>
            <a:endParaRPr lang="en-US" dirty="0"/>
          </a:p>
        </p:txBody>
      </p:sp>
      <p:pic>
        <p:nvPicPr>
          <p:cNvPr id="6" name="Picture 5" descr="A map of wisconsin with points and lines&#10;&#10;Description automatically generated">
            <a:extLst>
              <a:ext uri="{FF2B5EF4-FFF2-40B4-BE49-F238E27FC236}">
                <a16:creationId xmlns:a16="http://schemas.microsoft.com/office/drawing/2014/main" id="{66C5FF62-96A0-423B-4D32-BEF9B8E0DE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Lst>
          </a:blip>
          <a:stretch>
            <a:fillRect/>
          </a:stretch>
        </p:blipFill>
        <p:spPr>
          <a:xfrm>
            <a:off x="-97452" y="-758242"/>
            <a:ext cx="4144962" cy="5363580"/>
          </a:xfrm>
          <a:prstGeom prst="rect">
            <a:avLst/>
          </a:prstGeom>
        </p:spPr>
      </p:pic>
      <p:cxnSp>
        <p:nvCxnSpPr>
          <p:cNvPr id="11" name="Straight Connector 10">
            <a:extLst>
              <a:ext uri="{FF2B5EF4-FFF2-40B4-BE49-F238E27FC236}">
                <a16:creationId xmlns:a16="http://schemas.microsoft.com/office/drawing/2014/main" id="{E6C31FC4-A6DF-E6C1-EC93-BF0A7F9732C8}"/>
              </a:ext>
              <a:ext uri="{C183D7F6-B498-43B3-948B-1728B52AA6E4}">
                <adec:decorative xmlns:adec="http://schemas.microsoft.com/office/drawing/2017/decorative" val="1"/>
              </a:ext>
            </a:extLst>
          </p:cNvPr>
          <p:cNvCxnSpPr>
            <a:cxnSpLocks/>
          </p:cNvCxnSpPr>
          <p:nvPr/>
        </p:nvCxnSpPr>
        <p:spPr>
          <a:xfrm flipH="1">
            <a:off x="1081057" y="0"/>
            <a:ext cx="4911723" cy="7192565"/>
          </a:xfrm>
          <a:prstGeom prst="line">
            <a:avLst/>
          </a:prstGeom>
          <a:ln w="952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descr="A black background with white text&#10;&#10;Description automatically generated">
            <a:extLst>
              <a:ext uri="{FF2B5EF4-FFF2-40B4-BE49-F238E27FC236}">
                <a16:creationId xmlns:a16="http://schemas.microsoft.com/office/drawing/2014/main" id="{EBB9AA4A-884E-BD69-F7DD-CB823576BCB9}"/>
              </a:ext>
            </a:extLst>
          </p:cNvPr>
          <p:cNvPicPr>
            <a:picLocks noChangeAspect="1"/>
          </p:cNvPicPr>
          <p:nvPr/>
        </p:nvPicPr>
        <p:blipFill>
          <a:blip r:embed="rId6"/>
          <a:stretch>
            <a:fillRect/>
          </a:stretch>
        </p:blipFill>
        <p:spPr>
          <a:xfrm>
            <a:off x="7145341" y="136525"/>
            <a:ext cx="4542008" cy="1635123"/>
          </a:xfrm>
          <a:prstGeom prst="rect">
            <a:avLst/>
          </a:prstGeom>
        </p:spPr>
      </p:pic>
    </p:spTree>
    <p:extLst>
      <p:ext uri="{BB962C8B-B14F-4D97-AF65-F5344CB8AC3E}">
        <p14:creationId xmlns:p14="http://schemas.microsoft.com/office/powerpoint/2010/main" val="2961226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o Graphic - 1 Column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FD76FA-2E67-4E9D-A59B-F5E66169994C}"/>
              </a:ext>
            </a:extLst>
          </p:cNvPr>
          <p:cNvSpPr>
            <a:spLocks noGrp="1"/>
          </p:cNvSpPr>
          <p:nvPr>
            <p:ph type="ctrTitle" hasCustomPrompt="1"/>
          </p:nvPr>
        </p:nvSpPr>
        <p:spPr>
          <a:xfrm>
            <a:off x="2419055" y="284955"/>
            <a:ext cx="8692249" cy="985042"/>
          </a:xfrm>
        </p:spPr>
        <p:txBody>
          <a:bodyPr anchor="b">
            <a:noAutofit/>
          </a:bodyPr>
          <a:lstStyle>
            <a:lvl1pPr algn="l">
              <a:defRPr sz="3600" spc="150" baseline="0"/>
            </a:lvl1pPr>
          </a:lstStyle>
          <a:p>
            <a:r>
              <a:rPr lang="en-US" dirty="0"/>
              <a:t>CLICK TO EDIT PAGE TITLE</a:t>
            </a:r>
          </a:p>
        </p:txBody>
      </p:sp>
      <p:sp>
        <p:nvSpPr>
          <p:cNvPr id="13" name="Slide Number Placeholder 4">
            <a:extLst>
              <a:ext uri="{FF2B5EF4-FFF2-40B4-BE49-F238E27FC236}">
                <a16:creationId xmlns:a16="http://schemas.microsoft.com/office/drawing/2014/main" id="{5BF19758-13DE-49A3-99BA-8310753A257A}"/>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
        <p:nvSpPr>
          <p:cNvPr id="14" name="Text Placeholder 13">
            <a:extLst>
              <a:ext uri="{FF2B5EF4-FFF2-40B4-BE49-F238E27FC236}">
                <a16:creationId xmlns:a16="http://schemas.microsoft.com/office/drawing/2014/main" id="{CDDFECA8-E2BF-4296-8C46-0ABC895640D8}"/>
              </a:ext>
            </a:extLst>
          </p:cNvPr>
          <p:cNvSpPr>
            <a:spLocks noGrp="1"/>
          </p:cNvSpPr>
          <p:nvPr>
            <p:ph type="body" sz="quarter" idx="13"/>
          </p:nvPr>
        </p:nvSpPr>
        <p:spPr>
          <a:xfrm>
            <a:off x="2424113" y="2225675"/>
            <a:ext cx="8691562" cy="2630488"/>
          </a:xfrm>
        </p:spPr>
        <p:txBody>
          <a:bodyPr/>
          <a:lstStyle>
            <a:lvl1pPr>
              <a:lnSpc>
                <a:spcPct val="100000"/>
              </a:lnSpc>
              <a:spcBef>
                <a:spcPts val="1200"/>
              </a:spcBef>
              <a:buClr>
                <a:srgbClr val="005777"/>
              </a:buClr>
              <a:defRPr>
                <a:solidFill>
                  <a:schemeClr val="tx1"/>
                </a:solidFill>
              </a:defRPr>
            </a:lvl1pPr>
            <a:lvl2pPr>
              <a:lnSpc>
                <a:spcPct val="100000"/>
              </a:lnSpc>
              <a:spcBef>
                <a:spcPts val="1200"/>
              </a:spcBef>
              <a:defRPr>
                <a:solidFill>
                  <a:schemeClr val="tx1"/>
                </a:solidFill>
              </a:defRPr>
            </a:lvl2pPr>
            <a:lvl3pPr>
              <a:lnSpc>
                <a:spcPct val="100000"/>
              </a:lnSpc>
              <a:spcBef>
                <a:spcPts val="1200"/>
              </a:spcBef>
              <a:defRPr>
                <a:solidFill>
                  <a:schemeClr val="tx1"/>
                </a:solidFill>
              </a:defRPr>
            </a:lvl3pPr>
            <a:lvl4pPr>
              <a:lnSpc>
                <a:spcPct val="100000"/>
              </a:lnSpc>
              <a:spcBef>
                <a:spcPts val="1200"/>
              </a:spcBef>
              <a:defRPr>
                <a:solidFill>
                  <a:schemeClr val="tx1"/>
                </a:solidFill>
              </a:defRPr>
            </a:lvl4pPr>
            <a:lvl5pPr>
              <a:lnSpc>
                <a:spcPct val="100000"/>
              </a:lnSpc>
              <a:spcBef>
                <a:spcPts val="120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6662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No Graphic -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72874" y="284955"/>
            <a:ext cx="8692249" cy="985042"/>
          </a:xfrm>
        </p:spPr>
        <p:txBody>
          <a:bodyPr anchor="b">
            <a:noAutofit/>
          </a:bodyPr>
          <a:lstStyle>
            <a:lvl1pPr algn="l">
              <a:defRPr sz="3600" spc="150" baseline="0"/>
            </a:lvl1pPr>
          </a:lstStyle>
          <a:p>
            <a:r>
              <a:rPr lang="en-US" dirty="0"/>
              <a:t>CLICK TO EDIT PAGE TITLE</a:t>
            </a:r>
          </a:p>
        </p:txBody>
      </p:sp>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26688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17455" y="284955"/>
            <a:ext cx="8692249" cy="985042"/>
          </a:xfrm>
        </p:spPr>
        <p:txBody>
          <a:bodyPr anchor="b">
            <a:noAutofit/>
          </a:bodyPr>
          <a:lstStyle>
            <a:lvl1pPr algn="l">
              <a:defRPr sz="3600" spc="150" baseline="0"/>
            </a:lvl1pPr>
          </a:lstStyle>
          <a:p>
            <a:r>
              <a:rPr lang="en-US" dirty="0"/>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6178"/>
                    </a14:imgEffect>
                  </a14:imgLayer>
                </a14:imgProps>
              </a:ext>
            </a:extLst>
          </a:blip>
          <a:srcRect l="43303" t="39602" r="4199"/>
          <a:stretch/>
        </p:blipFill>
        <p:spPr>
          <a:xfrm rot="16200000">
            <a:off x="-276603" y="2153489"/>
            <a:ext cx="4981114" cy="4427908"/>
          </a:xfrm>
          <a:prstGeom prst="rect">
            <a:avLst/>
          </a:prstGeom>
        </p:spPr>
      </p:pic>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p:nvPicPr>
        <p:blipFill>
          <a:blip r:embed="rId4"/>
          <a:stretch>
            <a:fillRect/>
          </a:stretch>
        </p:blipFill>
        <p:spPr>
          <a:xfrm>
            <a:off x="590619" y="126997"/>
            <a:ext cx="1247323" cy="1300958"/>
          </a:xfrm>
          <a:prstGeom prst="rect">
            <a:avLst/>
          </a:prstGeom>
        </p:spPr>
      </p:pic>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
        <p:nvSpPr>
          <p:cNvPr id="14" name="Text Placeholder 13">
            <a:extLst>
              <a:ext uri="{FF2B5EF4-FFF2-40B4-BE49-F238E27FC236}">
                <a16:creationId xmlns:a16="http://schemas.microsoft.com/office/drawing/2014/main" id="{A4F371B3-0F7E-E2E4-6D9D-8CB96EF6A148}"/>
              </a:ext>
            </a:extLst>
          </p:cNvPr>
          <p:cNvSpPr>
            <a:spLocks noGrp="1"/>
          </p:cNvSpPr>
          <p:nvPr>
            <p:ph type="body" sz="quarter" idx="13"/>
          </p:nvPr>
        </p:nvSpPr>
        <p:spPr>
          <a:xfrm>
            <a:off x="2424113" y="2225675"/>
            <a:ext cx="8691562" cy="2630488"/>
          </a:xfrm>
        </p:spPr>
        <p:txBody>
          <a:bodyPr/>
          <a:lstStyle>
            <a:lvl1pPr>
              <a:lnSpc>
                <a:spcPct val="100000"/>
              </a:lnSpc>
              <a:spcBef>
                <a:spcPts val="1200"/>
              </a:spcBef>
              <a:buClr>
                <a:srgbClr val="005777"/>
              </a:buClr>
              <a:defRPr/>
            </a:lvl1pPr>
            <a:lvl2pPr>
              <a:lnSpc>
                <a:spcPct val="100000"/>
              </a:lnSpc>
              <a:spcBef>
                <a:spcPts val="1200"/>
              </a:spcBef>
              <a:defRPr/>
            </a:lvl2pPr>
            <a:lvl3pPr>
              <a:lnSpc>
                <a:spcPct val="100000"/>
              </a:lnSpc>
              <a:spcBef>
                <a:spcPts val="1200"/>
              </a:spcBef>
              <a:defRPr/>
            </a:lvl3pPr>
            <a:lvl4pPr>
              <a:lnSpc>
                <a:spcPct val="100000"/>
              </a:lnSpc>
              <a:spcBef>
                <a:spcPts val="1200"/>
              </a:spcBef>
              <a:defRPr/>
            </a:lvl4pPr>
            <a:lvl5pPr>
              <a:lnSpc>
                <a:spcPct val="100000"/>
              </a:lnSpc>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099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column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63637" y="284955"/>
            <a:ext cx="8692249" cy="985042"/>
          </a:xfrm>
        </p:spPr>
        <p:txBody>
          <a:bodyPr anchor="b">
            <a:noAutofit/>
          </a:bodyPr>
          <a:lstStyle>
            <a:lvl1pPr algn="l">
              <a:defRPr sz="3600" spc="150" baseline="0"/>
            </a:lvl1pPr>
          </a:lstStyle>
          <a:p>
            <a:r>
              <a:rPr lang="en-US" dirty="0"/>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6178"/>
                    </a14:imgEffect>
                  </a14:imgLayer>
                </a14:imgProps>
              </a:ext>
            </a:extLst>
          </a:blip>
          <a:srcRect l="43303" t="39602" r="4199"/>
          <a:stretch/>
        </p:blipFill>
        <p:spPr>
          <a:xfrm rot="16200000">
            <a:off x="-276603" y="2153489"/>
            <a:ext cx="4981114" cy="4427908"/>
          </a:xfrm>
          <a:prstGeom prst="rect">
            <a:avLst/>
          </a:prstGeom>
        </p:spPr>
      </p:pic>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p:nvPicPr>
        <p:blipFill>
          <a:blip r:embed="rId4"/>
          <a:stretch>
            <a:fillRect/>
          </a:stretch>
        </p:blipFill>
        <p:spPr>
          <a:xfrm>
            <a:off x="590619" y="126997"/>
            <a:ext cx="1247323" cy="1300958"/>
          </a:xfrm>
          <a:prstGeom prst="rect">
            <a:avLst/>
          </a:prstGeom>
        </p:spPr>
      </p:pic>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
        <p:nvSpPr>
          <p:cNvPr id="4" name="Text Placeholder 3">
            <a:extLst>
              <a:ext uri="{FF2B5EF4-FFF2-40B4-BE49-F238E27FC236}">
                <a16:creationId xmlns:a16="http://schemas.microsoft.com/office/drawing/2014/main" id="{E9F794F3-73A4-C671-D3C0-56694CD0D14E}"/>
              </a:ext>
            </a:extLst>
          </p:cNvPr>
          <p:cNvSpPr>
            <a:spLocks noGrp="1"/>
          </p:cNvSpPr>
          <p:nvPr>
            <p:ph type="body" sz="quarter" idx="13" hasCustomPrompt="1"/>
          </p:nvPr>
        </p:nvSpPr>
        <p:spPr>
          <a:xfrm>
            <a:off x="2363747" y="1653885"/>
            <a:ext cx="4114800" cy="766762"/>
          </a:xfrm>
        </p:spPr>
        <p:txBody>
          <a:bodyPr>
            <a:normAutofit/>
          </a:bodyPr>
          <a:lstStyle>
            <a:lvl1pPr marL="0" indent="0">
              <a:lnSpc>
                <a:spcPct val="100000"/>
              </a:lnSpc>
              <a:spcBef>
                <a:spcPts val="1200"/>
              </a:spcBef>
              <a:buClr>
                <a:srgbClr val="005777"/>
              </a:buClr>
              <a:buNone/>
              <a:defRPr sz="3300"/>
            </a:lvl1pPr>
            <a:lvl2pPr>
              <a:lnSpc>
                <a:spcPct val="100000"/>
              </a:lnSpc>
              <a:spcBef>
                <a:spcPts val="1200"/>
              </a:spcBef>
              <a:defRPr/>
            </a:lvl2pPr>
            <a:lvl3pPr>
              <a:lnSpc>
                <a:spcPct val="100000"/>
              </a:lnSpc>
              <a:spcBef>
                <a:spcPts val="1200"/>
              </a:spcBef>
              <a:defRPr/>
            </a:lvl3pPr>
            <a:lvl4pPr>
              <a:lnSpc>
                <a:spcPct val="100000"/>
              </a:lnSpc>
              <a:spcBef>
                <a:spcPts val="1200"/>
              </a:spcBef>
              <a:defRPr/>
            </a:lvl4pPr>
            <a:lvl5pPr>
              <a:lnSpc>
                <a:spcPct val="100000"/>
              </a:lnSpc>
              <a:spcBef>
                <a:spcPts val="1200"/>
              </a:spcBef>
              <a:defRPr/>
            </a:lvl5pPr>
          </a:lstStyle>
          <a:p>
            <a:pPr lvl="0"/>
            <a:r>
              <a:rPr lang="en-US" dirty="0"/>
              <a:t>Title</a:t>
            </a:r>
          </a:p>
        </p:txBody>
      </p:sp>
      <p:sp>
        <p:nvSpPr>
          <p:cNvPr id="13" name="Text Placeholder 12">
            <a:extLst>
              <a:ext uri="{FF2B5EF4-FFF2-40B4-BE49-F238E27FC236}">
                <a16:creationId xmlns:a16="http://schemas.microsoft.com/office/drawing/2014/main" id="{16C00AE6-258D-21AD-BD29-E4CA2440322D}"/>
              </a:ext>
            </a:extLst>
          </p:cNvPr>
          <p:cNvSpPr>
            <a:spLocks noGrp="1"/>
          </p:cNvSpPr>
          <p:nvPr>
            <p:ph type="body" sz="quarter" idx="14" hasCustomPrompt="1"/>
          </p:nvPr>
        </p:nvSpPr>
        <p:spPr>
          <a:xfrm>
            <a:off x="6941045" y="1653885"/>
            <a:ext cx="4114800" cy="766762"/>
          </a:xfrm>
        </p:spPr>
        <p:txBody>
          <a:bodyPr/>
          <a:lstStyle>
            <a:lvl1pPr marL="0" indent="0">
              <a:lnSpc>
                <a:spcPct val="100000"/>
              </a:lnSpc>
              <a:spcBef>
                <a:spcPts val="1200"/>
              </a:spcBef>
              <a:buClr>
                <a:srgbClr val="005777"/>
              </a:buClr>
              <a:buNone/>
              <a:defRPr sz="3300"/>
            </a:lvl1pPr>
            <a:lvl2pPr>
              <a:lnSpc>
                <a:spcPct val="100000"/>
              </a:lnSpc>
              <a:spcBef>
                <a:spcPts val="1200"/>
              </a:spcBef>
              <a:defRPr/>
            </a:lvl2pPr>
            <a:lvl3pPr>
              <a:lnSpc>
                <a:spcPct val="100000"/>
              </a:lnSpc>
              <a:spcBef>
                <a:spcPts val="1200"/>
              </a:spcBef>
              <a:defRPr/>
            </a:lvl3pPr>
            <a:lvl4pPr>
              <a:lnSpc>
                <a:spcPct val="100000"/>
              </a:lnSpc>
              <a:spcBef>
                <a:spcPts val="1200"/>
              </a:spcBef>
              <a:defRPr/>
            </a:lvl4pPr>
            <a:lvl5pPr>
              <a:lnSpc>
                <a:spcPct val="100000"/>
              </a:lnSpc>
              <a:spcBef>
                <a:spcPts val="1200"/>
              </a:spcBef>
              <a:defRPr/>
            </a:lvl5pPr>
          </a:lstStyle>
          <a:p>
            <a:pPr lvl="0"/>
            <a:r>
              <a:rPr lang="en-US" dirty="0"/>
              <a:t>Title</a:t>
            </a:r>
          </a:p>
        </p:txBody>
      </p:sp>
      <p:sp>
        <p:nvSpPr>
          <p:cNvPr id="11" name="Text Placeholder 3">
            <a:extLst>
              <a:ext uri="{FF2B5EF4-FFF2-40B4-BE49-F238E27FC236}">
                <a16:creationId xmlns:a16="http://schemas.microsoft.com/office/drawing/2014/main" id="{E8B44B21-F403-417B-8021-4A35E1E732C8}"/>
              </a:ext>
            </a:extLst>
          </p:cNvPr>
          <p:cNvSpPr>
            <a:spLocks noGrp="1"/>
          </p:cNvSpPr>
          <p:nvPr>
            <p:ph type="body" sz="quarter" idx="15" hasCustomPrompt="1"/>
          </p:nvPr>
        </p:nvSpPr>
        <p:spPr>
          <a:xfrm>
            <a:off x="2363596" y="2605924"/>
            <a:ext cx="4114800" cy="2970962"/>
          </a:xfrm>
        </p:spPr>
        <p:txBody>
          <a:bodyPr/>
          <a:lstStyle>
            <a:lvl1pPr>
              <a:lnSpc>
                <a:spcPct val="100000"/>
              </a:lnSpc>
              <a:spcBef>
                <a:spcPts val="1200"/>
              </a:spcBef>
              <a:buClr>
                <a:srgbClr val="005777"/>
              </a:buClr>
              <a:defRPr/>
            </a:lvl1pPr>
            <a:lvl2pPr>
              <a:lnSpc>
                <a:spcPct val="100000"/>
              </a:lnSpc>
              <a:spcBef>
                <a:spcPts val="1200"/>
              </a:spcBef>
              <a:defRPr/>
            </a:lvl2pPr>
            <a:lvl3pPr>
              <a:lnSpc>
                <a:spcPct val="100000"/>
              </a:lnSpc>
              <a:spcBef>
                <a:spcPts val="1200"/>
              </a:spcBef>
              <a:defRPr/>
            </a:lvl3pPr>
            <a:lvl4pPr>
              <a:lnSpc>
                <a:spcPct val="100000"/>
              </a:lnSpc>
              <a:spcBef>
                <a:spcPts val="1200"/>
              </a:spcBef>
              <a:defRPr/>
            </a:lvl4pPr>
            <a:lvl5pPr>
              <a:lnSpc>
                <a:spcPct val="100000"/>
              </a:lnSpc>
              <a:spcBef>
                <a:spcPts val="1200"/>
              </a:spcBef>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a:extLst>
              <a:ext uri="{FF2B5EF4-FFF2-40B4-BE49-F238E27FC236}">
                <a16:creationId xmlns:a16="http://schemas.microsoft.com/office/drawing/2014/main" id="{F7B883BE-1F02-465E-9408-D879743162C9}"/>
              </a:ext>
            </a:extLst>
          </p:cNvPr>
          <p:cNvSpPr>
            <a:spLocks noGrp="1"/>
          </p:cNvSpPr>
          <p:nvPr>
            <p:ph type="body" sz="quarter" idx="16" hasCustomPrompt="1"/>
          </p:nvPr>
        </p:nvSpPr>
        <p:spPr>
          <a:xfrm>
            <a:off x="6941045" y="2605924"/>
            <a:ext cx="4114800" cy="2970962"/>
          </a:xfrm>
        </p:spPr>
        <p:txBody>
          <a:bodyPr/>
          <a:lstStyle>
            <a:lvl1pPr>
              <a:lnSpc>
                <a:spcPct val="100000"/>
              </a:lnSpc>
              <a:spcBef>
                <a:spcPts val="1200"/>
              </a:spcBef>
              <a:buClr>
                <a:srgbClr val="005777"/>
              </a:buClr>
              <a:defRPr/>
            </a:lvl1pPr>
            <a:lvl2pPr>
              <a:lnSpc>
                <a:spcPct val="100000"/>
              </a:lnSpc>
              <a:spcBef>
                <a:spcPts val="1200"/>
              </a:spcBef>
              <a:defRPr/>
            </a:lvl2pPr>
            <a:lvl3pPr>
              <a:lnSpc>
                <a:spcPct val="100000"/>
              </a:lnSpc>
              <a:spcBef>
                <a:spcPts val="1200"/>
              </a:spcBef>
              <a:defRPr/>
            </a:lvl3pPr>
            <a:lvl4pPr>
              <a:lnSpc>
                <a:spcPct val="100000"/>
              </a:lnSpc>
              <a:spcBef>
                <a:spcPts val="1200"/>
              </a:spcBef>
              <a:defRPr/>
            </a:lvl4pPr>
            <a:lvl5pPr>
              <a:lnSpc>
                <a:spcPct val="100000"/>
              </a:lnSpc>
              <a:spcBef>
                <a:spcPts val="1200"/>
              </a:spcBef>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2672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pen Slide - for images, tabl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419055" y="284955"/>
            <a:ext cx="8692249" cy="985042"/>
          </a:xfrm>
        </p:spPr>
        <p:txBody>
          <a:bodyPr anchor="b">
            <a:noAutofit/>
          </a:bodyPr>
          <a:lstStyle>
            <a:lvl1pPr algn="l">
              <a:defRPr sz="3600" spc="150" baseline="0"/>
            </a:lvl1pPr>
          </a:lstStyle>
          <a:p>
            <a:r>
              <a:rPr lang="en-US" dirty="0"/>
              <a:t>CLICK TO EDIT PAGE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6178"/>
                    </a14:imgEffect>
                  </a14:imgLayer>
                </a14:imgProps>
              </a:ext>
            </a:extLst>
          </a:blip>
          <a:srcRect l="43303" t="39602" r="4199"/>
          <a:stretch/>
        </p:blipFill>
        <p:spPr>
          <a:xfrm rot="16200000">
            <a:off x="-276603" y="2153489"/>
            <a:ext cx="4981114" cy="4427908"/>
          </a:xfrm>
          <a:prstGeom prst="rect">
            <a:avLst/>
          </a:prstGeom>
        </p:spPr>
      </p:pic>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p:nvPicPr>
        <p:blipFill>
          <a:blip r:embed="rId4"/>
          <a:stretch>
            <a:fillRect/>
          </a:stretch>
        </p:blipFill>
        <p:spPr>
          <a:xfrm>
            <a:off x="590619" y="126997"/>
            <a:ext cx="1247323" cy="1300958"/>
          </a:xfrm>
          <a:prstGeom prst="rect">
            <a:avLst/>
          </a:prstGeom>
        </p:spPr>
      </p:pic>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41229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o Graphic - 1 Column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06DF03-0B9E-46C3-B2E5-6C01762D8BAB}"/>
              </a:ext>
            </a:extLst>
          </p:cNvPr>
          <p:cNvSpPr/>
          <p:nvPr/>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10" name="Title 1">
            <a:extLst>
              <a:ext uri="{FF2B5EF4-FFF2-40B4-BE49-F238E27FC236}">
                <a16:creationId xmlns:a16="http://schemas.microsoft.com/office/drawing/2014/main" id="{A8FD76FA-2E67-4E9D-A59B-F5E66169994C}"/>
              </a:ext>
            </a:extLst>
          </p:cNvPr>
          <p:cNvSpPr>
            <a:spLocks noGrp="1"/>
          </p:cNvSpPr>
          <p:nvPr>
            <p:ph type="ctrTitle" hasCustomPrompt="1"/>
          </p:nvPr>
        </p:nvSpPr>
        <p:spPr>
          <a:xfrm>
            <a:off x="2419055" y="284955"/>
            <a:ext cx="8692249" cy="985042"/>
          </a:xfrm>
        </p:spPr>
        <p:txBody>
          <a:bodyPr anchor="b">
            <a:noAutofit/>
          </a:bodyPr>
          <a:lstStyle>
            <a:lvl1pPr algn="l">
              <a:defRPr sz="3600" spc="150" baseline="0"/>
            </a:lvl1pPr>
          </a:lstStyle>
          <a:p>
            <a:r>
              <a:rPr lang="en-US" dirty="0"/>
              <a:t>CLICK TO EDIT PAGE TITLE</a:t>
            </a:r>
          </a:p>
        </p:txBody>
      </p:sp>
      <p:pic>
        <p:nvPicPr>
          <p:cNvPr id="12" name="Picture 11" descr="A blue and black logo&#10;&#10;Description automatically generated">
            <a:extLst>
              <a:ext uri="{FF2B5EF4-FFF2-40B4-BE49-F238E27FC236}">
                <a16:creationId xmlns:a16="http://schemas.microsoft.com/office/drawing/2014/main" id="{F79FFAFA-1C6D-4EFF-85F0-BA183A72B1BE}"/>
              </a:ext>
            </a:extLst>
          </p:cNvPr>
          <p:cNvPicPr>
            <a:picLocks noChangeAspect="1"/>
          </p:cNvPicPr>
          <p:nvPr/>
        </p:nvPicPr>
        <p:blipFill>
          <a:blip r:embed="rId2"/>
          <a:stretch>
            <a:fillRect/>
          </a:stretch>
        </p:blipFill>
        <p:spPr>
          <a:xfrm>
            <a:off x="590619" y="126997"/>
            <a:ext cx="1247323" cy="1300958"/>
          </a:xfrm>
          <a:prstGeom prst="rect">
            <a:avLst/>
          </a:prstGeom>
        </p:spPr>
      </p:pic>
      <p:sp>
        <p:nvSpPr>
          <p:cNvPr id="13" name="Slide Number Placeholder 4">
            <a:extLst>
              <a:ext uri="{FF2B5EF4-FFF2-40B4-BE49-F238E27FC236}">
                <a16:creationId xmlns:a16="http://schemas.microsoft.com/office/drawing/2014/main" id="{5BF19758-13DE-49A3-99BA-8310753A257A}"/>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
        <p:nvSpPr>
          <p:cNvPr id="14" name="Text Placeholder 13">
            <a:extLst>
              <a:ext uri="{FF2B5EF4-FFF2-40B4-BE49-F238E27FC236}">
                <a16:creationId xmlns:a16="http://schemas.microsoft.com/office/drawing/2014/main" id="{CDDFECA8-E2BF-4296-8C46-0ABC895640D8}"/>
              </a:ext>
            </a:extLst>
          </p:cNvPr>
          <p:cNvSpPr>
            <a:spLocks noGrp="1"/>
          </p:cNvSpPr>
          <p:nvPr>
            <p:ph type="body" sz="quarter" idx="13"/>
          </p:nvPr>
        </p:nvSpPr>
        <p:spPr>
          <a:xfrm>
            <a:off x="2424113" y="2225675"/>
            <a:ext cx="8691562" cy="2630488"/>
          </a:xfrm>
        </p:spPr>
        <p:txBody>
          <a:bodyPr/>
          <a:lstStyle>
            <a:lvl1pPr>
              <a:lnSpc>
                <a:spcPct val="100000"/>
              </a:lnSpc>
              <a:spcBef>
                <a:spcPts val="1200"/>
              </a:spcBef>
              <a:buClr>
                <a:srgbClr val="005777"/>
              </a:buClr>
              <a:defRPr>
                <a:solidFill>
                  <a:schemeClr val="tx1"/>
                </a:solidFill>
              </a:defRPr>
            </a:lvl1pPr>
            <a:lvl2pPr>
              <a:lnSpc>
                <a:spcPct val="100000"/>
              </a:lnSpc>
              <a:spcBef>
                <a:spcPts val="1200"/>
              </a:spcBef>
              <a:defRPr>
                <a:solidFill>
                  <a:schemeClr val="tx1"/>
                </a:solidFill>
              </a:defRPr>
            </a:lvl2pPr>
            <a:lvl3pPr>
              <a:lnSpc>
                <a:spcPct val="100000"/>
              </a:lnSpc>
              <a:spcBef>
                <a:spcPts val="1200"/>
              </a:spcBef>
              <a:defRPr>
                <a:solidFill>
                  <a:schemeClr val="tx1"/>
                </a:solidFill>
              </a:defRPr>
            </a:lvl3pPr>
            <a:lvl4pPr>
              <a:lnSpc>
                <a:spcPct val="100000"/>
              </a:lnSpc>
              <a:spcBef>
                <a:spcPts val="1200"/>
              </a:spcBef>
              <a:defRPr>
                <a:solidFill>
                  <a:schemeClr val="tx1"/>
                </a:solidFill>
              </a:defRPr>
            </a:lvl4pPr>
            <a:lvl5pPr>
              <a:lnSpc>
                <a:spcPct val="100000"/>
              </a:lnSpc>
              <a:spcBef>
                <a:spcPts val="1200"/>
              </a:spcBef>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1468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o Graphic -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293CC9-B2B8-D3F8-09D5-04872F069E68}"/>
              </a:ext>
            </a:extLst>
          </p:cNvPr>
          <p:cNvSpPr/>
          <p:nvPr/>
        </p:nvSpPr>
        <p:spPr>
          <a:xfrm>
            <a:off x="0" y="0"/>
            <a:ext cx="495300" cy="6858000"/>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dirty="0">
              <a:latin typeface="Open Sans Light" pitchFamily="2" charset="0"/>
            </a:endParaRPr>
          </a:p>
        </p:txBody>
      </p:sp>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2372874" y="284955"/>
            <a:ext cx="8692249" cy="985042"/>
          </a:xfrm>
        </p:spPr>
        <p:txBody>
          <a:bodyPr anchor="b">
            <a:noAutofit/>
          </a:bodyPr>
          <a:lstStyle>
            <a:lvl1pPr algn="l">
              <a:defRPr sz="3600" spc="150" baseline="0"/>
            </a:lvl1pPr>
          </a:lstStyle>
          <a:p>
            <a:r>
              <a:rPr lang="en-US" dirty="0"/>
              <a:t>CLICK TO EDIT PAGE TITLE</a:t>
            </a:r>
          </a:p>
        </p:txBody>
      </p:sp>
      <p:pic>
        <p:nvPicPr>
          <p:cNvPr id="5" name="Picture 4" descr="A blue and black logo&#10;&#10;Description automatically generated">
            <a:extLst>
              <a:ext uri="{FF2B5EF4-FFF2-40B4-BE49-F238E27FC236}">
                <a16:creationId xmlns:a16="http://schemas.microsoft.com/office/drawing/2014/main" id="{3F78D639-6D3F-8EB4-93F4-83048C0D35D2}"/>
              </a:ext>
            </a:extLst>
          </p:cNvPr>
          <p:cNvPicPr>
            <a:picLocks noChangeAspect="1"/>
          </p:cNvPicPr>
          <p:nvPr/>
        </p:nvPicPr>
        <p:blipFill>
          <a:blip r:embed="rId2"/>
          <a:stretch>
            <a:fillRect/>
          </a:stretch>
        </p:blipFill>
        <p:spPr>
          <a:xfrm>
            <a:off x="590619" y="126997"/>
            <a:ext cx="1247323" cy="1300958"/>
          </a:xfrm>
          <a:prstGeom prst="rect">
            <a:avLst/>
          </a:prstGeom>
        </p:spPr>
      </p:pic>
      <p:sp>
        <p:nvSpPr>
          <p:cNvPr id="10" name="Slide Number Placeholder 4">
            <a:extLst>
              <a:ext uri="{FF2B5EF4-FFF2-40B4-BE49-F238E27FC236}">
                <a16:creationId xmlns:a16="http://schemas.microsoft.com/office/drawing/2014/main" id="{5D9823BB-8EB5-06E6-FA68-D94341E11C69}"/>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46077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pic>
        <p:nvPicPr>
          <p:cNvPr id="3" name="Picture 2" descr="Blue letters on a black background&#10;&#10;Description automatically generated">
            <a:extLst>
              <a:ext uri="{FF2B5EF4-FFF2-40B4-BE49-F238E27FC236}">
                <a16:creationId xmlns:a16="http://schemas.microsoft.com/office/drawing/2014/main" id="{FC730565-3BF3-F023-EB63-C49A072E1D6A}"/>
              </a:ext>
            </a:extLst>
          </p:cNvPr>
          <p:cNvPicPr>
            <a:picLocks noChangeAspect="1"/>
          </p:cNvPicPr>
          <p:nvPr/>
        </p:nvPicPr>
        <p:blipFill>
          <a:blip r:embed="rId2"/>
          <a:stretch>
            <a:fillRect/>
          </a:stretch>
        </p:blipFill>
        <p:spPr>
          <a:xfrm>
            <a:off x="11019411" y="99664"/>
            <a:ext cx="1059881" cy="1105456"/>
          </a:xfrm>
          <a:prstGeom prst="rect">
            <a:avLst/>
          </a:prstGeom>
        </p:spPr>
      </p:pic>
      <p:sp>
        <p:nvSpPr>
          <p:cNvPr id="4" name="Slide Number Placeholder 4">
            <a:extLst>
              <a:ext uri="{FF2B5EF4-FFF2-40B4-BE49-F238E27FC236}">
                <a16:creationId xmlns:a16="http://schemas.microsoft.com/office/drawing/2014/main" id="{BC5FF903-D18D-4831-87A4-D3F1B748445F}"/>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014161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448302" cy="6858000"/>
          </a:xfrm>
          <a:prstGeom prst="rect">
            <a:avLst/>
          </a:prstGeom>
        </p:spPr>
      </p:pic>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a:cxnSpLocks/>
          </p:cNvCxnSpPr>
          <p:nvPr/>
        </p:nvCxnSpPr>
        <p:spPr>
          <a:xfrm flipH="1" flipV="1">
            <a:off x="-71504" y="3517900"/>
            <a:ext cx="2281304" cy="3340100"/>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085256"/>
            <a:ext cx="6696075" cy="1909763"/>
          </a:xfrm>
        </p:spPr>
        <p:txBody>
          <a:bodyPr anchor="b">
            <a:noAutofit/>
          </a:bodyPr>
          <a:lstStyle>
            <a:lvl1pPr>
              <a:defRPr lang="en-US" sz="3600" b="0" i="0" kern="1200" spc="150" baseline="0" dirty="0">
                <a:solidFill>
                  <a:schemeClr val="tx1"/>
                </a:solidFill>
                <a:latin typeface="Open Sans Light" pitchFamily="2" charset="0"/>
                <a:ea typeface="+mj-ea"/>
                <a:cs typeface="+mj-cs"/>
              </a:defRPr>
            </a:lvl1pPr>
          </a:lstStyle>
          <a:p>
            <a:r>
              <a:rPr lang="en-US" dirty="0"/>
              <a:t>THANK YOU </a:t>
            </a:r>
            <a:br>
              <a:rPr lang="en-US" dirty="0"/>
            </a:br>
            <a:r>
              <a:rPr lang="en-US" dirty="0"/>
              <a:t>QUESTIONS</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hasCustomPrompt="1"/>
          </p:nvPr>
        </p:nvSpPr>
        <p:spPr>
          <a:xfrm>
            <a:off x="4657724" y="4231190"/>
            <a:ext cx="6696074" cy="365125"/>
          </a:xfrm>
        </p:spPr>
        <p:txBody>
          <a:bodyPr anchor="t" anchorCtr="0">
            <a:noAutofit/>
          </a:bodyPr>
          <a:lstStyle>
            <a:lvl1pPr marL="0" indent="0" algn="l">
              <a:buNone/>
              <a:defRPr sz="18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Get more information:</a:t>
            </a:r>
          </a:p>
          <a:p>
            <a:r>
              <a:rPr lang="en-US" dirty="0"/>
              <a:t>Email</a:t>
            </a:r>
          </a:p>
          <a:p>
            <a:r>
              <a:rPr lang="en-US" dirty="0"/>
              <a:t>Website</a:t>
            </a:r>
          </a:p>
          <a:p>
            <a:r>
              <a:rPr lang="en-US" dirty="0"/>
              <a:t>Other</a:t>
            </a:r>
          </a:p>
          <a:p>
            <a:endParaRPr lang="en-US" dirty="0"/>
          </a:p>
        </p:txBody>
      </p:sp>
      <p:pic>
        <p:nvPicPr>
          <p:cNvPr id="6" name="Picture 5" descr="A map of wisconsin with points and lines&#10;&#10;Description automatically generated">
            <a:extLst>
              <a:ext uri="{FF2B5EF4-FFF2-40B4-BE49-F238E27FC236}">
                <a16:creationId xmlns:a16="http://schemas.microsoft.com/office/drawing/2014/main" id="{66C5FF62-96A0-423B-4D32-BEF9B8E0DE29}"/>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Lst>
          </a:blip>
          <a:stretch>
            <a:fillRect/>
          </a:stretch>
        </p:blipFill>
        <p:spPr>
          <a:xfrm>
            <a:off x="-97452" y="-758242"/>
            <a:ext cx="4144962" cy="5363580"/>
          </a:xfrm>
          <a:prstGeom prst="rect">
            <a:avLst/>
          </a:prstGeom>
        </p:spPr>
      </p:pic>
      <p:cxnSp>
        <p:nvCxnSpPr>
          <p:cNvPr id="11" name="Straight Connector 10">
            <a:extLst>
              <a:ext uri="{FF2B5EF4-FFF2-40B4-BE49-F238E27FC236}">
                <a16:creationId xmlns:a16="http://schemas.microsoft.com/office/drawing/2014/main" id="{E6C31FC4-A6DF-E6C1-EC93-BF0A7F9732C8}"/>
              </a:ext>
              <a:ext uri="{C183D7F6-B498-43B3-948B-1728B52AA6E4}">
                <adec:decorative xmlns:adec="http://schemas.microsoft.com/office/drawing/2017/decorative" val="1"/>
              </a:ext>
            </a:extLst>
          </p:cNvPr>
          <p:cNvCxnSpPr>
            <a:cxnSpLocks/>
          </p:cNvCxnSpPr>
          <p:nvPr/>
        </p:nvCxnSpPr>
        <p:spPr>
          <a:xfrm flipH="1">
            <a:off x="1081057" y="0"/>
            <a:ext cx="4911723" cy="7192565"/>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14" name="Picture 13" descr="A black background with a black square&#10;&#10;Description automatically generated with medium confidence">
            <a:extLst>
              <a:ext uri="{FF2B5EF4-FFF2-40B4-BE49-F238E27FC236}">
                <a16:creationId xmlns:a16="http://schemas.microsoft.com/office/drawing/2014/main" id="{1DB790E1-0C6C-65D7-60F5-0A2DA7A675AF}"/>
              </a:ext>
            </a:extLst>
          </p:cNvPr>
          <p:cNvPicPr>
            <a:picLocks noChangeAspect="1"/>
          </p:cNvPicPr>
          <p:nvPr/>
        </p:nvPicPr>
        <p:blipFill>
          <a:blip r:embed="rId6"/>
          <a:stretch>
            <a:fillRect/>
          </a:stretch>
        </p:blipFill>
        <p:spPr>
          <a:xfrm>
            <a:off x="7134837" y="136525"/>
            <a:ext cx="4542008" cy="1633816"/>
          </a:xfrm>
          <a:prstGeom prst="rect">
            <a:avLst/>
          </a:prstGeom>
        </p:spPr>
      </p:pic>
    </p:spTree>
    <p:extLst>
      <p:ext uri="{BB962C8B-B14F-4D97-AF65-F5344CB8AC3E}">
        <p14:creationId xmlns:p14="http://schemas.microsoft.com/office/powerpoint/2010/main" val="140175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pen Slide">
    <p:bg>
      <p:bgPr>
        <a:solidFill>
          <a:srgbClr val="005777"/>
        </a:solidFill>
        <a:effectLst/>
      </p:bgPr>
    </p:bg>
    <p:spTree>
      <p:nvGrpSpPr>
        <p:cNvPr id="1" name=""/>
        <p:cNvGrpSpPr/>
        <p:nvPr/>
      </p:nvGrpSpPr>
      <p:grpSpPr>
        <a:xfrm>
          <a:off x="0" y="0"/>
          <a:ext cx="0" cy="0"/>
          <a:chOff x="0" y="0"/>
          <a:chExt cx="0" cy="0"/>
        </a:xfrm>
      </p:grpSpPr>
      <p:pic>
        <p:nvPicPr>
          <p:cNvPr id="16" name="Picture 15" descr="A black background with white text&#10;&#10;Description automatically generated">
            <a:extLst>
              <a:ext uri="{FF2B5EF4-FFF2-40B4-BE49-F238E27FC236}">
                <a16:creationId xmlns:a16="http://schemas.microsoft.com/office/drawing/2014/main" id="{276A5E5B-D638-9F76-E657-94609E29E9C8}"/>
              </a:ext>
            </a:extLst>
          </p:cNvPr>
          <p:cNvPicPr>
            <a:picLocks noChangeAspect="1"/>
          </p:cNvPicPr>
          <p:nvPr/>
        </p:nvPicPr>
        <p:blipFill>
          <a:blip r:embed="rId2"/>
          <a:stretch>
            <a:fillRect/>
          </a:stretch>
        </p:blipFill>
        <p:spPr>
          <a:xfrm>
            <a:off x="7145341" y="136525"/>
            <a:ext cx="4542008" cy="1635123"/>
          </a:xfrm>
          <a:prstGeom prst="rect">
            <a:avLst/>
          </a:prstGeom>
        </p:spPr>
      </p:pic>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40" y="0"/>
            <a:ext cx="5448302" cy="6858000"/>
          </a:xfrm>
          <a:prstGeom prst="rect">
            <a:avLst/>
          </a:prstGeom>
        </p:spPr>
      </p:pic>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a:cxnSpLocks/>
          </p:cNvCxnSpPr>
          <p:nvPr/>
        </p:nvCxnSpPr>
        <p:spPr>
          <a:xfrm flipH="1" flipV="1">
            <a:off x="-71504" y="3517900"/>
            <a:ext cx="2281304" cy="3340100"/>
          </a:xfrm>
          <a:prstGeom prst="line">
            <a:avLst/>
          </a:prstGeom>
          <a:ln w="9525">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Autofit/>
          </a:bodyPr>
          <a:lstStyle>
            <a:lvl1pPr>
              <a:lnSpc>
                <a:spcPct val="100000"/>
              </a:lnSpc>
              <a:defRPr lang="en-US" sz="3600" b="0" i="0" kern="1200" spc="150" baseline="0" dirty="0">
                <a:solidFill>
                  <a:schemeClr val="bg1"/>
                </a:solidFill>
                <a:latin typeface="Open Sans Light" pitchFamily="2" charset="0"/>
                <a:ea typeface="+mj-ea"/>
                <a:cs typeface="+mj-cs"/>
              </a:defRPr>
            </a:lvl1pPr>
          </a:lstStyle>
          <a:p>
            <a:r>
              <a:rPr lang="en-US" dirty="0"/>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ctr" anchorCtr="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dirty="0"/>
          </a:p>
        </p:txBody>
      </p:sp>
      <p:pic>
        <p:nvPicPr>
          <p:cNvPr id="6" name="Picture 5" descr="A map of wisconsin with points and lines&#10;&#10;Description automatically generated">
            <a:extLst>
              <a:ext uri="{FF2B5EF4-FFF2-40B4-BE49-F238E27FC236}">
                <a16:creationId xmlns:a16="http://schemas.microsoft.com/office/drawing/2014/main" id="{66C5FF62-96A0-423B-4D32-BEF9B8E0DE2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Lst>
          </a:blip>
          <a:stretch>
            <a:fillRect/>
          </a:stretch>
        </p:blipFill>
        <p:spPr>
          <a:xfrm>
            <a:off x="-97452" y="-758242"/>
            <a:ext cx="4144962" cy="5363580"/>
          </a:xfrm>
          <a:prstGeom prst="rect">
            <a:avLst/>
          </a:prstGeom>
        </p:spPr>
      </p:pic>
      <p:cxnSp>
        <p:nvCxnSpPr>
          <p:cNvPr id="11" name="Straight Connector 10">
            <a:extLst>
              <a:ext uri="{FF2B5EF4-FFF2-40B4-BE49-F238E27FC236}">
                <a16:creationId xmlns:a16="http://schemas.microsoft.com/office/drawing/2014/main" id="{E6C31FC4-A6DF-E6C1-EC93-BF0A7F9732C8}"/>
              </a:ext>
              <a:ext uri="{C183D7F6-B498-43B3-948B-1728B52AA6E4}">
                <adec:decorative xmlns:adec="http://schemas.microsoft.com/office/drawing/2017/decorative" val="1"/>
              </a:ext>
            </a:extLst>
          </p:cNvPr>
          <p:cNvCxnSpPr>
            <a:cxnSpLocks/>
          </p:cNvCxnSpPr>
          <p:nvPr/>
        </p:nvCxnSpPr>
        <p:spPr>
          <a:xfrm flipH="1">
            <a:off x="1081057" y="0"/>
            <a:ext cx="4911723" cy="7192565"/>
          </a:xfrm>
          <a:prstGeom prst="line">
            <a:avLst/>
          </a:prstGeom>
          <a:ln w="9525">
            <a:solidFill>
              <a:srgbClr val="FFFF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56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134303"/>
            <a:ext cx="10515600" cy="1325563"/>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Light" pitchFamily="2" charset="0"/>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64894685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98" r:id="rId5"/>
    <p:sldLayoutId id="2147483697" r:id="rId6"/>
    <p:sldLayoutId id="2147483680" r:id="rId7"/>
    <p:sldLayoutId id="2147483679" r:id="rId8"/>
  </p:sldLayoutIdLst>
  <p:hf hdr="0" dt="0"/>
  <p:txStyles>
    <p:titleStyle>
      <a:lvl1pPr algn="l" defTabSz="914400" rtl="0" eaLnBrk="1" latinLnBrk="0" hangingPunct="1">
        <a:lnSpc>
          <a:spcPct val="90000"/>
        </a:lnSpc>
        <a:spcBef>
          <a:spcPct val="0"/>
        </a:spcBef>
        <a:buNone/>
        <a:defRPr sz="4400" b="0" i="0" kern="1200" cap="all" baseline="0">
          <a:solidFill>
            <a:schemeClr val="tx1"/>
          </a:solidFill>
          <a:latin typeface="Open Sans Light" pitchFamily="2" charset="0"/>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b="0" i="0" kern="1200">
          <a:solidFill>
            <a:schemeClr val="tx1"/>
          </a:solidFill>
          <a:latin typeface="Open Sans Light" pitchFamily="2" charset="0"/>
          <a:ea typeface="+mn-ea"/>
          <a:cs typeface="+mn-cs"/>
        </a:defRPr>
      </a:lvl1pPr>
      <a:lvl2pPr marL="685800" indent="-228600" algn="l" defTabSz="914400" rtl="0" eaLnBrk="1" latinLnBrk="0" hangingPunct="1">
        <a:lnSpc>
          <a:spcPct val="100000"/>
        </a:lnSpc>
        <a:spcBef>
          <a:spcPts val="1200"/>
        </a:spcBef>
        <a:buFont typeface="Arial" panose="020B0604020202020204" pitchFamily="34" charset="0"/>
        <a:buChar char="•"/>
        <a:defRPr sz="2400" b="0" i="0" kern="1200">
          <a:solidFill>
            <a:schemeClr val="tx1"/>
          </a:solidFill>
          <a:latin typeface="Open Sans Light" pitchFamily="2" charset="0"/>
          <a:ea typeface="+mn-ea"/>
          <a:cs typeface="+mn-cs"/>
        </a:defRPr>
      </a:lvl2pPr>
      <a:lvl3pPr marL="1143000" indent="-228600" algn="l" defTabSz="914400" rtl="0" eaLnBrk="1" latinLnBrk="0" hangingPunct="1">
        <a:lnSpc>
          <a:spcPct val="100000"/>
        </a:lnSpc>
        <a:spcBef>
          <a:spcPts val="1200"/>
        </a:spcBef>
        <a:buFont typeface="Arial" panose="020B0604020202020204" pitchFamily="34" charset="0"/>
        <a:buChar char="•"/>
        <a:defRPr sz="2000" b="0" i="0" kern="1200">
          <a:solidFill>
            <a:schemeClr val="tx1"/>
          </a:solidFill>
          <a:latin typeface="Open Sans Light" pitchFamily="2" charset="0"/>
          <a:ea typeface="+mn-ea"/>
          <a:cs typeface="+mn-cs"/>
        </a:defRPr>
      </a:lvl3pPr>
      <a:lvl4pPr marL="1600200" indent="-228600" algn="l" defTabSz="914400" rtl="0" eaLnBrk="1" latinLnBrk="0" hangingPunct="1">
        <a:lnSpc>
          <a:spcPct val="100000"/>
        </a:lnSpc>
        <a:spcBef>
          <a:spcPts val="1200"/>
        </a:spcBef>
        <a:buFont typeface="Arial" panose="020B0604020202020204" pitchFamily="34" charset="0"/>
        <a:buChar char="•"/>
        <a:defRPr sz="1800" b="0" i="0" kern="1200">
          <a:solidFill>
            <a:schemeClr val="tx1"/>
          </a:solidFill>
          <a:latin typeface="Open Sans Light" pitchFamily="2" charset="0"/>
          <a:ea typeface="+mn-ea"/>
          <a:cs typeface="+mn-cs"/>
        </a:defRPr>
      </a:lvl4pPr>
      <a:lvl5pPr marL="2057400" indent="-228600" algn="l" defTabSz="914400" rtl="0" eaLnBrk="1" latinLnBrk="0" hangingPunct="1">
        <a:lnSpc>
          <a:spcPct val="100000"/>
        </a:lnSpc>
        <a:spcBef>
          <a:spcPts val="1200"/>
        </a:spcBef>
        <a:buFont typeface="Arial" panose="020B0604020202020204" pitchFamily="34" charset="0"/>
        <a:buChar char="•"/>
        <a:defRPr sz="1800" b="0" i="0" kern="1200">
          <a:solidFill>
            <a:schemeClr val="tx1"/>
          </a:solidFill>
          <a:latin typeface="Open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134303"/>
            <a:ext cx="10515600" cy="1325563"/>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Light" pitchFamily="2" charset="0"/>
              </a:defRPr>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10162052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7" r:id="rId5"/>
    <p:sldLayoutId id="2147483688" r:id="rId6"/>
    <p:sldLayoutId id="2147483686" r:id="rId7"/>
    <p:sldLayoutId id="2147483699" r:id="rId8"/>
    <p:sldLayoutId id="2147483700" r:id="rId9"/>
  </p:sldLayoutIdLst>
  <p:hf hdr="0" dt="0"/>
  <p:txStyles>
    <p:titleStyle>
      <a:lvl1pPr algn="l" defTabSz="914400" rtl="0" eaLnBrk="1" latinLnBrk="0" hangingPunct="1">
        <a:lnSpc>
          <a:spcPct val="90000"/>
        </a:lnSpc>
        <a:spcBef>
          <a:spcPct val="0"/>
        </a:spcBef>
        <a:buNone/>
        <a:defRPr sz="4400" b="0" i="0" kern="1200" cap="all" baseline="0">
          <a:solidFill>
            <a:schemeClr val="tx1"/>
          </a:solidFill>
          <a:latin typeface="Open Sans Light" pitchFamily="2" charset="0"/>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b="0" i="0" kern="1200">
          <a:solidFill>
            <a:schemeClr val="tx1"/>
          </a:solidFill>
          <a:latin typeface="Open Sans Light" pitchFamily="2" charset="0"/>
          <a:ea typeface="+mn-ea"/>
          <a:cs typeface="+mn-cs"/>
        </a:defRPr>
      </a:lvl1pPr>
      <a:lvl2pPr marL="685800" indent="-228600" algn="l" defTabSz="914400" rtl="0" eaLnBrk="1" latinLnBrk="0" hangingPunct="1">
        <a:lnSpc>
          <a:spcPct val="100000"/>
        </a:lnSpc>
        <a:spcBef>
          <a:spcPts val="1200"/>
        </a:spcBef>
        <a:buFont typeface="Arial" panose="020B0604020202020204" pitchFamily="34" charset="0"/>
        <a:buChar char="•"/>
        <a:defRPr sz="2400" b="0" i="0" kern="1200">
          <a:solidFill>
            <a:schemeClr val="tx1"/>
          </a:solidFill>
          <a:latin typeface="Open Sans Light" pitchFamily="2" charset="0"/>
          <a:ea typeface="+mn-ea"/>
          <a:cs typeface="+mn-cs"/>
        </a:defRPr>
      </a:lvl2pPr>
      <a:lvl3pPr marL="1143000" indent="-228600" algn="l" defTabSz="914400" rtl="0" eaLnBrk="1" latinLnBrk="0" hangingPunct="1">
        <a:lnSpc>
          <a:spcPct val="100000"/>
        </a:lnSpc>
        <a:spcBef>
          <a:spcPts val="1200"/>
        </a:spcBef>
        <a:buFont typeface="Arial" panose="020B0604020202020204" pitchFamily="34" charset="0"/>
        <a:buChar char="•"/>
        <a:defRPr sz="2000" b="0" i="0" kern="1200">
          <a:solidFill>
            <a:schemeClr val="tx1"/>
          </a:solidFill>
          <a:latin typeface="Open Sans Light" pitchFamily="2" charset="0"/>
          <a:ea typeface="+mn-ea"/>
          <a:cs typeface="+mn-cs"/>
        </a:defRPr>
      </a:lvl3pPr>
      <a:lvl4pPr marL="1600200" indent="-228600" algn="l" defTabSz="914400" rtl="0" eaLnBrk="1" latinLnBrk="0" hangingPunct="1">
        <a:lnSpc>
          <a:spcPct val="100000"/>
        </a:lnSpc>
        <a:spcBef>
          <a:spcPts val="1200"/>
        </a:spcBef>
        <a:buFont typeface="Arial" panose="020B0604020202020204" pitchFamily="34" charset="0"/>
        <a:buChar char="•"/>
        <a:defRPr sz="1800" b="0" i="0" kern="1200">
          <a:solidFill>
            <a:schemeClr val="tx1"/>
          </a:solidFill>
          <a:latin typeface="Open Sans Light" pitchFamily="2" charset="0"/>
          <a:ea typeface="+mn-ea"/>
          <a:cs typeface="+mn-cs"/>
        </a:defRPr>
      </a:lvl4pPr>
      <a:lvl5pPr marL="2057400" indent="-228600" algn="l" defTabSz="914400" rtl="0" eaLnBrk="1" latinLnBrk="0" hangingPunct="1">
        <a:lnSpc>
          <a:spcPct val="100000"/>
        </a:lnSpc>
        <a:spcBef>
          <a:spcPts val="1200"/>
        </a:spcBef>
        <a:buFont typeface="Arial" panose="020B0604020202020204" pitchFamily="34" charset="0"/>
        <a:buChar char="•"/>
        <a:defRPr sz="1800" b="0" i="0" kern="1200">
          <a:solidFill>
            <a:schemeClr val="tx1"/>
          </a:solidFill>
          <a:latin typeface="Open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1B7F-2D3E-C0CB-D071-B507679355E8}"/>
              </a:ext>
            </a:extLst>
          </p:cNvPr>
          <p:cNvSpPr>
            <a:spLocks noGrp="1"/>
          </p:cNvSpPr>
          <p:nvPr>
            <p:ph type="title"/>
          </p:nvPr>
        </p:nvSpPr>
        <p:spPr>
          <a:xfrm>
            <a:off x="4657724" y="1519237"/>
            <a:ext cx="7221746" cy="1909763"/>
          </a:xfrm>
        </p:spPr>
        <p:txBody>
          <a:bodyPr/>
          <a:lstStyle/>
          <a:p>
            <a:r>
              <a:rPr lang="en-US" dirty="0"/>
              <a:t>Due Process &amp; Hearsay </a:t>
            </a:r>
            <a:br>
              <a:rPr lang="en-US" dirty="0"/>
            </a:br>
            <a:r>
              <a:rPr lang="en-US" dirty="0"/>
              <a:t>in University Proceedings</a:t>
            </a:r>
          </a:p>
        </p:txBody>
      </p:sp>
      <p:sp>
        <p:nvSpPr>
          <p:cNvPr id="3" name="Subtitle 2">
            <a:extLst>
              <a:ext uri="{FF2B5EF4-FFF2-40B4-BE49-F238E27FC236}">
                <a16:creationId xmlns:a16="http://schemas.microsoft.com/office/drawing/2014/main" id="{758F209F-8C5B-FCD0-56BA-FC379C9A9579}"/>
              </a:ext>
            </a:extLst>
          </p:cNvPr>
          <p:cNvSpPr>
            <a:spLocks noGrp="1"/>
          </p:cNvSpPr>
          <p:nvPr>
            <p:ph type="subTitle" idx="1"/>
          </p:nvPr>
        </p:nvSpPr>
        <p:spPr>
          <a:xfrm>
            <a:off x="4657724" y="4261052"/>
            <a:ext cx="6696074" cy="365125"/>
          </a:xfrm>
        </p:spPr>
        <p:txBody>
          <a:bodyPr/>
          <a:lstStyle/>
          <a:p>
            <a:endParaRPr lang="en-US" dirty="0">
              <a:latin typeface="Open Sans Light"/>
              <a:ea typeface="Open Sans Light"/>
              <a:cs typeface="Open Sans Light"/>
            </a:endParaRPr>
          </a:p>
          <a:p>
            <a:r>
              <a:rPr lang="en-US" b="1" dirty="0">
                <a:latin typeface="Open Sans Light"/>
                <a:ea typeface="Open Sans Light"/>
                <a:cs typeface="Open Sans Light"/>
              </a:rPr>
              <a:t>UW Law Days 2026</a:t>
            </a:r>
          </a:p>
          <a:p>
            <a:r>
              <a:rPr lang="en-US" dirty="0">
                <a:latin typeface="Open Sans Light"/>
                <a:ea typeface="Open Sans Light"/>
                <a:cs typeface="Open Sans Light"/>
              </a:rPr>
              <a:t>Rachel Pings	Assistant Division Administrator and 			Administrative Law Judge, Wisconsin Division 		of Hearings and Appeals</a:t>
            </a:r>
          </a:p>
          <a:p>
            <a:r>
              <a:rPr lang="en-US" dirty="0">
                <a:latin typeface="Open Sans Light"/>
                <a:ea typeface="Open Sans Light"/>
                <a:cs typeface="Open Sans Light"/>
              </a:rPr>
              <a:t>Quinn Williams	General Counsel, Universities of Wisconsin</a:t>
            </a:r>
          </a:p>
          <a:p>
            <a:endParaRPr lang="en-US" dirty="0"/>
          </a:p>
        </p:txBody>
      </p:sp>
    </p:spTree>
    <p:extLst>
      <p:ext uri="{BB962C8B-B14F-4D97-AF65-F5344CB8AC3E}">
        <p14:creationId xmlns:p14="http://schemas.microsoft.com/office/powerpoint/2010/main" val="210194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3736B-CBA2-512A-37E0-7334D8CBE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D582C9-308F-670B-2D9E-7301163E4FA4}"/>
              </a:ext>
            </a:extLst>
          </p:cNvPr>
          <p:cNvSpPr>
            <a:spLocks noGrp="1"/>
          </p:cNvSpPr>
          <p:nvPr>
            <p:ph type="ctrTitle"/>
          </p:nvPr>
        </p:nvSpPr>
        <p:spPr>
          <a:xfrm>
            <a:off x="1813826" y="359809"/>
            <a:ext cx="8692249" cy="985042"/>
          </a:xfrm>
        </p:spPr>
        <p:txBody>
          <a:bodyPr/>
          <a:lstStyle/>
          <a:p>
            <a:r>
              <a:rPr lang="en-US" dirty="0"/>
              <a:t>due process encourages participation at the hearing </a:t>
            </a:r>
          </a:p>
        </p:txBody>
      </p:sp>
      <p:sp>
        <p:nvSpPr>
          <p:cNvPr id="3" name="Slide Number Placeholder 2">
            <a:extLst>
              <a:ext uri="{FF2B5EF4-FFF2-40B4-BE49-F238E27FC236}">
                <a16:creationId xmlns:a16="http://schemas.microsoft.com/office/drawing/2014/main" id="{03ACC58D-F824-ED70-A3C4-240605527EF6}"/>
              </a:ext>
            </a:extLst>
          </p:cNvPr>
          <p:cNvSpPr>
            <a:spLocks noGrp="1"/>
          </p:cNvSpPr>
          <p:nvPr>
            <p:ph type="sldNum" sz="quarter" idx="12"/>
          </p:nvPr>
        </p:nvSpPr>
        <p:spPr/>
        <p:txBody>
          <a:bodyPr/>
          <a:lstStyle/>
          <a:p>
            <a:fld id="{A49DFD55-3C28-40EF-9E31-A92D2E4017FF}" type="slidenum">
              <a:rPr lang="en-US" smtClean="0"/>
              <a:pPr/>
              <a:t>10</a:t>
            </a:fld>
            <a:endParaRPr lang="en-US" dirty="0"/>
          </a:p>
        </p:txBody>
      </p:sp>
      <p:sp>
        <p:nvSpPr>
          <p:cNvPr id="8" name="Text Placeholder 7">
            <a:extLst>
              <a:ext uri="{FF2B5EF4-FFF2-40B4-BE49-F238E27FC236}">
                <a16:creationId xmlns:a16="http://schemas.microsoft.com/office/drawing/2014/main" id="{894E6738-430F-F224-E83D-45E9CC36F6F8}"/>
              </a:ext>
            </a:extLst>
          </p:cNvPr>
          <p:cNvSpPr>
            <a:spLocks noGrp="1"/>
          </p:cNvSpPr>
          <p:nvPr>
            <p:ph type="body" sz="quarter" idx="4294967295"/>
          </p:nvPr>
        </p:nvSpPr>
        <p:spPr>
          <a:xfrm>
            <a:off x="1233377" y="1613269"/>
            <a:ext cx="10239153" cy="5108206"/>
          </a:xfrm>
        </p:spPr>
        <p:txBody>
          <a:bodyPr>
            <a:normAutofit fontScale="85000" lnSpcReduction="20000"/>
          </a:bodyPr>
          <a:lstStyle/>
          <a:p>
            <a:r>
              <a:rPr lang="en-US" dirty="0"/>
              <a:t>Timely hearing encourages participation and good recall of events.</a:t>
            </a:r>
          </a:p>
          <a:p>
            <a:r>
              <a:rPr lang="en-US" dirty="0"/>
              <a:t>Hearing examiner can allow any information that has reasonable value in proving the facts.</a:t>
            </a:r>
          </a:p>
          <a:p>
            <a:r>
              <a:rPr lang="en-US" dirty="0"/>
              <a:t>Immaterial, irrelevant, or unduly repetitious testimony is excluded.</a:t>
            </a:r>
          </a:p>
          <a:p>
            <a:r>
              <a:rPr lang="en-US" dirty="0"/>
              <a:t>Advisors make the process less intimidating:</a:t>
            </a:r>
          </a:p>
          <a:p>
            <a:pPr lvl="1"/>
            <a:r>
              <a:rPr lang="en-US" dirty="0"/>
              <a:t>Both parties get an advisor.</a:t>
            </a:r>
          </a:p>
          <a:p>
            <a:pPr lvl="1"/>
            <a:r>
              <a:rPr lang="en-US" dirty="0"/>
              <a:t>Advisors (or third party provided by university) must conduct cross-examination.</a:t>
            </a:r>
          </a:p>
          <a:p>
            <a:pPr lvl="2"/>
            <a:r>
              <a:rPr lang="en-US" dirty="0"/>
              <a:t>Hearing examiner will ensure all cross-examination questions are relevant and the tone is appropriate.</a:t>
            </a:r>
          </a:p>
          <a:p>
            <a:r>
              <a:rPr lang="en-US" dirty="0"/>
              <a:t>Universities can choose to use an ALJ as the hearing examiner, which might make it a bit more formal, but also lends significant experience and consistency (in the process and outcomes). Further, it alleviates the university from having to perform two roles (fact presenter and fact finder).</a:t>
            </a:r>
          </a:p>
        </p:txBody>
      </p:sp>
    </p:spTree>
    <p:extLst>
      <p:ext uri="{BB962C8B-B14F-4D97-AF65-F5344CB8AC3E}">
        <p14:creationId xmlns:p14="http://schemas.microsoft.com/office/powerpoint/2010/main" val="416720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1D5AC-2D1B-06CE-B592-6F33C720B7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9C49A7-1A44-A9F5-21B4-2F1BC0539283}"/>
              </a:ext>
            </a:extLst>
          </p:cNvPr>
          <p:cNvSpPr>
            <a:spLocks noGrp="1"/>
          </p:cNvSpPr>
          <p:nvPr>
            <p:ph type="ctrTitle"/>
          </p:nvPr>
        </p:nvSpPr>
        <p:spPr>
          <a:xfrm>
            <a:off x="1892595" y="234647"/>
            <a:ext cx="8692249" cy="985042"/>
          </a:xfrm>
        </p:spPr>
        <p:txBody>
          <a:bodyPr/>
          <a:lstStyle/>
          <a:p>
            <a:r>
              <a:rPr lang="en-US" dirty="0"/>
              <a:t>Best practice</a:t>
            </a:r>
          </a:p>
        </p:txBody>
      </p:sp>
      <p:sp>
        <p:nvSpPr>
          <p:cNvPr id="3" name="Slide Number Placeholder 2">
            <a:extLst>
              <a:ext uri="{FF2B5EF4-FFF2-40B4-BE49-F238E27FC236}">
                <a16:creationId xmlns:a16="http://schemas.microsoft.com/office/drawing/2014/main" id="{61756760-8DF1-7E56-D593-FB70AB5DDFFC}"/>
              </a:ext>
            </a:extLst>
          </p:cNvPr>
          <p:cNvSpPr>
            <a:spLocks noGrp="1"/>
          </p:cNvSpPr>
          <p:nvPr>
            <p:ph type="sldNum" sz="quarter" idx="12"/>
          </p:nvPr>
        </p:nvSpPr>
        <p:spPr/>
        <p:txBody>
          <a:bodyPr/>
          <a:lstStyle/>
          <a:p>
            <a:fld id="{A49DFD55-3C28-40EF-9E31-A92D2E4017FF}" type="slidenum">
              <a:rPr lang="en-US" smtClean="0"/>
              <a:pPr/>
              <a:t>11</a:t>
            </a:fld>
            <a:endParaRPr lang="en-US" dirty="0"/>
          </a:p>
        </p:txBody>
      </p:sp>
      <p:sp>
        <p:nvSpPr>
          <p:cNvPr id="9" name="Text Placeholder 3">
            <a:extLst>
              <a:ext uri="{FF2B5EF4-FFF2-40B4-BE49-F238E27FC236}">
                <a16:creationId xmlns:a16="http://schemas.microsoft.com/office/drawing/2014/main" id="{23AD50E2-5490-E645-3164-3740BCDAE654}"/>
              </a:ext>
            </a:extLst>
          </p:cNvPr>
          <p:cNvSpPr txBox="1">
            <a:spLocks/>
          </p:cNvSpPr>
          <p:nvPr/>
        </p:nvSpPr>
        <p:spPr>
          <a:xfrm>
            <a:off x="1392865" y="1519431"/>
            <a:ext cx="9877647" cy="3116417"/>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200"/>
              </a:spcBef>
              <a:buClr>
                <a:srgbClr val="005777"/>
              </a:buClr>
              <a:buFont typeface="Arial" panose="020B0604020202020204" pitchFamily="34" charset="0"/>
              <a:buNone/>
              <a:defRPr sz="3300" b="0" i="0" kern="1200">
                <a:solidFill>
                  <a:schemeClr val="tx1"/>
                </a:solidFill>
                <a:latin typeface="Open Sans Light" pitchFamily="2" charset="0"/>
                <a:ea typeface="+mn-ea"/>
                <a:cs typeface="+mn-cs"/>
              </a:defRPr>
            </a:lvl1pPr>
            <a:lvl2pPr marL="685800" indent="-228600" algn="l" defTabSz="914400" rtl="0" eaLnBrk="1" latinLnBrk="0" hangingPunct="1">
              <a:lnSpc>
                <a:spcPct val="100000"/>
              </a:lnSpc>
              <a:spcBef>
                <a:spcPts val="1200"/>
              </a:spcBef>
              <a:buFont typeface="Arial" panose="020B0604020202020204" pitchFamily="34" charset="0"/>
              <a:buChar char="•"/>
              <a:defRPr sz="2400" b="0" i="0" kern="1200">
                <a:solidFill>
                  <a:schemeClr val="tx1"/>
                </a:solidFill>
                <a:latin typeface="Open Sans Light" pitchFamily="2" charset="0"/>
                <a:ea typeface="+mn-ea"/>
                <a:cs typeface="+mn-cs"/>
              </a:defRPr>
            </a:lvl2pPr>
            <a:lvl3pPr marL="1143000" indent="-228600" algn="l" defTabSz="914400" rtl="0" eaLnBrk="1" latinLnBrk="0" hangingPunct="1">
              <a:lnSpc>
                <a:spcPct val="100000"/>
              </a:lnSpc>
              <a:spcBef>
                <a:spcPts val="1200"/>
              </a:spcBef>
              <a:buFont typeface="Arial" panose="020B0604020202020204" pitchFamily="34" charset="0"/>
              <a:buChar char="•"/>
              <a:defRPr sz="2000" b="0" i="0" kern="1200">
                <a:solidFill>
                  <a:schemeClr val="tx1"/>
                </a:solidFill>
                <a:latin typeface="Open Sans Light" pitchFamily="2" charset="0"/>
                <a:ea typeface="+mn-ea"/>
                <a:cs typeface="+mn-cs"/>
              </a:defRPr>
            </a:lvl3pPr>
            <a:lvl4pPr marL="1600200" indent="-228600" algn="l" defTabSz="914400" rtl="0" eaLnBrk="1" latinLnBrk="0" hangingPunct="1">
              <a:lnSpc>
                <a:spcPct val="100000"/>
              </a:lnSpc>
              <a:spcBef>
                <a:spcPts val="1200"/>
              </a:spcBef>
              <a:buFont typeface="Arial" panose="020B0604020202020204" pitchFamily="34" charset="0"/>
              <a:buChar char="•"/>
              <a:defRPr sz="1800" b="0" i="0" kern="1200">
                <a:solidFill>
                  <a:schemeClr val="tx1"/>
                </a:solidFill>
                <a:latin typeface="Open Sans Light" pitchFamily="2" charset="0"/>
                <a:ea typeface="+mn-ea"/>
                <a:cs typeface="+mn-cs"/>
              </a:defRPr>
            </a:lvl4pPr>
            <a:lvl5pPr marL="2057400" indent="-228600" algn="l" defTabSz="914400" rtl="0" eaLnBrk="1" latinLnBrk="0" hangingPunct="1">
              <a:lnSpc>
                <a:spcPct val="100000"/>
              </a:lnSpc>
              <a:spcBef>
                <a:spcPts val="1200"/>
              </a:spcBef>
              <a:buFont typeface="Arial" panose="020B0604020202020204" pitchFamily="34" charset="0"/>
              <a:buChar char="•"/>
              <a:defRPr sz="1800" b="0" i="0" kern="1200">
                <a:solidFill>
                  <a:schemeClr val="tx1"/>
                </a:solidFill>
                <a:latin typeface="Open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Best practice is for both parties and all witnesses with direct knowledge to appear at the hearing to testify and be cross-examined. But the university and hearing examiner lack authority to subpoena a party or witness, make them testify, or make them answer all questions if they do testify.</a:t>
            </a:r>
          </a:p>
          <a:p>
            <a:endParaRPr lang="en-US" dirty="0"/>
          </a:p>
        </p:txBody>
      </p:sp>
      <p:sp>
        <p:nvSpPr>
          <p:cNvPr id="4" name="Action Button: Help 3" descr="A question mark in a box.">
            <a:hlinkClick r:id="" action="ppaction://noaction" highlightClick="1"/>
            <a:extLst>
              <a:ext uri="{FF2B5EF4-FFF2-40B4-BE49-F238E27FC236}">
                <a16:creationId xmlns:a16="http://schemas.microsoft.com/office/drawing/2014/main" id="{322D081C-31FC-136A-8CC2-D0DC9D11CB9C}"/>
              </a:ext>
            </a:extLst>
          </p:cNvPr>
          <p:cNvSpPr/>
          <p:nvPr/>
        </p:nvSpPr>
        <p:spPr>
          <a:xfrm>
            <a:off x="3457311" y="4987818"/>
            <a:ext cx="1043804" cy="956930"/>
          </a:xfrm>
          <a:prstGeom prst="actionButtonHelp">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Text Placeholder 7">
            <a:extLst>
              <a:ext uri="{FF2B5EF4-FFF2-40B4-BE49-F238E27FC236}">
                <a16:creationId xmlns:a16="http://schemas.microsoft.com/office/drawing/2014/main" id="{F522BD6E-04BE-5910-8700-5D7E55857371}"/>
              </a:ext>
            </a:extLst>
          </p:cNvPr>
          <p:cNvSpPr>
            <a:spLocks noGrp="1"/>
          </p:cNvSpPr>
          <p:nvPr>
            <p:ph type="body" sz="quarter" idx="4294967295"/>
          </p:nvPr>
        </p:nvSpPr>
        <p:spPr>
          <a:xfrm>
            <a:off x="4639338" y="5134591"/>
            <a:ext cx="6280298" cy="723015"/>
          </a:xfrm>
        </p:spPr>
        <p:txBody>
          <a:bodyPr>
            <a:normAutofit/>
          </a:bodyPr>
          <a:lstStyle/>
          <a:p>
            <a:pPr marL="0" indent="0">
              <a:buNone/>
            </a:pPr>
            <a:r>
              <a:rPr lang="en-US" dirty="0"/>
              <a:t>What happens if they don’t?</a:t>
            </a:r>
          </a:p>
        </p:txBody>
      </p:sp>
    </p:spTree>
    <p:extLst>
      <p:ext uri="{BB962C8B-B14F-4D97-AF65-F5344CB8AC3E}">
        <p14:creationId xmlns:p14="http://schemas.microsoft.com/office/powerpoint/2010/main" val="2189117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51C55-D119-0604-A446-F63D782245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FBC139-230F-F338-41D6-42F4F304C9DD}"/>
              </a:ext>
            </a:extLst>
          </p:cNvPr>
          <p:cNvSpPr>
            <a:spLocks noGrp="1"/>
          </p:cNvSpPr>
          <p:nvPr>
            <p:ph type="ctrTitle"/>
          </p:nvPr>
        </p:nvSpPr>
        <p:spPr>
          <a:xfrm>
            <a:off x="2291380" y="226339"/>
            <a:ext cx="8692249" cy="985042"/>
          </a:xfrm>
        </p:spPr>
        <p:txBody>
          <a:bodyPr/>
          <a:lstStyle/>
          <a:p>
            <a:r>
              <a:rPr lang="en-US" dirty="0"/>
              <a:t>Lack of participation at hearing</a:t>
            </a:r>
          </a:p>
        </p:txBody>
      </p:sp>
      <p:sp>
        <p:nvSpPr>
          <p:cNvPr id="3" name="Slide Number Placeholder 2">
            <a:extLst>
              <a:ext uri="{FF2B5EF4-FFF2-40B4-BE49-F238E27FC236}">
                <a16:creationId xmlns:a16="http://schemas.microsoft.com/office/drawing/2014/main" id="{06A6649B-0304-2479-A19E-A7CBA2AE7328}"/>
              </a:ext>
            </a:extLst>
          </p:cNvPr>
          <p:cNvSpPr>
            <a:spLocks noGrp="1"/>
          </p:cNvSpPr>
          <p:nvPr>
            <p:ph type="sldNum" sz="quarter" idx="12"/>
          </p:nvPr>
        </p:nvSpPr>
        <p:spPr/>
        <p:txBody>
          <a:bodyPr/>
          <a:lstStyle/>
          <a:p>
            <a:fld id="{A49DFD55-3C28-40EF-9E31-A92D2E4017FF}" type="slidenum">
              <a:rPr lang="en-US" smtClean="0"/>
              <a:pPr/>
              <a:t>12</a:t>
            </a:fld>
            <a:endParaRPr lang="en-US" dirty="0"/>
          </a:p>
        </p:txBody>
      </p:sp>
      <p:sp>
        <p:nvSpPr>
          <p:cNvPr id="5" name="Text Placeholder 3">
            <a:extLst>
              <a:ext uri="{FF2B5EF4-FFF2-40B4-BE49-F238E27FC236}">
                <a16:creationId xmlns:a16="http://schemas.microsoft.com/office/drawing/2014/main" id="{6BCE1F00-3DB6-7929-D67E-4DEDC54EECDC}"/>
              </a:ext>
            </a:extLst>
          </p:cNvPr>
          <p:cNvSpPr txBox="1">
            <a:spLocks/>
          </p:cNvSpPr>
          <p:nvPr/>
        </p:nvSpPr>
        <p:spPr>
          <a:xfrm>
            <a:off x="2665691" y="1422954"/>
            <a:ext cx="7943628" cy="493339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200"/>
              </a:spcBef>
              <a:buClr>
                <a:srgbClr val="005777"/>
              </a:buClr>
              <a:buFont typeface="Arial" panose="020B0604020202020204" pitchFamily="34" charset="0"/>
              <a:buChar char="•"/>
              <a:defRPr sz="2800" b="0" i="0" kern="1200">
                <a:solidFill>
                  <a:schemeClr val="tx1"/>
                </a:solidFill>
                <a:latin typeface="Open Sans Light" pitchFamily="2" charset="0"/>
                <a:ea typeface="+mn-ea"/>
                <a:cs typeface="+mn-cs"/>
              </a:defRPr>
            </a:lvl1pPr>
            <a:lvl2pPr marL="685800" indent="-228600" algn="l" defTabSz="914400" rtl="0" eaLnBrk="1" latinLnBrk="0" hangingPunct="1">
              <a:lnSpc>
                <a:spcPct val="100000"/>
              </a:lnSpc>
              <a:spcBef>
                <a:spcPts val="1200"/>
              </a:spcBef>
              <a:buFont typeface="Arial" panose="020B0604020202020204" pitchFamily="34" charset="0"/>
              <a:buChar char="•"/>
              <a:defRPr sz="2400" b="0" i="0" kern="1200">
                <a:solidFill>
                  <a:schemeClr val="tx1"/>
                </a:solidFill>
                <a:latin typeface="Open Sans Light" pitchFamily="2" charset="0"/>
                <a:ea typeface="+mn-ea"/>
                <a:cs typeface="+mn-cs"/>
              </a:defRPr>
            </a:lvl2pPr>
            <a:lvl3pPr marL="1143000" indent="-228600" algn="l" defTabSz="914400" rtl="0" eaLnBrk="1" latinLnBrk="0" hangingPunct="1">
              <a:lnSpc>
                <a:spcPct val="100000"/>
              </a:lnSpc>
              <a:spcBef>
                <a:spcPts val="1200"/>
              </a:spcBef>
              <a:buFont typeface="Arial" panose="020B0604020202020204" pitchFamily="34" charset="0"/>
              <a:buChar char="•"/>
              <a:defRPr sz="2000" b="0" i="0" kern="1200">
                <a:solidFill>
                  <a:schemeClr val="tx1"/>
                </a:solidFill>
                <a:latin typeface="Open Sans Light" pitchFamily="2" charset="0"/>
                <a:ea typeface="+mn-ea"/>
                <a:cs typeface="+mn-cs"/>
              </a:defRPr>
            </a:lvl3pPr>
            <a:lvl4pPr marL="1600200" indent="-228600" algn="l" defTabSz="914400" rtl="0" eaLnBrk="1" latinLnBrk="0" hangingPunct="1">
              <a:lnSpc>
                <a:spcPct val="100000"/>
              </a:lnSpc>
              <a:spcBef>
                <a:spcPts val="1200"/>
              </a:spcBef>
              <a:buFont typeface="Arial" panose="020B0604020202020204" pitchFamily="34" charset="0"/>
              <a:buChar char="•"/>
              <a:defRPr sz="1800" b="0" i="0" kern="1200">
                <a:solidFill>
                  <a:schemeClr val="tx1"/>
                </a:solidFill>
                <a:latin typeface="Open Sans Light" pitchFamily="2" charset="0"/>
                <a:ea typeface="+mn-ea"/>
                <a:cs typeface="+mn-cs"/>
              </a:defRPr>
            </a:lvl4pPr>
            <a:lvl5pPr marL="2057400" indent="-228600" algn="l" defTabSz="914400" rtl="0" eaLnBrk="1" latinLnBrk="0" hangingPunct="1">
              <a:lnSpc>
                <a:spcPct val="100000"/>
              </a:lnSpc>
              <a:spcBef>
                <a:spcPts val="1200"/>
              </a:spcBef>
              <a:buFont typeface="Arial" panose="020B0604020202020204" pitchFamily="34" charset="0"/>
              <a:buChar char="•"/>
              <a:defRPr sz="1800" b="0" i="0" kern="1200">
                <a:solidFill>
                  <a:schemeClr val="tx1"/>
                </a:solidFill>
                <a:latin typeface="Open Sans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hearing examiner cannot draw an inference regarding responsibility based solely on a party’s or witness’s absence from the hearing or refusal to answer cross-examination questions. </a:t>
            </a:r>
          </a:p>
          <a:p>
            <a:r>
              <a:rPr lang="en-US" dirty="0"/>
              <a:t>There is no default. If a party fails to come to the hearing, the hearing examiner will simply issue a decision based on the information that was provided.</a:t>
            </a:r>
          </a:p>
        </p:txBody>
      </p:sp>
    </p:spTree>
    <p:extLst>
      <p:ext uri="{BB962C8B-B14F-4D97-AF65-F5344CB8AC3E}">
        <p14:creationId xmlns:p14="http://schemas.microsoft.com/office/powerpoint/2010/main" val="309158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A88479-F0DE-EBCE-79AA-03ECBEAA35AE}"/>
              </a:ext>
            </a:extLst>
          </p:cNvPr>
          <p:cNvSpPr>
            <a:spLocks noGrp="1"/>
          </p:cNvSpPr>
          <p:nvPr>
            <p:ph type="ctrTitle"/>
          </p:nvPr>
        </p:nvSpPr>
        <p:spPr/>
        <p:txBody>
          <a:bodyPr/>
          <a:lstStyle/>
          <a:p>
            <a:r>
              <a:rPr lang="en-US" dirty="0"/>
              <a:t>Hearsay evidence at the hearing</a:t>
            </a:r>
          </a:p>
        </p:txBody>
      </p:sp>
      <p:sp>
        <p:nvSpPr>
          <p:cNvPr id="3" name="Slide Number Placeholder 2">
            <a:extLst>
              <a:ext uri="{FF2B5EF4-FFF2-40B4-BE49-F238E27FC236}">
                <a16:creationId xmlns:a16="http://schemas.microsoft.com/office/drawing/2014/main" id="{1A639AF3-CA6E-10E8-C73C-85C4BAF3573B}"/>
              </a:ext>
            </a:extLst>
          </p:cNvPr>
          <p:cNvSpPr>
            <a:spLocks noGrp="1"/>
          </p:cNvSpPr>
          <p:nvPr>
            <p:ph type="sldNum" sz="quarter" idx="12"/>
          </p:nvPr>
        </p:nvSpPr>
        <p:spPr/>
        <p:txBody>
          <a:bodyPr/>
          <a:lstStyle/>
          <a:p>
            <a:fld id="{A49DFD55-3C28-40EF-9E31-A92D2E4017FF}" type="slidenum">
              <a:rPr lang="en-US" smtClean="0"/>
              <a:pPr/>
              <a:t>13</a:t>
            </a:fld>
            <a:endParaRPr lang="en-US" dirty="0"/>
          </a:p>
        </p:txBody>
      </p:sp>
      <p:sp>
        <p:nvSpPr>
          <p:cNvPr id="15" name="Text Placeholder 5">
            <a:extLst>
              <a:ext uri="{FF2B5EF4-FFF2-40B4-BE49-F238E27FC236}">
                <a16:creationId xmlns:a16="http://schemas.microsoft.com/office/drawing/2014/main" id="{33D0F812-AAEA-3ECE-7E08-58F7170054F8}"/>
              </a:ext>
            </a:extLst>
          </p:cNvPr>
          <p:cNvSpPr>
            <a:spLocks noGrp="1"/>
          </p:cNvSpPr>
          <p:nvPr>
            <p:ph type="body" sz="quarter" idx="4294967295"/>
          </p:nvPr>
        </p:nvSpPr>
        <p:spPr>
          <a:xfrm>
            <a:off x="2372874" y="1654175"/>
            <a:ext cx="4114800" cy="766763"/>
          </a:xfrm>
        </p:spPr>
        <p:txBody>
          <a:bodyPr>
            <a:normAutofit/>
          </a:bodyPr>
          <a:lstStyle/>
          <a:p>
            <a:pPr marL="0" indent="0">
              <a:buNone/>
            </a:pPr>
            <a:r>
              <a:rPr lang="en-US" dirty="0"/>
              <a:t>Non-Title IX</a:t>
            </a:r>
          </a:p>
        </p:txBody>
      </p:sp>
      <p:sp>
        <p:nvSpPr>
          <p:cNvPr id="21" name="Text Placeholder 20">
            <a:extLst>
              <a:ext uri="{FF2B5EF4-FFF2-40B4-BE49-F238E27FC236}">
                <a16:creationId xmlns:a16="http://schemas.microsoft.com/office/drawing/2014/main" id="{958899A5-EE75-FA5F-210D-223ADF139628}"/>
              </a:ext>
            </a:extLst>
          </p:cNvPr>
          <p:cNvSpPr>
            <a:spLocks noGrp="1"/>
          </p:cNvSpPr>
          <p:nvPr>
            <p:ph type="body" sz="quarter" idx="4294967295"/>
          </p:nvPr>
        </p:nvSpPr>
        <p:spPr>
          <a:xfrm>
            <a:off x="7127631" y="1654175"/>
            <a:ext cx="4114800" cy="766763"/>
          </a:xfrm>
        </p:spPr>
        <p:txBody>
          <a:bodyPr/>
          <a:lstStyle/>
          <a:p>
            <a:r>
              <a:rPr lang="en-US" dirty="0"/>
              <a:t>Title IX</a:t>
            </a:r>
          </a:p>
        </p:txBody>
      </p:sp>
      <p:sp>
        <p:nvSpPr>
          <p:cNvPr id="22" name="Text Placeholder 21">
            <a:extLst>
              <a:ext uri="{FF2B5EF4-FFF2-40B4-BE49-F238E27FC236}">
                <a16:creationId xmlns:a16="http://schemas.microsoft.com/office/drawing/2014/main" id="{8B53EDD3-44AE-E2F1-B64C-F8B3F384907D}"/>
              </a:ext>
            </a:extLst>
          </p:cNvPr>
          <p:cNvSpPr>
            <a:spLocks noGrp="1"/>
          </p:cNvSpPr>
          <p:nvPr>
            <p:ph type="body" sz="quarter" idx="4294967295"/>
          </p:nvPr>
        </p:nvSpPr>
        <p:spPr>
          <a:xfrm>
            <a:off x="2372874" y="2606675"/>
            <a:ext cx="4114800" cy="2970213"/>
          </a:xfrm>
        </p:spPr>
        <p:txBody>
          <a:bodyPr>
            <a:normAutofit fontScale="77500" lnSpcReduction="20000"/>
          </a:bodyPr>
          <a:lstStyle/>
          <a:p>
            <a:pPr marL="0" indent="0">
              <a:buNone/>
            </a:pPr>
            <a:r>
              <a:rPr lang="en-US" dirty="0">
                <a:solidFill>
                  <a:srgbClr val="000000"/>
                </a:solidFill>
              </a:rPr>
              <a:t>An administrative agency cannot rely on uncorroborated written hearsay alone when that hearsay is otherwise controverted by in-person testimony. </a:t>
            </a:r>
            <a:r>
              <a:rPr lang="de-DE" i="1" dirty="0">
                <a:solidFill>
                  <a:srgbClr val="000000"/>
                </a:solidFill>
              </a:rPr>
              <a:t>Gehin v. Wisconsin Grp. Ins. Bd</a:t>
            </a:r>
            <a:r>
              <a:rPr lang="de-DE" dirty="0">
                <a:solidFill>
                  <a:srgbClr val="000000"/>
                </a:solidFill>
              </a:rPr>
              <a:t>., 2005 WI 16, 278 Wis. 2d 111, 692 N.W.2d 572.</a:t>
            </a:r>
            <a:endParaRPr lang="en-US" dirty="0"/>
          </a:p>
        </p:txBody>
      </p:sp>
      <p:sp>
        <p:nvSpPr>
          <p:cNvPr id="23" name="Text Placeholder 22">
            <a:extLst>
              <a:ext uri="{FF2B5EF4-FFF2-40B4-BE49-F238E27FC236}">
                <a16:creationId xmlns:a16="http://schemas.microsoft.com/office/drawing/2014/main" id="{DF9B9360-686D-3D4B-AE96-32483CC876EF}"/>
              </a:ext>
            </a:extLst>
          </p:cNvPr>
          <p:cNvSpPr>
            <a:spLocks noGrp="1"/>
          </p:cNvSpPr>
          <p:nvPr>
            <p:ph type="body" sz="quarter" idx="4294967295"/>
          </p:nvPr>
        </p:nvSpPr>
        <p:spPr>
          <a:xfrm>
            <a:off x="7127631" y="2606675"/>
            <a:ext cx="4114800" cy="2970213"/>
          </a:xfrm>
        </p:spPr>
        <p:txBody>
          <a:bodyPr>
            <a:normAutofit fontScale="70000" lnSpcReduction="20000"/>
          </a:bodyPr>
          <a:lstStyle/>
          <a:p>
            <a:pPr marL="0" indent="0">
              <a:buNone/>
            </a:pPr>
            <a:r>
              <a:rPr lang="en-US" dirty="0"/>
              <a:t>“At hearings involving Title IX misconduct, if a party or witness does not submit to cross-examination at the hearing, then the hearing examiner… may not rely on any statement of that party or witness made prior to or during the hearing in reaching a determination regarding responsibility.” UWS 17.153(5)(d).</a:t>
            </a:r>
          </a:p>
          <a:p>
            <a:endParaRPr lang="en-US" dirty="0"/>
          </a:p>
        </p:txBody>
      </p:sp>
    </p:spTree>
    <p:extLst>
      <p:ext uri="{BB962C8B-B14F-4D97-AF65-F5344CB8AC3E}">
        <p14:creationId xmlns:p14="http://schemas.microsoft.com/office/powerpoint/2010/main" val="2715784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F4419-185F-2DEF-2574-9D10DA821E7B}"/>
              </a:ext>
            </a:extLst>
          </p:cNvPr>
          <p:cNvSpPr>
            <a:spLocks noGrp="1"/>
          </p:cNvSpPr>
          <p:nvPr>
            <p:ph type="ctrTitle"/>
          </p:nvPr>
        </p:nvSpPr>
        <p:spPr>
          <a:xfrm>
            <a:off x="1909231" y="181930"/>
            <a:ext cx="8692249" cy="985042"/>
          </a:xfrm>
        </p:spPr>
        <p:txBody>
          <a:bodyPr/>
          <a:lstStyle/>
          <a:p>
            <a:br>
              <a:rPr lang="de-DE" dirty="0"/>
            </a:br>
            <a:r>
              <a:rPr lang="de-DE" dirty="0"/>
              <a:t>a bit more on </a:t>
            </a:r>
            <a:r>
              <a:rPr lang="de-DE" i="1" dirty="0"/>
              <a:t>Gehin</a:t>
            </a:r>
            <a:endParaRPr lang="en-US" i="1" dirty="0"/>
          </a:p>
        </p:txBody>
      </p:sp>
      <p:sp>
        <p:nvSpPr>
          <p:cNvPr id="3" name="Slide Number Placeholder 2">
            <a:extLst>
              <a:ext uri="{FF2B5EF4-FFF2-40B4-BE49-F238E27FC236}">
                <a16:creationId xmlns:a16="http://schemas.microsoft.com/office/drawing/2014/main" id="{2A9FED43-FA17-4F21-3C8B-72C729BF82AE}"/>
              </a:ext>
            </a:extLst>
          </p:cNvPr>
          <p:cNvSpPr>
            <a:spLocks noGrp="1"/>
          </p:cNvSpPr>
          <p:nvPr>
            <p:ph type="sldNum" sz="quarter" idx="12"/>
          </p:nvPr>
        </p:nvSpPr>
        <p:spPr/>
        <p:txBody>
          <a:bodyPr/>
          <a:lstStyle/>
          <a:p>
            <a:fld id="{A49DFD55-3C28-40EF-9E31-A92D2E4017FF}" type="slidenum">
              <a:rPr lang="en-US" smtClean="0"/>
              <a:pPr/>
              <a:t>14</a:t>
            </a:fld>
            <a:endParaRPr lang="en-US" dirty="0"/>
          </a:p>
        </p:txBody>
      </p:sp>
      <p:sp>
        <p:nvSpPr>
          <p:cNvPr id="4" name="Text Placeholder 3">
            <a:extLst>
              <a:ext uri="{FF2B5EF4-FFF2-40B4-BE49-F238E27FC236}">
                <a16:creationId xmlns:a16="http://schemas.microsoft.com/office/drawing/2014/main" id="{5954B924-E83B-6086-F2BA-9ACA55BB6FEB}"/>
              </a:ext>
            </a:extLst>
          </p:cNvPr>
          <p:cNvSpPr>
            <a:spLocks noGrp="1"/>
          </p:cNvSpPr>
          <p:nvPr>
            <p:ph type="body" sz="quarter" idx="13"/>
          </p:nvPr>
        </p:nvSpPr>
        <p:spPr>
          <a:xfrm>
            <a:off x="1169582" y="1530837"/>
            <a:ext cx="9665128" cy="4163614"/>
          </a:xfrm>
        </p:spPr>
        <p:txBody>
          <a:bodyPr>
            <a:normAutofit/>
          </a:bodyPr>
          <a:lstStyle/>
          <a:p>
            <a:r>
              <a:rPr lang="en-US" dirty="0"/>
              <a:t>Sometimes referred to as the “substantial evidence rule.” </a:t>
            </a:r>
          </a:p>
          <a:p>
            <a:r>
              <a:rPr lang="en-US" dirty="0"/>
              <a:t>A finding of fact should be supported by substantial evidence.</a:t>
            </a:r>
          </a:p>
          <a:p>
            <a:r>
              <a:rPr lang="en-US" dirty="0"/>
              <a:t>Uncorroborated hearsay alone does not constitute substantial evidence in administrative hearings.</a:t>
            </a:r>
          </a:p>
        </p:txBody>
      </p:sp>
    </p:spTree>
    <p:extLst>
      <p:ext uri="{BB962C8B-B14F-4D97-AF65-F5344CB8AC3E}">
        <p14:creationId xmlns:p14="http://schemas.microsoft.com/office/powerpoint/2010/main" val="3721422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C377-FF36-EAF0-97BF-30357F075090}"/>
              </a:ext>
            </a:extLst>
          </p:cNvPr>
          <p:cNvSpPr>
            <a:spLocks noGrp="1"/>
          </p:cNvSpPr>
          <p:nvPr>
            <p:ph type="ctrTitle"/>
          </p:nvPr>
        </p:nvSpPr>
        <p:spPr>
          <a:xfrm>
            <a:off x="1813826" y="242425"/>
            <a:ext cx="8692249" cy="985042"/>
          </a:xfrm>
        </p:spPr>
        <p:txBody>
          <a:bodyPr/>
          <a:lstStyle/>
          <a:p>
            <a:r>
              <a:rPr lang="en-US" dirty="0"/>
              <a:t>How to corroborate hearsay</a:t>
            </a:r>
          </a:p>
        </p:txBody>
      </p:sp>
      <p:sp>
        <p:nvSpPr>
          <p:cNvPr id="3" name="Slide Number Placeholder 2">
            <a:extLst>
              <a:ext uri="{FF2B5EF4-FFF2-40B4-BE49-F238E27FC236}">
                <a16:creationId xmlns:a16="http://schemas.microsoft.com/office/drawing/2014/main" id="{79D07F0E-E8C2-5146-624D-C59E7440F7E5}"/>
              </a:ext>
            </a:extLst>
          </p:cNvPr>
          <p:cNvSpPr>
            <a:spLocks noGrp="1"/>
          </p:cNvSpPr>
          <p:nvPr>
            <p:ph type="sldNum" sz="quarter" idx="12"/>
          </p:nvPr>
        </p:nvSpPr>
        <p:spPr/>
        <p:txBody>
          <a:bodyPr/>
          <a:lstStyle/>
          <a:p>
            <a:fld id="{A49DFD55-3C28-40EF-9E31-A92D2E4017FF}" type="slidenum">
              <a:rPr lang="en-US" smtClean="0"/>
              <a:pPr/>
              <a:t>15</a:t>
            </a:fld>
            <a:endParaRPr lang="en-US" dirty="0"/>
          </a:p>
        </p:txBody>
      </p:sp>
      <p:sp>
        <p:nvSpPr>
          <p:cNvPr id="4" name="Text Placeholder 3">
            <a:extLst>
              <a:ext uri="{FF2B5EF4-FFF2-40B4-BE49-F238E27FC236}">
                <a16:creationId xmlns:a16="http://schemas.microsoft.com/office/drawing/2014/main" id="{3EC55F0D-9723-B2C0-115E-D3B09919BB78}"/>
              </a:ext>
            </a:extLst>
          </p:cNvPr>
          <p:cNvSpPr>
            <a:spLocks noGrp="1"/>
          </p:cNvSpPr>
          <p:nvPr>
            <p:ph type="body" sz="quarter" idx="13"/>
          </p:nvPr>
        </p:nvSpPr>
        <p:spPr>
          <a:xfrm>
            <a:off x="967563" y="1446028"/>
            <a:ext cx="10770781" cy="5007935"/>
          </a:xfrm>
        </p:spPr>
        <p:txBody>
          <a:bodyPr>
            <a:normAutofit fontScale="85000" lnSpcReduction="20000"/>
          </a:bodyPr>
          <a:lstStyle/>
          <a:p>
            <a:pPr marL="0" indent="0">
              <a:buNone/>
            </a:pPr>
            <a:r>
              <a:rPr lang="en-US" b="1" dirty="0"/>
              <a:t>Corroborated</a:t>
            </a:r>
            <a:r>
              <a:rPr lang="en-US" dirty="0"/>
              <a:t> = other </a:t>
            </a:r>
            <a:r>
              <a:rPr lang="en-US" u="sng" dirty="0"/>
              <a:t>non</a:t>
            </a:r>
            <a:r>
              <a:rPr lang="en-US" dirty="0"/>
              <a:t>-hearsay evidence aligns with, and therefore supports, the hearsay account. </a:t>
            </a:r>
          </a:p>
          <a:p>
            <a:pPr marL="0" indent="0">
              <a:buNone/>
            </a:pPr>
            <a:r>
              <a:rPr lang="en-US" b="1" dirty="0"/>
              <a:t>Examples of corroborating evidence</a:t>
            </a:r>
          </a:p>
          <a:p>
            <a:r>
              <a:rPr lang="en-US" i="1" dirty="0"/>
              <a:t>Documentary or physical evidence</a:t>
            </a:r>
            <a:r>
              <a:rPr lang="en-US" dirty="0"/>
              <a:t>. Match the statement with business records (i.e., card scan log), emails/text messages, or photographs/videos created at or near the time of the event.</a:t>
            </a:r>
          </a:p>
          <a:p>
            <a:r>
              <a:rPr lang="en-US" i="1" dirty="0"/>
              <a:t>Witness testimony</a:t>
            </a:r>
            <a:r>
              <a:rPr lang="en-US" dirty="0"/>
              <a:t>. What did other people see that can verify the same facts mentioned in the hearsay statement?</a:t>
            </a:r>
          </a:p>
          <a:p>
            <a:r>
              <a:rPr lang="en-US" i="1" dirty="0"/>
              <a:t>Admissions by respondent</a:t>
            </a:r>
            <a:r>
              <a:rPr lang="en-US" dirty="0"/>
              <a:t>.</a:t>
            </a:r>
          </a:p>
          <a:p>
            <a:r>
              <a:rPr lang="en-US" i="1" dirty="0"/>
              <a:t>Inherent reliability markers</a:t>
            </a:r>
            <a:r>
              <a:rPr lang="en-US" dirty="0"/>
              <a:t>. Was the hearsay statement made immediately following the stressful event (the declarant lacked time to reflect on or fabricate)? Was the statement made against the declarant’s own interests (people rarely lie to their own detriment)? </a:t>
            </a:r>
          </a:p>
        </p:txBody>
      </p:sp>
    </p:spTree>
    <p:extLst>
      <p:ext uri="{BB962C8B-B14F-4D97-AF65-F5344CB8AC3E}">
        <p14:creationId xmlns:p14="http://schemas.microsoft.com/office/powerpoint/2010/main" val="730343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985E-7440-2B84-410A-2731D2F59884}"/>
              </a:ext>
            </a:extLst>
          </p:cNvPr>
          <p:cNvSpPr>
            <a:spLocks noGrp="1"/>
          </p:cNvSpPr>
          <p:nvPr>
            <p:ph type="ctrTitle"/>
          </p:nvPr>
        </p:nvSpPr>
        <p:spPr>
          <a:xfrm>
            <a:off x="1798716" y="274322"/>
            <a:ext cx="9301675" cy="985042"/>
          </a:xfrm>
        </p:spPr>
        <p:txBody>
          <a:bodyPr/>
          <a:lstStyle/>
          <a:p>
            <a:r>
              <a:rPr lang="en-US" dirty="0"/>
              <a:t>Credibility and cross examination</a:t>
            </a:r>
          </a:p>
        </p:txBody>
      </p:sp>
      <p:sp>
        <p:nvSpPr>
          <p:cNvPr id="3" name="Slide Number Placeholder 2">
            <a:extLst>
              <a:ext uri="{FF2B5EF4-FFF2-40B4-BE49-F238E27FC236}">
                <a16:creationId xmlns:a16="http://schemas.microsoft.com/office/drawing/2014/main" id="{BF2B981E-6965-A517-3AC8-701772DD0A0D}"/>
              </a:ext>
            </a:extLst>
          </p:cNvPr>
          <p:cNvSpPr>
            <a:spLocks noGrp="1"/>
          </p:cNvSpPr>
          <p:nvPr>
            <p:ph type="sldNum" sz="quarter" idx="12"/>
          </p:nvPr>
        </p:nvSpPr>
        <p:spPr/>
        <p:txBody>
          <a:bodyPr/>
          <a:lstStyle/>
          <a:p>
            <a:fld id="{A49DFD55-3C28-40EF-9E31-A92D2E4017FF}" type="slidenum">
              <a:rPr lang="en-US" smtClean="0"/>
              <a:pPr/>
              <a:t>16</a:t>
            </a:fld>
            <a:endParaRPr lang="en-US" dirty="0"/>
          </a:p>
        </p:txBody>
      </p:sp>
      <p:sp>
        <p:nvSpPr>
          <p:cNvPr id="4" name="Text Placeholder 3">
            <a:extLst>
              <a:ext uri="{FF2B5EF4-FFF2-40B4-BE49-F238E27FC236}">
                <a16:creationId xmlns:a16="http://schemas.microsoft.com/office/drawing/2014/main" id="{944C5AC7-0DFA-1C0D-C4D0-8DA4EEC558C3}"/>
              </a:ext>
            </a:extLst>
          </p:cNvPr>
          <p:cNvSpPr>
            <a:spLocks noGrp="1"/>
          </p:cNvSpPr>
          <p:nvPr>
            <p:ph type="body" sz="quarter" idx="4294967295"/>
          </p:nvPr>
        </p:nvSpPr>
        <p:spPr>
          <a:xfrm>
            <a:off x="1026318" y="1562415"/>
            <a:ext cx="10139363" cy="5021263"/>
          </a:xfrm>
        </p:spPr>
        <p:txBody>
          <a:bodyPr>
            <a:normAutofit fontScale="92500" lnSpcReduction="20000"/>
          </a:bodyPr>
          <a:lstStyle/>
          <a:p>
            <a:pPr algn="l"/>
            <a:endParaRPr lang="en-US" sz="1800" b="0" i="0" u="none" strike="noStrike" baseline="0" dirty="0">
              <a:solidFill>
                <a:srgbClr val="000000"/>
              </a:solidFill>
              <a:latin typeface="Open Sans" panose="020B0606030504020204" pitchFamily="34" charset="0"/>
            </a:endParaRPr>
          </a:p>
          <a:p>
            <a:pPr marL="0" indent="0">
              <a:buNone/>
            </a:pPr>
            <a:r>
              <a:rPr lang="en-US" sz="26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In a student disciplinary proceeding, the institution bears the burden of proof (either under the preponderance or clear and convincing standards). </a:t>
            </a:r>
          </a:p>
          <a:p>
            <a:pPr marL="0" indent="0">
              <a:buNone/>
            </a:pPr>
            <a:r>
              <a:rPr lang="en-US" sz="26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It can be difficult for the institution to satisfy the burden of proof in a matter requiring a credibility determination without receiving the testimony of the witnesses and permitting the student-respondent to test that evidence through cross-examination. </a:t>
            </a:r>
          </a:p>
          <a:p>
            <a:pPr marL="0" indent="0">
              <a:buNone/>
            </a:pPr>
            <a:r>
              <a:rPr lang="en-US" sz="26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In such cases, the institution may not be able to move forward with discipline. </a:t>
            </a:r>
          </a:p>
          <a:p>
            <a:pPr marL="0" indent="0">
              <a:buNone/>
            </a:pPr>
            <a:r>
              <a:rPr lang="en-US" sz="26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The institution should explain the situation to the complainant clearly and let them know that the institution may not be able to meet its burden of proof and impose discipline without the complainant’s in-person testimony and cross-examination. </a:t>
            </a:r>
          </a:p>
        </p:txBody>
      </p:sp>
    </p:spTree>
    <p:extLst>
      <p:ext uri="{BB962C8B-B14F-4D97-AF65-F5344CB8AC3E}">
        <p14:creationId xmlns:p14="http://schemas.microsoft.com/office/powerpoint/2010/main" val="1274334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714AF-4900-6765-FE34-8E714BD339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D8DEF7-6099-BA04-2991-22064A45A568}"/>
              </a:ext>
            </a:extLst>
          </p:cNvPr>
          <p:cNvSpPr>
            <a:spLocks noGrp="1"/>
          </p:cNvSpPr>
          <p:nvPr>
            <p:ph type="ctrTitle"/>
          </p:nvPr>
        </p:nvSpPr>
        <p:spPr>
          <a:xfrm>
            <a:off x="1807534" y="136525"/>
            <a:ext cx="9151263" cy="985042"/>
          </a:xfrm>
        </p:spPr>
        <p:txBody>
          <a:bodyPr/>
          <a:lstStyle/>
          <a:p>
            <a:pPr marL="0" indent="0" algn="l">
              <a:buNone/>
            </a:pPr>
            <a:r>
              <a:rPr lang="en-US" sz="36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Hypothetical Number 1</a:t>
            </a:r>
            <a:endParaRPr lang="en-US" sz="3600" b="1"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Slide Number Placeholder 2">
            <a:extLst>
              <a:ext uri="{FF2B5EF4-FFF2-40B4-BE49-F238E27FC236}">
                <a16:creationId xmlns:a16="http://schemas.microsoft.com/office/drawing/2014/main" id="{EC08FFF4-6AF1-3752-E227-CB92EEDAE5F3}"/>
              </a:ext>
            </a:extLst>
          </p:cNvPr>
          <p:cNvSpPr>
            <a:spLocks noGrp="1"/>
          </p:cNvSpPr>
          <p:nvPr>
            <p:ph type="sldNum" sz="quarter" idx="12"/>
          </p:nvPr>
        </p:nvSpPr>
        <p:spPr/>
        <p:txBody>
          <a:bodyPr/>
          <a:lstStyle/>
          <a:p>
            <a:fld id="{A49DFD55-3C28-40EF-9E31-A92D2E4017FF}" type="slidenum">
              <a:rPr lang="en-US" smtClean="0"/>
              <a:pPr/>
              <a:t>17</a:t>
            </a:fld>
            <a:endParaRPr lang="en-US" dirty="0"/>
          </a:p>
        </p:txBody>
      </p:sp>
      <p:sp>
        <p:nvSpPr>
          <p:cNvPr id="4" name="Text Placeholder 3">
            <a:extLst>
              <a:ext uri="{FF2B5EF4-FFF2-40B4-BE49-F238E27FC236}">
                <a16:creationId xmlns:a16="http://schemas.microsoft.com/office/drawing/2014/main" id="{0EAF9217-C216-CD81-62C7-272896D2B44E}"/>
              </a:ext>
            </a:extLst>
          </p:cNvPr>
          <p:cNvSpPr>
            <a:spLocks noGrp="1"/>
          </p:cNvSpPr>
          <p:nvPr>
            <p:ph type="body" sz="quarter" idx="4294967295"/>
          </p:nvPr>
        </p:nvSpPr>
        <p:spPr>
          <a:xfrm>
            <a:off x="1026318" y="1551782"/>
            <a:ext cx="10139363" cy="5021263"/>
          </a:xfrm>
        </p:spPr>
        <p:txBody>
          <a:bodyPr>
            <a:normAutofit/>
          </a:bodyPr>
          <a:lstStyle/>
          <a:p>
            <a:pPr marL="0" indent="0">
              <a:buNone/>
            </a:pPr>
            <a:r>
              <a:rPr lang="en-US"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Two students have sex in an off-campus apartment. There are no witnesses. Complainant says there was no consent to the “rough sex” nature of the encounter. Respondent admits engaging in rough sex but claims consent. The SANE report is consistent with rough sex. Complainant does not want to attend a hearing or be subjected to cross-examination. </a:t>
            </a:r>
          </a:p>
          <a:p>
            <a:endParaRPr lang="en-US"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sz="2000" b="1"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Answer</a:t>
            </a:r>
            <a:r>
              <a:rPr lang="en-US"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The institution will not be able to discipline Respondent unless Complainant testifies. The case turns on Complainant’s credibility because there were no other witnesses and both parties’ stories are consistent with the available evidence. The institution should explain the situation to Complainant. If Complainant nevertheless refuses to attend the hearing or submit to cross-examination, the institution should dismiss the complaint. </a:t>
            </a: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70707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58E95-CFA8-13A1-0736-8CC045413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106C6-6B09-7E7D-F630-A712301A7A79}"/>
              </a:ext>
            </a:extLst>
          </p:cNvPr>
          <p:cNvSpPr>
            <a:spLocks noGrp="1"/>
          </p:cNvSpPr>
          <p:nvPr>
            <p:ph type="ctrTitle"/>
          </p:nvPr>
        </p:nvSpPr>
        <p:spPr>
          <a:xfrm>
            <a:off x="1777450" y="136525"/>
            <a:ext cx="9106919" cy="985042"/>
          </a:xfrm>
        </p:spPr>
        <p:txBody>
          <a:bodyPr/>
          <a:lstStyle/>
          <a:p>
            <a:pPr marL="0" indent="0" algn="l">
              <a:buNone/>
            </a:pPr>
            <a:r>
              <a:rPr lang="en-US" sz="36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Hypothetical Number 2</a:t>
            </a:r>
          </a:p>
        </p:txBody>
      </p:sp>
      <p:sp>
        <p:nvSpPr>
          <p:cNvPr id="3" name="Slide Number Placeholder 2">
            <a:extLst>
              <a:ext uri="{FF2B5EF4-FFF2-40B4-BE49-F238E27FC236}">
                <a16:creationId xmlns:a16="http://schemas.microsoft.com/office/drawing/2014/main" id="{1A41415B-2442-4B06-A1CA-19C494BB19CB}"/>
              </a:ext>
            </a:extLst>
          </p:cNvPr>
          <p:cNvSpPr>
            <a:spLocks noGrp="1"/>
          </p:cNvSpPr>
          <p:nvPr>
            <p:ph type="sldNum" sz="quarter" idx="12"/>
          </p:nvPr>
        </p:nvSpPr>
        <p:spPr/>
        <p:txBody>
          <a:bodyPr/>
          <a:lstStyle/>
          <a:p>
            <a:fld id="{A49DFD55-3C28-40EF-9E31-A92D2E4017FF}" type="slidenum">
              <a:rPr lang="en-US" smtClean="0"/>
              <a:pPr/>
              <a:t>18</a:t>
            </a:fld>
            <a:endParaRPr lang="en-US" dirty="0"/>
          </a:p>
        </p:txBody>
      </p:sp>
      <p:sp>
        <p:nvSpPr>
          <p:cNvPr id="4" name="Text Placeholder 3">
            <a:extLst>
              <a:ext uri="{FF2B5EF4-FFF2-40B4-BE49-F238E27FC236}">
                <a16:creationId xmlns:a16="http://schemas.microsoft.com/office/drawing/2014/main" id="{47639FB7-B3D3-3292-1F5A-C9494CA20A74}"/>
              </a:ext>
            </a:extLst>
          </p:cNvPr>
          <p:cNvSpPr>
            <a:spLocks noGrp="1"/>
          </p:cNvSpPr>
          <p:nvPr>
            <p:ph type="body" sz="quarter" idx="4294967295"/>
          </p:nvPr>
        </p:nvSpPr>
        <p:spPr>
          <a:xfrm>
            <a:off x="1026318" y="1335087"/>
            <a:ext cx="10139363" cy="5021263"/>
          </a:xfrm>
        </p:spPr>
        <p:txBody>
          <a:bodyPr>
            <a:normAutofit/>
          </a:bodyPr>
          <a:lstStyle/>
          <a:p>
            <a:pPr algn="l"/>
            <a:endParaRPr lang="en-US" sz="1800" b="0" i="0" u="none" strike="noStrike" baseline="0" dirty="0">
              <a:solidFill>
                <a:srgbClr val="000000"/>
              </a:solidFill>
              <a:latin typeface="Open Sans" panose="020B0606030504020204" pitchFamily="34" charset="0"/>
            </a:endParaRPr>
          </a:p>
          <a:p>
            <a:pPr marL="0" indent="0" algn="l">
              <a:buNone/>
            </a:pPr>
            <a:r>
              <a:rPr lang="en-US" sz="2000"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Hypothetical Number 2</a:t>
            </a:r>
          </a:p>
          <a:p>
            <a:pPr marL="0" indent="0" algn="l">
              <a:buNone/>
            </a:pPr>
            <a:r>
              <a:rPr lang="en-US"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Complainant engages in excessive drinking. Two witnesses observe Respondent leading Complainant to an off-campus bedroom and say that Complainant was too drunk to consent. Respondent admits to engaging in sexual activity with Complainant but says there was consent. Complainant refuses to attend the hearing. </a:t>
            </a:r>
          </a:p>
          <a:p>
            <a:pPr marL="0" indent="0" algn="l">
              <a:buNone/>
            </a:pPr>
            <a:endParaRPr lang="en-US" sz="2000" b="1"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US" sz="2000" b="1"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Answer</a:t>
            </a:r>
            <a:r>
              <a:rPr lang="en-US"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This case does not turn on Complainant’s credibility, but on the credibility of the two witnesses. Respondent has admitted to the sexual activity. The two witnesses can attend the hearing and testify that the Complainant appeared to them to be too drunk to consent. If, following testimony and cross-examination, the witnesses are found to be credible, the institution would meet its burden of proof and could discipline Respondent with a suspension or expulsion. </a:t>
            </a:r>
            <a:endParaRPr lang="en-US"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490571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AE458-3639-E381-79B3-FA7E0B66FFD9}"/>
              </a:ext>
            </a:extLst>
          </p:cNvPr>
          <p:cNvSpPr>
            <a:spLocks noGrp="1"/>
          </p:cNvSpPr>
          <p:nvPr>
            <p:ph type="ctrTitle"/>
          </p:nvPr>
        </p:nvSpPr>
        <p:spPr>
          <a:xfrm>
            <a:off x="1849666" y="253057"/>
            <a:ext cx="8692249" cy="985042"/>
          </a:xfrm>
        </p:spPr>
        <p:txBody>
          <a:bodyPr/>
          <a:lstStyle/>
          <a:p>
            <a:r>
              <a:rPr lang="en-US" dirty="0"/>
              <a:t>Legal risks to the university</a:t>
            </a:r>
          </a:p>
        </p:txBody>
      </p:sp>
      <p:sp>
        <p:nvSpPr>
          <p:cNvPr id="3" name="Slide Number Placeholder 2">
            <a:extLst>
              <a:ext uri="{FF2B5EF4-FFF2-40B4-BE49-F238E27FC236}">
                <a16:creationId xmlns:a16="http://schemas.microsoft.com/office/drawing/2014/main" id="{4BF07AEF-D1FB-2F8D-281E-DAA48BAD091F}"/>
              </a:ext>
            </a:extLst>
          </p:cNvPr>
          <p:cNvSpPr>
            <a:spLocks noGrp="1"/>
          </p:cNvSpPr>
          <p:nvPr>
            <p:ph type="sldNum" sz="quarter" idx="12"/>
          </p:nvPr>
        </p:nvSpPr>
        <p:spPr/>
        <p:txBody>
          <a:bodyPr/>
          <a:lstStyle/>
          <a:p>
            <a:fld id="{A49DFD55-3C28-40EF-9E31-A92D2E4017FF}" type="slidenum">
              <a:rPr lang="en-US" smtClean="0"/>
              <a:pPr/>
              <a:t>19</a:t>
            </a:fld>
            <a:endParaRPr lang="en-US" dirty="0"/>
          </a:p>
        </p:txBody>
      </p:sp>
      <p:sp>
        <p:nvSpPr>
          <p:cNvPr id="4" name="Text Placeholder 3">
            <a:extLst>
              <a:ext uri="{FF2B5EF4-FFF2-40B4-BE49-F238E27FC236}">
                <a16:creationId xmlns:a16="http://schemas.microsoft.com/office/drawing/2014/main" id="{CDF31927-5904-129F-F9CF-A4B91B0A7309}"/>
              </a:ext>
            </a:extLst>
          </p:cNvPr>
          <p:cNvSpPr>
            <a:spLocks noGrp="1"/>
          </p:cNvSpPr>
          <p:nvPr>
            <p:ph type="body" sz="quarter" idx="13"/>
          </p:nvPr>
        </p:nvSpPr>
        <p:spPr>
          <a:xfrm>
            <a:off x="1275907" y="1531088"/>
            <a:ext cx="9839768" cy="4699591"/>
          </a:xfrm>
        </p:spPr>
        <p:txBody>
          <a:bodyPr>
            <a:norm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Failure to provide a fundamentally fair disciplinary process exposes the University to multiple legal risks:</a:t>
            </a:r>
          </a:p>
          <a:p>
            <a:pPr marL="0" marR="0" lvl="0" indent="0" algn="l" defTabSz="914400" rtl="0" eaLnBrk="1" fontAlgn="t" latinLnBrk="0" hangingPunct="1">
              <a:lnSpc>
                <a:spcPct val="100000"/>
              </a:lnSpc>
              <a:spcBef>
                <a:spcPts val="0"/>
              </a:spcBef>
              <a:spcAft>
                <a:spcPts val="0"/>
              </a:spcAft>
              <a:buClrTx/>
              <a:buSzTx/>
              <a:buNone/>
              <a:tabLst/>
              <a:defRPr/>
            </a:pPr>
            <a:endPar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91440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Due Process Claims:</a:t>
            </a: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Students may assert constitutional due process violations (e.g., deprivation of occupational liberty interests).</a:t>
            </a:r>
          </a:p>
          <a:p>
            <a:pPr marL="914400" marR="0" lvl="0" indent="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91440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State Law Judicial Review:</a:t>
            </a: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Under </a:t>
            </a:r>
            <a:r>
              <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Wis. Stat. § 227.57(8)</a:t>
            </a: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 student can challenge a university decision as unconstitutional or an abuse of discretion.</a:t>
            </a:r>
          </a:p>
          <a:p>
            <a:pPr marL="91440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91440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Title IX Discrimination Claims by the Accused:</a:t>
            </a: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Courts have allowed accused students to pursue Title IX claims alleging that campus pressure or policies created a disciplinary system biased against men (e.g., </a:t>
            </a:r>
            <a:r>
              <a:rPr kumimoji="0" lang="en-US" sz="2000" b="0" i="1"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Purdue</a:t>
            </a: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a:r>
          </a:p>
          <a:p>
            <a:endParaRPr lang="en-US" dirty="0"/>
          </a:p>
        </p:txBody>
      </p:sp>
    </p:spTree>
    <p:extLst>
      <p:ext uri="{BB962C8B-B14F-4D97-AF65-F5344CB8AC3E}">
        <p14:creationId xmlns:p14="http://schemas.microsoft.com/office/powerpoint/2010/main" val="1040690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EE86-1BA2-2B63-102A-0DB82C03A26A}"/>
              </a:ext>
            </a:extLst>
          </p:cNvPr>
          <p:cNvSpPr>
            <a:spLocks noGrp="1"/>
          </p:cNvSpPr>
          <p:nvPr>
            <p:ph type="ctrTitle"/>
          </p:nvPr>
        </p:nvSpPr>
        <p:spPr>
          <a:xfrm>
            <a:off x="1923129" y="49863"/>
            <a:ext cx="9793950" cy="985042"/>
          </a:xfrm>
        </p:spPr>
        <p:txBody>
          <a:bodyPr/>
          <a:lstStyle/>
          <a:p>
            <a:r>
              <a:rPr lang="en-US" dirty="0"/>
              <a:t>introduction</a:t>
            </a:r>
          </a:p>
        </p:txBody>
      </p:sp>
      <p:sp>
        <p:nvSpPr>
          <p:cNvPr id="3" name="Slide Number Placeholder 2">
            <a:extLst>
              <a:ext uri="{FF2B5EF4-FFF2-40B4-BE49-F238E27FC236}">
                <a16:creationId xmlns:a16="http://schemas.microsoft.com/office/drawing/2014/main" id="{344969C6-665B-5A0D-7E81-A4F692E376D1}"/>
              </a:ext>
            </a:extLst>
          </p:cNvPr>
          <p:cNvSpPr>
            <a:spLocks noGrp="1"/>
          </p:cNvSpPr>
          <p:nvPr>
            <p:ph type="sldNum" sz="quarter" idx="12"/>
          </p:nvPr>
        </p:nvSpPr>
        <p:spPr/>
        <p:txBody>
          <a:bodyPr/>
          <a:lstStyle/>
          <a:p>
            <a:fld id="{A49DFD55-3C28-40EF-9E31-A92D2E4017FF}" type="slidenum">
              <a:rPr lang="en-US" smtClean="0"/>
              <a:pPr/>
              <a:t>2</a:t>
            </a:fld>
            <a:endParaRPr lang="en-US" dirty="0"/>
          </a:p>
        </p:txBody>
      </p:sp>
      <p:graphicFrame>
        <p:nvGraphicFramePr>
          <p:cNvPr id="5" name="Diagram 4" descr="A radial cluster:  At the middle is &quot;Sexual Misconduct Subchapter III.&quot;  The branch above says &quot;UWS Ch. 17 Wis. Admin. Code.&quot;  The branch to the bottom left says &quot;Title IX.&quot;  The branch to the bottom right says &quot;Non-Title IX.&quot;">
            <a:extLst>
              <a:ext uri="{FF2B5EF4-FFF2-40B4-BE49-F238E27FC236}">
                <a16:creationId xmlns:a16="http://schemas.microsoft.com/office/drawing/2014/main" id="{4B88C2B4-018E-3D9C-61F3-56B7381B06B8}"/>
              </a:ext>
            </a:extLst>
          </p:cNvPr>
          <p:cNvGraphicFramePr/>
          <p:nvPr>
            <p:extLst>
              <p:ext uri="{D42A27DB-BD31-4B8C-83A1-F6EECF244321}">
                <p14:modId xmlns:p14="http://schemas.microsoft.com/office/powerpoint/2010/main" val="2535143044"/>
              </p:ext>
            </p:extLst>
          </p:nvPr>
        </p:nvGraphicFramePr>
        <p:xfrm>
          <a:off x="3587392" y="542384"/>
          <a:ext cx="9044495" cy="5694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descr="Administrative Disciplinary Procedures for Student Non-Academic Misconduct">
            <a:extLst>
              <a:ext uri="{FF2B5EF4-FFF2-40B4-BE49-F238E27FC236}">
                <a16:creationId xmlns:a16="http://schemas.microsoft.com/office/drawing/2014/main" id="{47BAA95E-B42B-3ED3-890E-ACCE7EF106BE}"/>
              </a:ext>
            </a:extLst>
          </p:cNvPr>
          <p:cNvGraphicFramePr/>
          <p:nvPr>
            <p:extLst>
              <p:ext uri="{D42A27DB-BD31-4B8C-83A1-F6EECF244321}">
                <p14:modId xmlns:p14="http://schemas.microsoft.com/office/powerpoint/2010/main" val="3519773840"/>
              </p:ext>
            </p:extLst>
          </p:nvPr>
        </p:nvGraphicFramePr>
        <p:xfrm>
          <a:off x="1052623" y="266464"/>
          <a:ext cx="8952614" cy="6089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35378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B7950-DA1E-A671-93FD-C76678E17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9117ED-5C7A-62CB-459A-0C67B4F95645}"/>
              </a:ext>
            </a:extLst>
          </p:cNvPr>
          <p:cNvSpPr>
            <a:spLocks noGrp="1"/>
          </p:cNvSpPr>
          <p:nvPr>
            <p:ph type="ctrTitle"/>
          </p:nvPr>
        </p:nvSpPr>
        <p:spPr>
          <a:xfrm>
            <a:off x="1983120" y="348750"/>
            <a:ext cx="8692249" cy="985042"/>
          </a:xfrm>
        </p:spPr>
        <p:txBody>
          <a:bodyPr/>
          <a:lstStyle/>
          <a:p>
            <a:r>
              <a:rPr lang="en-US" dirty="0"/>
              <a:t>Risks to complainants – loss of defamation immunity</a:t>
            </a:r>
          </a:p>
        </p:txBody>
      </p:sp>
      <p:sp>
        <p:nvSpPr>
          <p:cNvPr id="3" name="Slide Number Placeholder 2">
            <a:extLst>
              <a:ext uri="{FF2B5EF4-FFF2-40B4-BE49-F238E27FC236}">
                <a16:creationId xmlns:a16="http://schemas.microsoft.com/office/drawing/2014/main" id="{4672CF2E-ABEA-EE24-B3A7-C80830BC4C81}"/>
              </a:ext>
            </a:extLst>
          </p:cNvPr>
          <p:cNvSpPr>
            <a:spLocks noGrp="1"/>
          </p:cNvSpPr>
          <p:nvPr>
            <p:ph type="sldNum" sz="quarter" idx="12"/>
          </p:nvPr>
        </p:nvSpPr>
        <p:spPr/>
        <p:txBody>
          <a:bodyPr/>
          <a:lstStyle/>
          <a:p>
            <a:fld id="{A49DFD55-3C28-40EF-9E31-A92D2E4017FF}" type="slidenum">
              <a:rPr lang="en-US" smtClean="0"/>
              <a:pPr/>
              <a:t>20</a:t>
            </a:fld>
            <a:endParaRPr lang="en-US" dirty="0"/>
          </a:p>
        </p:txBody>
      </p:sp>
      <p:sp>
        <p:nvSpPr>
          <p:cNvPr id="4" name="Text Placeholder 3">
            <a:extLst>
              <a:ext uri="{FF2B5EF4-FFF2-40B4-BE49-F238E27FC236}">
                <a16:creationId xmlns:a16="http://schemas.microsoft.com/office/drawing/2014/main" id="{876F70DD-A3F8-27CB-FB01-EA7DB15B2D0A}"/>
              </a:ext>
            </a:extLst>
          </p:cNvPr>
          <p:cNvSpPr>
            <a:spLocks noGrp="1"/>
          </p:cNvSpPr>
          <p:nvPr>
            <p:ph type="body" sz="quarter" idx="13"/>
          </p:nvPr>
        </p:nvSpPr>
        <p:spPr>
          <a:xfrm>
            <a:off x="1169581" y="1733106"/>
            <a:ext cx="9946094" cy="4401879"/>
          </a:xfrm>
        </p:spPr>
        <p:txBody>
          <a:bodyPr>
            <a:norm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Inadequate process can also harm complainants.</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In </a:t>
            </a:r>
            <a:r>
              <a:rPr kumimoji="0" lang="en-US" sz="2000" b="0" i="1"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Kahn v. Yale University</a:t>
            </a: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(2023), Yale’s disciplinary process </a:t>
            </a:r>
            <a:r>
              <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was not deemed “quasi‑judicial”</a:t>
            </a: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because it lacked fundamental fairness, including meaningful cross‑examination rights.</a:t>
            </a: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Consequence:</a:t>
            </a: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The complaining student was </a:t>
            </a:r>
            <a:r>
              <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not</a:t>
            </a: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protected by absolute immunity for statements made in the disciplinary process.</a:t>
            </a: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t"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Result:</a:t>
            </a: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The expelled student’s </a:t>
            </a:r>
            <a:r>
              <a:rPr kumimoji="0" lang="en-US" sz="2000" b="1"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defamation lawsuit against the complainant was allowed to proceed</a:t>
            </a:r>
            <a:r>
              <a:rPr kumimoji="0" lang="en-US" sz="2000" b="0" i="0" u="none" strike="noStrike" kern="120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a:r>
          </a:p>
          <a:p>
            <a:endParaRPr lang="en-US" dirty="0"/>
          </a:p>
        </p:txBody>
      </p:sp>
    </p:spTree>
    <p:extLst>
      <p:ext uri="{BB962C8B-B14F-4D97-AF65-F5344CB8AC3E}">
        <p14:creationId xmlns:p14="http://schemas.microsoft.com/office/powerpoint/2010/main" val="329817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787E-03A4-345B-8741-6206496F9B35}"/>
              </a:ext>
            </a:extLst>
          </p:cNvPr>
          <p:cNvSpPr>
            <a:spLocks noGrp="1"/>
          </p:cNvSpPr>
          <p:nvPr>
            <p:ph type="title"/>
          </p:nvPr>
        </p:nvSpPr>
        <p:spPr/>
        <p:txBody>
          <a:bodyPr/>
          <a:lstStyle/>
          <a:p>
            <a:br>
              <a:rPr lang="en-US" dirty="0"/>
            </a:br>
            <a:br>
              <a:rPr lang="en-US" dirty="0"/>
            </a:br>
            <a:r>
              <a:rPr lang="en-US" dirty="0"/>
              <a:t>Q&amp;A</a:t>
            </a:r>
          </a:p>
        </p:txBody>
      </p:sp>
    </p:spTree>
    <p:extLst>
      <p:ext uri="{BB962C8B-B14F-4D97-AF65-F5344CB8AC3E}">
        <p14:creationId xmlns:p14="http://schemas.microsoft.com/office/powerpoint/2010/main" val="1060815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BE2BA-C2A0-C222-E469-AB5017AA5575}"/>
              </a:ext>
            </a:extLst>
          </p:cNvPr>
          <p:cNvSpPr>
            <a:spLocks noGrp="1"/>
          </p:cNvSpPr>
          <p:nvPr>
            <p:ph type="ctrTitle"/>
          </p:nvPr>
        </p:nvSpPr>
        <p:spPr>
          <a:xfrm>
            <a:off x="1957237" y="299131"/>
            <a:ext cx="8692249" cy="819226"/>
          </a:xfrm>
        </p:spPr>
        <p:txBody>
          <a:bodyPr/>
          <a:lstStyle/>
          <a:p>
            <a:r>
              <a:rPr lang="en-US" dirty="0"/>
              <a:t>Due process</a:t>
            </a:r>
          </a:p>
        </p:txBody>
      </p:sp>
      <p:sp>
        <p:nvSpPr>
          <p:cNvPr id="3" name="Slide Number Placeholder 2">
            <a:extLst>
              <a:ext uri="{FF2B5EF4-FFF2-40B4-BE49-F238E27FC236}">
                <a16:creationId xmlns:a16="http://schemas.microsoft.com/office/drawing/2014/main" id="{35BA6622-771C-1C68-5B0E-9DC0127E7449}"/>
              </a:ext>
            </a:extLst>
          </p:cNvPr>
          <p:cNvSpPr>
            <a:spLocks noGrp="1"/>
          </p:cNvSpPr>
          <p:nvPr>
            <p:ph type="sldNum" sz="quarter" idx="12"/>
          </p:nvPr>
        </p:nvSpPr>
        <p:spPr/>
        <p:txBody>
          <a:bodyPr/>
          <a:lstStyle/>
          <a:p>
            <a:fld id="{A49DFD55-3C28-40EF-9E31-A92D2E4017FF}" type="slidenum">
              <a:rPr lang="en-US" smtClean="0"/>
              <a:pPr/>
              <a:t>3</a:t>
            </a:fld>
            <a:endParaRPr lang="en-US" dirty="0"/>
          </a:p>
        </p:txBody>
      </p:sp>
      <p:sp>
        <p:nvSpPr>
          <p:cNvPr id="7" name="Text Placeholder 6">
            <a:extLst>
              <a:ext uri="{FF2B5EF4-FFF2-40B4-BE49-F238E27FC236}">
                <a16:creationId xmlns:a16="http://schemas.microsoft.com/office/drawing/2014/main" id="{824661D3-F947-0BBD-F912-70063224E61F}"/>
              </a:ext>
            </a:extLst>
          </p:cNvPr>
          <p:cNvSpPr>
            <a:spLocks noGrp="1"/>
          </p:cNvSpPr>
          <p:nvPr>
            <p:ph type="body" sz="quarter" idx="13"/>
          </p:nvPr>
        </p:nvSpPr>
        <p:spPr>
          <a:xfrm>
            <a:off x="1872176" y="1422179"/>
            <a:ext cx="9377071" cy="4934172"/>
          </a:xfrm>
        </p:spPr>
        <p:txBody>
          <a:bodyPr>
            <a:normAutofit fontScale="70000" lnSpcReduction="20000"/>
          </a:bodyPr>
          <a:lstStyle/>
          <a:p>
            <a:r>
              <a:rPr lang="en-US" dirty="0"/>
              <a:t>Due process = fundamental fairness in the procedure and substance of the laws</a:t>
            </a:r>
          </a:p>
          <a:p>
            <a:pPr lvl="1"/>
            <a:r>
              <a:rPr lang="en-US" dirty="0"/>
              <a:t>Notice of what is being alleged (final investigation report)</a:t>
            </a:r>
          </a:p>
          <a:p>
            <a:pPr lvl="1"/>
            <a:r>
              <a:rPr lang="en-US" dirty="0"/>
              <a:t>Transparent procedures (UWS 17)</a:t>
            </a:r>
          </a:p>
          <a:p>
            <a:pPr lvl="1"/>
            <a:r>
              <a:rPr lang="en-US" dirty="0"/>
              <a:t>Opportunity to be heard and present evidence (ALJ or committee hearing)</a:t>
            </a:r>
          </a:p>
          <a:p>
            <a:pPr lvl="1"/>
            <a:r>
              <a:rPr lang="en-US" dirty="0"/>
              <a:t>Opportunity to test the evidence </a:t>
            </a:r>
          </a:p>
          <a:p>
            <a:pPr lvl="1"/>
            <a:r>
              <a:rPr lang="en-US" dirty="0"/>
              <a:t>Fair and impartial fact finder and decision maker</a:t>
            </a:r>
          </a:p>
          <a:p>
            <a:r>
              <a:rPr lang="en-US" dirty="0"/>
              <a:t>Why it matters</a:t>
            </a:r>
          </a:p>
          <a:p>
            <a:pPr lvl="1"/>
            <a:r>
              <a:rPr lang="en-US" b="1" dirty="0"/>
              <a:t>Wisconsin Administrative Code and Wisconsin caselaw requires a minimum level of due process related to evidence that can be relied upon in decisions by universities.</a:t>
            </a:r>
          </a:p>
          <a:p>
            <a:pPr lvl="1"/>
            <a:r>
              <a:rPr lang="en-US" dirty="0"/>
              <a:t>Caselaw indicates that students may have constitutional rights such as occupational liberty interest, reputational interest, and/or property interest. Those rights cannot be infringed upon without due process.</a:t>
            </a:r>
          </a:p>
          <a:p>
            <a:pPr lvl="1"/>
            <a:r>
              <a:rPr lang="en-US" dirty="0"/>
              <a:t>If responsibility is found, then sanctions can infringe on those rights. Wis. Admin. Code § UWS 17.085 (sanctions range from written reprimand to expulsion).</a:t>
            </a:r>
          </a:p>
        </p:txBody>
      </p:sp>
    </p:spTree>
    <p:extLst>
      <p:ext uri="{BB962C8B-B14F-4D97-AF65-F5344CB8AC3E}">
        <p14:creationId xmlns:p14="http://schemas.microsoft.com/office/powerpoint/2010/main" val="242539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CA20-12D7-6AC6-B06F-1635262195F4}"/>
              </a:ext>
            </a:extLst>
          </p:cNvPr>
          <p:cNvSpPr>
            <a:spLocks noGrp="1"/>
          </p:cNvSpPr>
          <p:nvPr>
            <p:ph type="ctrTitle"/>
          </p:nvPr>
        </p:nvSpPr>
        <p:spPr>
          <a:xfrm>
            <a:off x="1996361" y="266604"/>
            <a:ext cx="8692249" cy="985042"/>
          </a:xfrm>
        </p:spPr>
        <p:txBody>
          <a:bodyPr/>
          <a:lstStyle/>
          <a:p>
            <a:r>
              <a:rPr lang="en-US" dirty="0"/>
              <a:t>Burden of proof</a:t>
            </a:r>
          </a:p>
        </p:txBody>
      </p:sp>
      <p:sp>
        <p:nvSpPr>
          <p:cNvPr id="3" name="Slide Number Placeholder 2">
            <a:extLst>
              <a:ext uri="{FF2B5EF4-FFF2-40B4-BE49-F238E27FC236}">
                <a16:creationId xmlns:a16="http://schemas.microsoft.com/office/drawing/2014/main" id="{4F73BEA4-C9D6-C75A-79DC-D0C3BE64F6CF}"/>
              </a:ext>
            </a:extLst>
          </p:cNvPr>
          <p:cNvSpPr>
            <a:spLocks noGrp="1"/>
          </p:cNvSpPr>
          <p:nvPr>
            <p:ph type="sldNum" sz="quarter" idx="12"/>
          </p:nvPr>
        </p:nvSpPr>
        <p:spPr/>
        <p:txBody>
          <a:bodyPr/>
          <a:lstStyle/>
          <a:p>
            <a:fld id="{A49DFD55-3C28-40EF-9E31-A92D2E4017FF}" type="slidenum">
              <a:rPr lang="en-US" smtClean="0"/>
              <a:pPr/>
              <a:t>4</a:t>
            </a:fld>
            <a:endParaRPr lang="en-US" dirty="0"/>
          </a:p>
        </p:txBody>
      </p:sp>
      <p:sp>
        <p:nvSpPr>
          <p:cNvPr id="4" name="Text Placeholder 3">
            <a:extLst>
              <a:ext uri="{FF2B5EF4-FFF2-40B4-BE49-F238E27FC236}">
                <a16:creationId xmlns:a16="http://schemas.microsoft.com/office/drawing/2014/main" id="{A838CA33-B271-D1E7-0A3B-B504856AB510}"/>
              </a:ext>
            </a:extLst>
          </p:cNvPr>
          <p:cNvSpPr>
            <a:spLocks noGrp="1"/>
          </p:cNvSpPr>
          <p:nvPr>
            <p:ph type="body" sz="quarter" idx="13"/>
          </p:nvPr>
        </p:nvSpPr>
        <p:spPr>
          <a:xfrm>
            <a:off x="931653" y="1585832"/>
            <a:ext cx="5974332" cy="4436331"/>
          </a:xfrm>
        </p:spPr>
        <p:txBody>
          <a:bodyPr>
            <a:normAutofit fontScale="92500"/>
          </a:bodyPr>
          <a:lstStyle/>
          <a:p>
            <a:r>
              <a:rPr lang="en-US" dirty="0"/>
              <a:t>Preponderance of the evidence. Wis. Admin. Code s. UWS 17.153(8).</a:t>
            </a:r>
          </a:p>
          <a:p>
            <a:r>
              <a:rPr lang="en-US" dirty="0"/>
              <a:t>“Information that would persuade a reasonable person that a proposition is more probably true than not true. It is a lower standard of proof than ‘clear and convincing evidence’ and is the minimum standard for a finding of responsibility under this chapter.” Wis. Admin. Code s. UWS 17.02(13).</a:t>
            </a:r>
          </a:p>
        </p:txBody>
      </p:sp>
      <p:pic>
        <p:nvPicPr>
          <p:cNvPr id="6" name="Picture 5" descr="An image of a pyramid showing the legal standards of proof.  From the top down: beyond a reasonable doubt, clear and convincing, preponderance, probable cause, and reasonable suspicion.">
            <a:extLst>
              <a:ext uri="{FF2B5EF4-FFF2-40B4-BE49-F238E27FC236}">
                <a16:creationId xmlns:a16="http://schemas.microsoft.com/office/drawing/2014/main" id="{3A33BA4C-B6EF-D737-5C14-3CD7DA54F631}"/>
              </a:ext>
            </a:extLst>
          </p:cNvPr>
          <p:cNvPicPr>
            <a:picLocks noChangeAspect="1"/>
          </p:cNvPicPr>
          <p:nvPr/>
        </p:nvPicPr>
        <p:blipFill>
          <a:blip r:embed="rId3"/>
          <a:stretch>
            <a:fillRect/>
          </a:stretch>
        </p:blipFill>
        <p:spPr>
          <a:xfrm>
            <a:off x="7371684" y="1585832"/>
            <a:ext cx="4127328" cy="3834421"/>
          </a:xfrm>
          <a:prstGeom prst="rect">
            <a:avLst/>
          </a:prstGeom>
        </p:spPr>
      </p:pic>
      <p:sp>
        <p:nvSpPr>
          <p:cNvPr id="8" name="Oval 7" descr="A red line circling preponderance.">
            <a:extLst>
              <a:ext uri="{FF2B5EF4-FFF2-40B4-BE49-F238E27FC236}">
                <a16:creationId xmlns:a16="http://schemas.microsoft.com/office/drawing/2014/main" id="{F627931B-5823-7804-071C-C4C8FBACA45A}"/>
              </a:ext>
            </a:extLst>
          </p:cNvPr>
          <p:cNvSpPr/>
          <p:nvPr/>
        </p:nvSpPr>
        <p:spPr>
          <a:xfrm>
            <a:off x="7798279" y="3864634"/>
            <a:ext cx="3278038" cy="56934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2683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3DF34-F296-A428-CED7-9D86A962FBC7}"/>
              </a:ext>
            </a:extLst>
          </p:cNvPr>
          <p:cNvSpPr>
            <a:spLocks noGrp="1"/>
          </p:cNvSpPr>
          <p:nvPr>
            <p:ph type="ctrTitle"/>
          </p:nvPr>
        </p:nvSpPr>
        <p:spPr>
          <a:xfrm>
            <a:off x="2026338" y="501649"/>
            <a:ext cx="8692249" cy="985042"/>
          </a:xfrm>
        </p:spPr>
        <p:txBody>
          <a:bodyPr/>
          <a:lstStyle/>
          <a:p>
            <a:r>
              <a:rPr lang="en-US" dirty="0"/>
              <a:t>How do you meet the </a:t>
            </a:r>
            <a:br>
              <a:rPr lang="en-US" dirty="0"/>
            </a:br>
            <a:r>
              <a:rPr lang="en-US" dirty="0"/>
              <a:t>burden of proof?</a:t>
            </a:r>
          </a:p>
        </p:txBody>
      </p:sp>
      <p:sp>
        <p:nvSpPr>
          <p:cNvPr id="3" name="Slide Number Placeholder 2">
            <a:extLst>
              <a:ext uri="{FF2B5EF4-FFF2-40B4-BE49-F238E27FC236}">
                <a16:creationId xmlns:a16="http://schemas.microsoft.com/office/drawing/2014/main" id="{3DF91C9B-DE3A-5B7A-769F-FC9FCB25172A}"/>
              </a:ext>
            </a:extLst>
          </p:cNvPr>
          <p:cNvSpPr>
            <a:spLocks noGrp="1"/>
          </p:cNvSpPr>
          <p:nvPr>
            <p:ph type="sldNum" sz="quarter" idx="12"/>
          </p:nvPr>
        </p:nvSpPr>
        <p:spPr/>
        <p:txBody>
          <a:bodyPr/>
          <a:lstStyle/>
          <a:p>
            <a:fld id="{A49DFD55-3C28-40EF-9E31-A92D2E4017FF}" type="slidenum">
              <a:rPr lang="en-US" smtClean="0"/>
              <a:pPr/>
              <a:t>5</a:t>
            </a:fld>
            <a:endParaRPr lang="en-US" dirty="0"/>
          </a:p>
        </p:txBody>
      </p:sp>
      <p:sp>
        <p:nvSpPr>
          <p:cNvPr id="4" name="Text Placeholder 3">
            <a:extLst>
              <a:ext uri="{FF2B5EF4-FFF2-40B4-BE49-F238E27FC236}">
                <a16:creationId xmlns:a16="http://schemas.microsoft.com/office/drawing/2014/main" id="{01E39933-F82F-AC46-DD04-C2AE718F1C4A}"/>
              </a:ext>
            </a:extLst>
          </p:cNvPr>
          <p:cNvSpPr>
            <a:spLocks noGrp="1"/>
          </p:cNvSpPr>
          <p:nvPr>
            <p:ph type="body" sz="quarter" idx="13"/>
          </p:nvPr>
        </p:nvSpPr>
        <p:spPr>
          <a:xfrm>
            <a:off x="1331541" y="1996515"/>
            <a:ext cx="4289981" cy="3738750"/>
          </a:xfrm>
        </p:spPr>
        <p:txBody>
          <a:bodyPr>
            <a:normAutofit/>
          </a:bodyPr>
          <a:lstStyle/>
          <a:p>
            <a:pPr marL="0" indent="0">
              <a:buNone/>
            </a:pPr>
            <a:r>
              <a:rPr lang="en-US" dirty="0"/>
              <a:t>Tangible items, testimony, documents, or other information presented in a legal proceeding to prove or disprove the truth of an alleged fact.</a:t>
            </a:r>
          </a:p>
        </p:txBody>
      </p:sp>
      <p:pic>
        <p:nvPicPr>
          <p:cNvPr id="6" name="Picture 5" descr="A puzzle piece waiting to be put into place.  The piece says &quot;evidence&quot;">
            <a:extLst>
              <a:ext uri="{FF2B5EF4-FFF2-40B4-BE49-F238E27FC236}">
                <a16:creationId xmlns:a16="http://schemas.microsoft.com/office/drawing/2014/main" id="{84A58D6E-92A1-06B9-5099-347C00BD2A68}"/>
              </a:ext>
            </a:extLst>
          </p:cNvPr>
          <p:cNvPicPr>
            <a:picLocks noChangeAspect="1"/>
          </p:cNvPicPr>
          <p:nvPr/>
        </p:nvPicPr>
        <p:blipFill>
          <a:blip r:embed="rId3"/>
          <a:stretch>
            <a:fillRect/>
          </a:stretch>
        </p:blipFill>
        <p:spPr>
          <a:xfrm>
            <a:off x="5876703" y="2107180"/>
            <a:ext cx="5094202" cy="2643639"/>
          </a:xfrm>
          <a:prstGeom prst="rect">
            <a:avLst/>
          </a:prstGeom>
        </p:spPr>
      </p:pic>
    </p:spTree>
    <p:extLst>
      <p:ext uri="{BB962C8B-B14F-4D97-AF65-F5344CB8AC3E}">
        <p14:creationId xmlns:p14="http://schemas.microsoft.com/office/powerpoint/2010/main" val="375349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F82F818-12F1-0BA1-1938-C68F0502C7AF}"/>
              </a:ext>
            </a:extLst>
          </p:cNvPr>
          <p:cNvSpPr>
            <a:spLocks noGrp="1"/>
          </p:cNvSpPr>
          <p:nvPr>
            <p:ph type="ctrTitle"/>
          </p:nvPr>
        </p:nvSpPr>
        <p:spPr>
          <a:xfrm>
            <a:off x="1813826" y="0"/>
            <a:ext cx="8692249" cy="985042"/>
          </a:xfrm>
        </p:spPr>
        <p:txBody>
          <a:bodyPr/>
          <a:lstStyle/>
          <a:p>
            <a:r>
              <a:rPr lang="en-US" dirty="0"/>
              <a:t>Types of evidence</a:t>
            </a:r>
          </a:p>
        </p:txBody>
      </p:sp>
      <p:sp>
        <p:nvSpPr>
          <p:cNvPr id="3" name="Slide Number Placeholder 2">
            <a:extLst>
              <a:ext uri="{FF2B5EF4-FFF2-40B4-BE49-F238E27FC236}">
                <a16:creationId xmlns:a16="http://schemas.microsoft.com/office/drawing/2014/main" id="{DA85CE2A-230E-A829-9183-CEC26AD9EBF9}"/>
              </a:ext>
            </a:extLst>
          </p:cNvPr>
          <p:cNvSpPr>
            <a:spLocks noGrp="1"/>
          </p:cNvSpPr>
          <p:nvPr>
            <p:ph type="sldNum" sz="quarter" idx="12"/>
          </p:nvPr>
        </p:nvSpPr>
        <p:spPr/>
        <p:txBody>
          <a:bodyPr/>
          <a:lstStyle/>
          <a:p>
            <a:fld id="{D57F1E4F-1CFF-5643-939E-217C01CDF565}" type="slidenum">
              <a:rPr lang="en-US" smtClean="0"/>
              <a:pPr/>
              <a:t>6</a:t>
            </a:fld>
            <a:endParaRPr lang="en-US" dirty="0"/>
          </a:p>
        </p:txBody>
      </p:sp>
      <p:graphicFrame>
        <p:nvGraphicFramePr>
          <p:cNvPr id="10" name="Diagram 9" descr="A chart of the types of evidence">
            <a:extLst>
              <a:ext uri="{FF2B5EF4-FFF2-40B4-BE49-F238E27FC236}">
                <a16:creationId xmlns:a16="http://schemas.microsoft.com/office/drawing/2014/main" id="{9176B19C-67BE-288E-CFF8-9F97EE8600E3}"/>
              </a:ext>
            </a:extLst>
          </p:cNvPr>
          <p:cNvGraphicFramePr/>
          <p:nvPr>
            <p:extLst>
              <p:ext uri="{D42A27DB-BD31-4B8C-83A1-F6EECF244321}">
                <p14:modId xmlns:p14="http://schemas.microsoft.com/office/powerpoint/2010/main" val="973770525"/>
              </p:ext>
            </p:extLst>
          </p:nvPr>
        </p:nvGraphicFramePr>
        <p:xfrm>
          <a:off x="1937038" y="985042"/>
          <a:ext cx="9416762" cy="5564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descr="A red line cirlcing hearsay">
            <a:extLst>
              <a:ext uri="{FF2B5EF4-FFF2-40B4-BE49-F238E27FC236}">
                <a16:creationId xmlns:a16="http://schemas.microsoft.com/office/drawing/2014/main" id="{368D5F97-E23D-1470-DF46-CC0C40CDFC8A}"/>
              </a:ext>
            </a:extLst>
          </p:cNvPr>
          <p:cNvSpPr/>
          <p:nvPr/>
        </p:nvSpPr>
        <p:spPr>
          <a:xfrm>
            <a:off x="838200" y="4965404"/>
            <a:ext cx="11134060" cy="189259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985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722E-D4C4-8BD7-3842-227FA7D6DC55}"/>
              </a:ext>
            </a:extLst>
          </p:cNvPr>
          <p:cNvSpPr>
            <a:spLocks noGrp="1"/>
          </p:cNvSpPr>
          <p:nvPr>
            <p:ph type="ctrTitle"/>
          </p:nvPr>
        </p:nvSpPr>
        <p:spPr>
          <a:xfrm>
            <a:off x="1750218" y="999587"/>
            <a:ext cx="9153586" cy="1268711"/>
          </a:xfrm>
        </p:spPr>
        <p:txBody>
          <a:bodyPr/>
          <a:lstStyle/>
          <a:p>
            <a:r>
              <a:rPr lang="en-US" dirty="0"/>
              <a:t>Hearsay is generally prohibited in court because of its questionable reliability </a:t>
            </a:r>
            <a:br>
              <a:rPr lang="en-US" dirty="0"/>
            </a:br>
            <a:endParaRPr lang="en-US" dirty="0"/>
          </a:p>
        </p:txBody>
      </p:sp>
      <p:sp>
        <p:nvSpPr>
          <p:cNvPr id="3" name="Slide Number Placeholder 2">
            <a:extLst>
              <a:ext uri="{FF2B5EF4-FFF2-40B4-BE49-F238E27FC236}">
                <a16:creationId xmlns:a16="http://schemas.microsoft.com/office/drawing/2014/main" id="{A837E8BB-89BA-B6EB-368B-36D686285060}"/>
              </a:ext>
            </a:extLst>
          </p:cNvPr>
          <p:cNvSpPr>
            <a:spLocks noGrp="1"/>
          </p:cNvSpPr>
          <p:nvPr>
            <p:ph type="sldNum" sz="quarter" idx="12"/>
          </p:nvPr>
        </p:nvSpPr>
        <p:spPr/>
        <p:txBody>
          <a:bodyPr/>
          <a:lstStyle/>
          <a:p>
            <a:fld id="{A49DFD55-3C28-40EF-9E31-A92D2E4017FF}" type="slidenum">
              <a:rPr lang="en-US" smtClean="0"/>
              <a:pPr/>
              <a:t>7</a:t>
            </a:fld>
            <a:endParaRPr lang="en-US" dirty="0"/>
          </a:p>
        </p:txBody>
      </p:sp>
      <p:pic>
        <p:nvPicPr>
          <p:cNvPr id="6" name="Picture 5" descr="A comic strip style image with two panels.  The first panel is Person A saying &quot;I saw 'D' stabbing his wife' to Person B.  The second panel is Person B testifying &quot;'A' told me that he saw 'D' stabbing his wife.&quot;  Underneath the panels it says &quot;Evidence based on information form another.&quot;">
            <a:extLst>
              <a:ext uri="{FF2B5EF4-FFF2-40B4-BE49-F238E27FC236}">
                <a16:creationId xmlns:a16="http://schemas.microsoft.com/office/drawing/2014/main" id="{46FB8CD4-7B4E-9CE6-A447-A8571B1DDA62}"/>
              </a:ext>
            </a:extLst>
          </p:cNvPr>
          <p:cNvPicPr>
            <a:picLocks noChangeAspect="1"/>
          </p:cNvPicPr>
          <p:nvPr/>
        </p:nvPicPr>
        <p:blipFill>
          <a:blip r:embed="rId3"/>
          <a:stretch>
            <a:fillRect/>
          </a:stretch>
        </p:blipFill>
        <p:spPr>
          <a:xfrm>
            <a:off x="1460315" y="1950562"/>
            <a:ext cx="5890770" cy="4419983"/>
          </a:xfrm>
          <a:prstGeom prst="rect">
            <a:avLst/>
          </a:prstGeom>
        </p:spPr>
      </p:pic>
      <p:sp>
        <p:nvSpPr>
          <p:cNvPr id="4" name="Text Placeholder 3">
            <a:extLst>
              <a:ext uri="{FF2B5EF4-FFF2-40B4-BE49-F238E27FC236}">
                <a16:creationId xmlns:a16="http://schemas.microsoft.com/office/drawing/2014/main" id="{CE06F437-57B5-6762-C9F6-7F4BA12B4EE2}"/>
              </a:ext>
            </a:extLst>
          </p:cNvPr>
          <p:cNvSpPr>
            <a:spLocks noGrp="1"/>
          </p:cNvSpPr>
          <p:nvPr>
            <p:ph type="body" sz="quarter" idx="13"/>
          </p:nvPr>
        </p:nvSpPr>
        <p:spPr>
          <a:xfrm>
            <a:off x="7911676" y="2040213"/>
            <a:ext cx="3699077" cy="4240679"/>
          </a:xfrm>
        </p:spPr>
        <p:txBody>
          <a:bodyPr>
            <a:normAutofit fontScale="92500" lnSpcReduction="10000"/>
          </a:bodyPr>
          <a:lstStyle/>
          <a:p>
            <a:pPr marL="0" indent="0">
              <a:buNone/>
            </a:pPr>
            <a:r>
              <a:rPr lang="en-US" dirty="0"/>
              <a:t>There is a reason fact finders don’t usually find hearsay reliable.</a:t>
            </a:r>
          </a:p>
          <a:p>
            <a:pPr marL="0" indent="0">
              <a:buNone/>
            </a:pPr>
            <a:endParaRPr lang="en-US" dirty="0"/>
          </a:p>
          <a:p>
            <a:pPr marL="0" indent="0">
              <a:buNone/>
            </a:pPr>
            <a:r>
              <a:rPr lang="en-US" b="1" dirty="0"/>
              <a:t>Person B </a:t>
            </a:r>
            <a:r>
              <a:rPr lang="en-US" dirty="0"/>
              <a:t>has no personal knowledge of what really happened and can’t vouch for the truthfulness or reliability of </a:t>
            </a:r>
            <a:r>
              <a:rPr lang="en-US" b="1" dirty="0"/>
              <a:t>Person A</a:t>
            </a:r>
            <a:r>
              <a:rPr lang="en-US" dirty="0"/>
              <a:t>.</a:t>
            </a:r>
          </a:p>
          <a:p>
            <a:pPr lvl="3"/>
            <a:endParaRPr lang="en-US" dirty="0"/>
          </a:p>
          <a:p>
            <a:pPr lvl="2"/>
            <a:endParaRPr lang="en-US" dirty="0"/>
          </a:p>
        </p:txBody>
      </p:sp>
    </p:spTree>
    <p:extLst>
      <p:ext uri="{BB962C8B-B14F-4D97-AF65-F5344CB8AC3E}">
        <p14:creationId xmlns:p14="http://schemas.microsoft.com/office/powerpoint/2010/main" val="4151771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573B7-355B-4460-4679-B017FA662B42}"/>
              </a:ext>
            </a:extLst>
          </p:cNvPr>
          <p:cNvSpPr>
            <a:spLocks noGrp="1"/>
          </p:cNvSpPr>
          <p:nvPr>
            <p:ph type="ctrTitle"/>
          </p:nvPr>
        </p:nvSpPr>
        <p:spPr>
          <a:xfrm>
            <a:off x="1850065" y="1146192"/>
            <a:ext cx="8692249" cy="985042"/>
          </a:xfrm>
        </p:spPr>
        <p:txBody>
          <a:bodyPr/>
          <a:lstStyle/>
          <a:p>
            <a:r>
              <a:rPr lang="en-US" dirty="0"/>
              <a:t>formal court rules of evidence do not apply in administrative proceedings</a:t>
            </a:r>
          </a:p>
        </p:txBody>
      </p:sp>
      <p:sp>
        <p:nvSpPr>
          <p:cNvPr id="3" name="Slide Number Placeholder 2">
            <a:extLst>
              <a:ext uri="{FF2B5EF4-FFF2-40B4-BE49-F238E27FC236}">
                <a16:creationId xmlns:a16="http://schemas.microsoft.com/office/drawing/2014/main" id="{D7996BD0-E2D4-73D9-BE4A-3F1BF6D9A7F9}"/>
              </a:ext>
            </a:extLst>
          </p:cNvPr>
          <p:cNvSpPr>
            <a:spLocks noGrp="1"/>
          </p:cNvSpPr>
          <p:nvPr>
            <p:ph type="sldNum" sz="quarter" idx="12"/>
          </p:nvPr>
        </p:nvSpPr>
        <p:spPr/>
        <p:txBody>
          <a:bodyPr/>
          <a:lstStyle/>
          <a:p>
            <a:fld id="{A49DFD55-3C28-40EF-9E31-A92D2E4017FF}" type="slidenum">
              <a:rPr lang="en-US" smtClean="0"/>
              <a:pPr/>
              <a:t>8</a:t>
            </a:fld>
            <a:endParaRPr lang="en-US" dirty="0"/>
          </a:p>
        </p:txBody>
      </p:sp>
      <p:sp>
        <p:nvSpPr>
          <p:cNvPr id="17" name="Text Placeholder 16">
            <a:extLst>
              <a:ext uri="{FF2B5EF4-FFF2-40B4-BE49-F238E27FC236}">
                <a16:creationId xmlns:a16="http://schemas.microsoft.com/office/drawing/2014/main" id="{8B15286E-554F-B65F-2CEA-8700E98EA53E}"/>
              </a:ext>
            </a:extLst>
          </p:cNvPr>
          <p:cNvSpPr>
            <a:spLocks noGrp="1"/>
          </p:cNvSpPr>
          <p:nvPr>
            <p:ph type="body" sz="quarter" idx="13"/>
          </p:nvPr>
        </p:nvSpPr>
        <p:spPr>
          <a:xfrm>
            <a:off x="1850065" y="2874261"/>
            <a:ext cx="9244345" cy="2630488"/>
          </a:xfrm>
        </p:spPr>
        <p:txBody>
          <a:bodyPr>
            <a:normAutofit lnSpcReduction="10000"/>
          </a:bodyPr>
          <a:lstStyle/>
          <a:p>
            <a:pPr marL="0" indent="0">
              <a:buNone/>
            </a:pPr>
            <a:r>
              <a:rPr lang="en-US" dirty="0"/>
              <a:t>“The hearing process shall further the educational purposes and reflect the university context of nonacademic misconduct proceedings. The process need not conform to state or federal rules of criminal or civil procedure, except as expressly provided in this chapter.” Wis. Admin. Code s. UWS 17.153(4)(a).</a:t>
            </a:r>
          </a:p>
        </p:txBody>
      </p:sp>
    </p:spTree>
    <p:extLst>
      <p:ext uri="{BB962C8B-B14F-4D97-AF65-F5344CB8AC3E}">
        <p14:creationId xmlns:p14="http://schemas.microsoft.com/office/powerpoint/2010/main" val="2452688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DA26-7D3F-5C69-2849-7CF9300943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8C012B-8543-F995-24EB-4712AFEA0EE7}"/>
              </a:ext>
            </a:extLst>
          </p:cNvPr>
          <p:cNvSpPr>
            <a:spLocks noGrp="1"/>
          </p:cNvSpPr>
          <p:nvPr>
            <p:ph type="ctrTitle"/>
          </p:nvPr>
        </p:nvSpPr>
        <p:spPr>
          <a:xfrm>
            <a:off x="1824459" y="219220"/>
            <a:ext cx="10094639" cy="985042"/>
          </a:xfrm>
        </p:spPr>
        <p:txBody>
          <a:bodyPr/>
          <a:lstStyle/>
          <a:p>
            <a:r>
              <a:rPr lang="en-US" dirty="0"/>
              <a:t>due process is the focus</a:t>
            </a:r>
          </a:p>
        </p:txBody>
      </p:sp>
      <p:sp>
        <p:nvSpPr>
          <p:cNvPr id="3" name="Slide Number Placeholder 2">
            <a:extLst>
              <a:ext uri="{FF2B5EF4-FFF2-40B4-BE49-F238E27FC236}">
                <a16:creationId xmlns:a16="http://schemas.microsoft.com/office/drawing/2014/main" id="{CA1D32F6-904A-3B2F-1B97-9186E248DCDB}"/>
              </a:ext>
            </a:extLst>
          </p:cNvPr>
          <p:cNvSpPr>
            <a:spLocks noGrp="1"/>
          </p:cNvSpPr>
          <p:nvPr>
            <p:ph type="sldNum" sz="quarter" idx="12"/>
          </p:nvPr>
        </p:nvSpPr>
        <p:spPr/>
        <p:txBody>
          <a:bodyPr/>
          <a:lstStyle/>
          <a:p>
            <a:fld id="{A49DFD55-3C28-40EF-9E31-A92D2E4017FF}" type="slidenum">
              <a:rPr lang="en-US" smtClean="0"/>
              <a:pPr/>
              <a:t>9</a:t>
            </a:fld>
            <a:endParaRPr lang="en-US" dirty="0"/>
          </a:p>
        </p:txBody>
      </p:sp>
      <p:pic>
        <p:nvPicPr>
          <p:cNvPr id="8" name="Picture 7" descr="White arrows going to the red target">
            <a:extLst>
              <a:ext uri="{FF2B5EF4-FFF2-40B4-BE49-F238E27FC236}">
                <a16:creationId xmlns:a16="http://schemas.microsoft.com/office/drawing/2014/main" id="{D4AA558B-A357-7F6B-8B11-C75C828AC35E}"/>
              </a:ext>
            </a:extLst>
          </p:cNvPr>
          <p:cNvPicPr>
            <a:picLocks noChangeAspect="1"/>
          </p:cNvPicPr>
          <p:nvPr/>
        </p:nvPicPr>
        <p:blipFill>
          <a:blip r:embed="rId3"/>
          <a:stretch>
            <a:fillRect/>
          </a:stretch>
        </p:blipFill>
        <p:spPr>
          <a:xfrm>
            <a:off x="2254102" y="1510401"/>
            <a:ext cx="7120181" cy="4746787"/>
          </a:xfrm>
          <a:prstGeom prst="rect">
            <a:avLst/>
          </a:prstGeom>
        </p:spPr>
      </p:pic>
      <p:sp>
        <p:nvSpPr>
          <p:cNvPr id="10" name="TextBox 9">
            <a:extLst>
              <a:ext uri="{FF2B5EF4-FFF2-40B4-BE49-F238E27FC236}">
                <a16:creationId xmlns:a16="http://schemas.microsoft.com/office/drawing/2014/main" id="{D88B06C9-33B9-ADF1-8F7D-B9CAAB55949A}"/>
              </a:ext>
            </a:extLst>
          </p:cNvPr>
          <p:cNvSpPr txBox="1"/>
          <p:nvPr/>
        </p:nvSpPr>
        <p:spPr>
          <a:xfrm>
            <a:off x="6010940" y="2944829"/>
            <a:ext cx="2122967" cy="707886"/>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DUE </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PROCESS</a:t>
            </a:r>
          </a:p>
        </p:txBody>
      </p:sp>
    </p:spTree>
    <p:extLst>
      <p:ext uri="{BB962C8B-B14F-4D97-AF65-F5344CB8AC3E}">
        <p14:creationId xmlns:p14="http://schemas.microsoft.com/office/powerpoint/2010/main" val="1039090871"/>
      </p:ext>
    </p:extLst>
  </p:cSld>
  <p:clrMapOvr>
    <a:masterClrMapping/>
  </p:clrMapOvr>
</p:sld>
</file>

<file path=ppt/theme/theme1.xml><?xml version="1.0" encoding="utf-8"?>
<a:theme xmlns:a="http://schemas.openxmlformats.org/drawingml/2006/main" name="Univerisities of Wisconsin-PowerPoint_Theme">
  <a:themeElements>
    <a:clrScheme name="Universities of Wisconsin">
      <a:dk1>
        <a:srgbClr val="000000"/>
      </a:dk1>
      <a:lt1>
        <a:srgbClr val="FFFFFF"/>
      </a:lt1>
      <a:dk2>
        <a:srgbClr val="02465F"/>
      </a:dk2>
      <a:lt2>
        <a:srgbClr val="005777"/>
      </a:lt2>
      <a:accent1>
        <a:srgbClr val="A0A0A0"/>
      </a:accent1>
      <a:accent2>
        <a:srgbClr val="D34427"/>
      </a:accent2>
      <a:accent3>
        <a:srgbClr val="777679"/>
      </a:accent3>
      <a:accent4>
        <a:srgbClr val="F3BD15"/>
      </a:accent4>
      <a:accent5>
        <a:srgbClr val="003764"/>
      </a:accent5>
      <a:accent6>
        <a:srgbClr val="59833A"/>
      </a:accent6>
      <a:hlink>
        <a:srgbClr val="005777"/>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isities of Wisconsin-PowerPoint_Theme" id="{7D484A08-443E-4D81-87DE-1D52F8020A55}" vid="{70458344-7859-44D6-951E-9E8A6E768C5B}"/>
    </a:ext>
  </a:extLst>
</a:theme>
</file>

<file path=ppt/theme/theme2.xml><?xml version="1.0" encoding="utf-8"?>
<a:theme xmlns:a="http://schemas.openxmlformats.org/drawingml/2006/main" name="Univerisities of Wisconsin-PowerPoint_Theme">
  <a:themeElements>
    <a:clrScheme name="Universities of Wisconsin">
      <a:dk1>
        <a:srgbClr val="000000"/>
      </a:dk1>
      <a:lt1>
        <a:srgbClr val="FFFFFF"/>
      </a:lt1>
      <a:dk2>
        <a:srgbClr val="02465F"/>
      </a:dk2>
      <a:lt2>
        <a:srgbClr val="005777"/>
      </a:lt2>
      <a:accent1>
        <a:srgbClr val="A0A0A0"/>
      </a:accent1>
      <a:accent2>
        <a:srgbClr val="D34427"/>
      </a:accent2>
      <a:accent3>
        <a:srgbClr val="777679"/>
      </a:accent3>
      <a:accent4>
        <a:srgbClr val="F3BD15"/>
      </a:accent4>
      <a:accent5>
        <a:srgbClr val="003764"/>
      </a:accent5>
      <a:accent6>
        <a:srgbClr val="59833A"/>
      </a:accent6>
      <a:hlink>
        <a:srgbClr val="005777"/>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isities of Wisconsin-PowerPoint_Theme" id="{3AC820BD-81DA-4097-8392-7B803E62D300}" vid="{C6FF2C57-C0E0-4F6E-9097-9218C042D02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1B15B67C3A24090D3EBD5AC285940" ma:contentTypeVersion="33" ma:contentTypeDescription="Create a new document." ma:contentTypeScope="" ma:versionID="94de8fae99342a580f85ba679405cf86">
  <xsd:schema xmlns:xsd="http://www.w3.org/2001/XMLSchema" xmlns:xs="http://www.w3.org/2001/XMLSchema" xmlns:p="http://schemas.microsoft.com/office/2006/metadata/properties" xmlns:ns2="bcd50e71-924e-4225-b8e9-e29bd5b74f37" xmlns:ns3="942872d6-39be-4214-90de-d4104fc8cb36" targetNamespace="http://schemas.microsoft.com/office/2006/metadata/properties" ma:root="true" ma:fieldsID="d2307e5730184d8f6e7d1d1cb0f986f2" ns2:_="" ns3:_="">
    <xsd:import namespace="bcd50e71-924e-4225-b8e9-e29bd5b74f37"/>
    <xsd:import namespace="942872d6-39be-4214-90de-d4104fc8cb36"/>
    <xsd:element name="properties">
      <xsd:complexType>
        <xsd:sequence>
          <xsd:element name="documentManagement">
            <xsd:complexType>
              <xsd:all>
                <xsd:element ref="ns2:Subject_x0020_Area" minOccurs="0"/>
                <xsd:element ref="ns2:Document_x0020_Type" minOccurs="0"/>
                <xsd:element ref="ns3:MediaServiceMetadata" minOccurs="0"/>
                <xsd:element ref="ns3:MediaServiceFastMetadata" minOccurs="0"/>
                <xsd:element ref="ns3:MediaServiceEventHashCode" minOccurs="0"/>
                <xsd:element ref="ns3:MediaServiceGenerationTime" minOccurs="0"/>
                <xsd:element ref="ns3:MediaServiceOCR" minOccurs="0"/>
                <xsd:element ref="ns2:SharedWithUsers" minOccurs="0"/>
                <xsd:element ref="ns2:SharedWithDetails" minOccurs="0"/>
                <xsd:element ref="ns3:Important_x0020_Notes" minOccurs="0"/>
                <xsd:element ref="ns3:Grouping" minOccurs="0"/>
                <xsd:element ref="ns3:MediaServiceDateTaken" minOccurs="0"/>
                <xsd:element ref="ns3:lcf76f155ced4ddcb4097134ff3c332f" minOccurs="0"/>
                <xsd:element ref="ns2:TaxCatchAll" minOccurs="0"/>
                <xsd:element ref="ns3:MediaServiceObjectDetectorVersions" minOccurs="0"/>
                <xsd:element ref="ns3:MediaServiceSearchProperties" minOccurs="0"/>
                <xsd:element ref="ns2:_ip_UnifiedCompliancePolicyProperties" minOccurs="0"/>
                <xsd:element ref="ns2: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50e71-924e-4225-b8e9-e29bd5b74f37" elementFormDefault="qualified">
    <xsd:import namespace="http://schemas.microsoft.com/office/2006/documentManagement/types"/>
    <xsd:import namespace="http://schemas.microsoft.com/office/infopath/2007/PartnerControls"/>
    <xsd:element name="Subject_x0020_Area" ma:index="4" nillable="true" ma:displayName="Subject Area" ma:description="This column contains the basic category of the document.  If the document fits multiple categories, mark each one." ma:internalName="Subject_x0020_Area" ma:readOnly="false">
      <xsd:complexType>
        <xsd:complexContent>
          <xsd:extension base="dms:MultiChoice">
            <xsd:sequence>
              <xsd:element name="Value" maxOccurs="unbounded" minOccurs="0" nillable="true">
                <xsd:simpleType>
                  <xsd:restriction base="dms:Choice">
                    <xsd:enumeration value="Financial"/>
                    <xsd:enumeration value="Meeting and Conference Planning"/>
                    <xsd:enumeration value="Memberships and Affialiations"/>
                    <xsd:enumeration value="Office Equipment"/>
                    <xsd:enumeration value="Organizational"/>
                    <xsd:enumeration value="Procedures"/>
                    <xsd:enumeration value="Staff"/>
                    <xsd:enumeration value="Systemwide Matters"/>
                    <xsd:enumeration value="Technology"/>
                  </xsd:restriction>
                </xsd:simpleType>
              </xsd:element>
            </xsd:sequence>
          </xsd:extension>
        </xsd:complexContent>
      </xsd:complexType>
    </xsd:element>
    <xsd:element name="Document_x0020_Type" ma:index="6" nillable="true" ma:displayName="Document Type-Admin" ma:format="Dropdown" ma:internalName="Document_x0020_Type" ma:readOnly="false">
      <xsd:simpleType>
        <xsd:restriction base="dms:Choice">
          <xsd:enumeration value="P-Card Statement"/>
          <xsd:enumeration value="Payroll"/>
          <xsd:enumeration value="Purchasing"/>
          <xsd:enumeration value="WISDM"/>
        </xsd:restriction>
      </xsd:simpleType>
    </xsd:element>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f303391-879d-46ee-bf27-987fc925db78}" ma:internalName="TaxCatchAll" ma:showField="CatchAllData" ma:web="bcd50e71-924e-4225-b8e9-e29bd5b74f37">
      <xsd:complexType>
        <xsd:complexContent>
          <xsd:extension base="dms:MultiChoiceLookup">
            <xsd:sequence>
              <xsd:element name="Value" type="dms:Lookup" maxOccurs="unbounded" minOccurs="0" nillable="true"/>
            </xsd:sequence>
          </xsd:extension>
        </xsd:complexContent>
      </xsd:complexType>
    </xsd:element>
    <xsd:element name="_ip_UnifiedCompliancePolicyProperties" ma:index="26" nillable="true" ma:displayName="Unified Compliance Policy Properties" ma:internalName="_ip_UnifiedCompliancePolicyProperties" ma:readOnly="false">
      <xsd:simpleType>
        <xsd:restriction base="dms:Note"/>
      </xsd:simpleType>
    </xsd:element>
    <xsd:element name="_ip_UnifiedCompliancePolicyUIAction" ma:index="27"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2872d6-39be-4214-90de-d4104fc8cb36"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EventHashCode" ma:index="9" nillable="true" ma:displayName="MediaServiceEventHashCode" ma:hidden="true" ma:internalName="MediaServiceEventHashCode" ma:readOnly="true">
      <xsd:simpleType>
        <xsd:restriction base="dms:Text"/>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Important_x0020_Notes" ma:index="14" nillable="true" ma:displayName="Important Notes" ma:description="ID boxes/issues here" ma:internalName="Important_x0020_Notes" ma:readOnly="false">
      <xsd:simpleType>
        <xsd:restriction base="dms:Text">
          <xsd:maxLength value="255"/>
        </xsd:restriction>
      </xsd:simpleType>
    </xsd:element>
    <xsd:element name="Grouping" ma:index="15" nillable="true" ma:displayName="Grouping" ma:internalName="Grouping" ma:readOnly="false">
      <xsd:simpleType>
        <xsd:restriction base="dms:Text">
          <xsd:maxLength value="255"/>
        </xsd:restriction>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c1b505c-90bb-442f-9a03-28747e7cb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bcd50e71-924e-4225-b8e9-e29bd5b74f37" xsi:nil="true"/>
    <Important_x0020_Notes xmlns="942872d6-39be-4214-90de-d4104fc8cb36" xsi:nil="true"/>
    <Document_x0020_Type xmlns="bcd50e71-924e-4225-b8e9-e29bd5b74f37" xsi:nil="true"/>
    <Grouping xmlns="942872d6-39be-4214-90de-d4104fc8cb36" xsi:nil="true"/>
    <lcf76f155ced4ddcb4097134ff3c332f xmlns="942872d6-39be-4214-90de-d4104fc8cb36">
      <Terms xmlns="http://schemas.microsoft.com/office/infopath/2007/PartnerControls"/>
    </lcf76f155ced4ddcb4097134ff3c332f>
    <Subject_x0020_Area xmlns="bcd50e71-924e-4225-b8e9-e29bd5b74f37" xsi:nil="true"/>
    <_ip_UnifiedCompliancePolicyProperties xmlns="bcd50e71-924e-4225-b8e9-e29bd5b74f37" xsi:nil="true"/>
    <TaxCatchAll xmlns="bcd50e71-924e-4225-b8e9-e29bd5b74f37" xsi:nil="true"/>
  </documentManagement>
</p:properties>
</file>

<file path=customXml/itemProps1.xml><?xml version="1.0" encoding="utf-8"?>
<ds:datastoreItem xmlns:ds="http://schemas.openxmlformats.org/officeDocument/2006/customXml" ds:itemID="{16994295-1193-4372-9BC0-89FD6D884685}"/>
</file>

<file path=customXml/itemProps2.xml><?xml version="1.0" encoding="utf-8"?>
<ds:datastoreItem xmlns:ds="http://schemas.openxmlformats.org/officeDocument/2006/customXml" ds:itemID="{599CAD2D-80C9-4FF1-B557-855A56567F66}"/>
</file>

<file path=customXml/itemProps3.xml><?xml version="1.0" encoding="utf-8"?>
<ds:datastoreItem xmlns:ds="http://schemas.openxmlformats.org/officeDocument/2006/customXml" ds:itemID="{AE57DA13-4DAB-4359-B564-DDB993B15B86}"/>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Univerisities of Wisconsin-PowerPoint_Theme</Template>
  <TotalTime>0</TotalTime>
  <Words>1801</Words>
  <Application>Microsoft Office PowerPoint</Application>
  <PresentationFormat>Widescreen</PresentationFormat>
  <Paragraphs>148</Paragraphs>
  <Slides>21</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Aptos</vt:lpstr>
      <vt:lpstr>Arial</vt:lpstr>
      <vt:lpstr>Open Sans</vt:lpstr>
      <vt:lpstr>Open Sans Light</vt:lpstr>
      <vt:lpstr>Univerisities of Wisconsin-PowerPoint_Theme</vt:lpstr>
      <vt:lpstr>Univerisities of Wisconsin-PowerPoint_Theme</vt:lpstr>
      <vt:lpstr>Due Process &amp; Hearsay  in University Proceedings</vt:lpstr>
      <vt:lpstr>introduction</vt:lpstr>
      <vt:lpstr>Due process</vt:lpstr>
      <vt:lpstr>Burden of proof</vt:lpstr>
      <vt:lpstr>How do you meet the  burden of proof?</vt:lpstr>
      <vt:lpstr>Types of evidence</vt:lpstr>
      <vt:lpstr>Hearsay is generally prohibited in court because of its questionable reliability  </vt:lpstr>
      <vt:lpstr>formal court rules of evidence do not apply in administrative proceedings</vt:lpstr>
      <vt:lpstr>due process is the focus</vt:lpstr>
      <vt:lpstr>due process encourages participation at the hearing </vt:lpstr>
      <vt:lpstr>Best practice</vt:lpstr>
      <vt:lpstr>Lack of participation at hearing</vt:lpstr>
      <vt:lpstr>Hearsay evidence at the hearing</vt:lpstr>
      <vt:lpstr> a bit more on Gehin</vt:lpstr>
      <vt:lpstr>How to corroborate hearsay</vt:lpstr>
      <vt:lpstr>Credibility and cross examination</vt:lpstr>
      <vt:lpstr>Hypothetical Number 1</vt:lpstr>
      <vt:lpstr>Hypothetical Number 2</vt:lpstr>
      <vt:lpstr>Legal risks to the university</vt:lpstr>
      <vt:lpstr>Risks to complainants – loss of defamation immunity</vt:lpstr>
      <vt:lpstr>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2026-02-20T21:18:32Z</dcterms:created>
  <dcterms:modified xsi:type="dcterms:W3CDTF">2026-02-20T21:18:50Z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0x0101000E81B15B67C3A24090D3EBD5AC285940</vt:lpwstr>
  </property>
</Properties>
</file>