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sldIdLst>
    <p:sldId id="256" r:id="rId2"/>
    <p:sldId id="257" r:id="rId3"/>
    <p:sldId id="258" r:id="rId4"/>
    <p:sldId id="260" r:id="rId5"/>
    <p:sldId id="261" r:id="rId6"/>
    <p:sldId id="263" r:id="rId7"/>
    <p:sldId id="264" r:id="rId8"/>
    <p:sldId id="259" r:id="rId9"/>
    <p:sldId id="265" r:id="rId10"/>
    <p:sldId id="266" r:id="rId11"/>
    <p:sldId id="273" r:id="rId12"/>
    <p:sldId id="267" r:id="rId13"/>
    <p:sldId id="272" r:id="rId14"/>
    <p:sldId id="268" r:id="rId15"/>
    <p:sldId id="269" r:id="rId16"/>
    <p:sldId id="270" r:id="rId17"/>
    <p:sldId id="27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5" d="100"/>
          <a:sy n="125" d="100"/>
        </p:scale>
        <p:origin x="576"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6BDB905-F090-45AB-AA73-9123DB7DF32D}" type="datetimeFigureOut">
              <a:rPr lang="en-US" smtClean="0"/>
              <a:pPr/>
              <a:t>8/29/2019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543938-95A1-4B3B-B0B1-56A21C87FF52}" type="slidenum">
              <a:rPr lang="en-US" smtClean="0"/>
              <a:pPr/>
              <a:t>‹#›</a:t>
            </a:fld>
            <a:endParaRPr lang="en-US"/>
          </a:p>
        </p:txBody>
      </p:sp>
    </p:spTree>
    <p:extLst>
      <p:ext uri="{BB962C8B-B14F-4D97-AF65-F5344CB8AC3E}">
        <p14:creationId xmlns:p14="http://schemas.microsoft.com/office/powerpoint/2010/main" val="28841001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7543938-95A1-4B3B-B0B1-56A21C87FF52}" type="slidenum">
              <a:rPr lang="en-US" smtClean="0"/>
              <a:pPr/>
              <a:t>2</a:t>
            </a:fld>
            <a:endParaRPr lang="en-US"/>
          </a:p>
        </p:txBody>
      </p:sp>
    </p:spTree>
    <p:extLst>
      <p:ext uri="{BB962C8B-B14F-4D97-AF65-F5344CB8AC3E}">
        <p14:creationId xmlns:p14="http://schemas.microsoft.com/office/powerpoint/2010/main" val="41555789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F717C870-7178-4EC4-B5A6-E952687874D5}" type="datetimeFigureOut">
              <a:rPr lang="en-US" smtClean="0"/>
              <a:pPr/>
              <a:t>8/29/2019</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303B178-FF6A-49C4-9937-064412D0FC8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717C870-7178-4EC4-B5A6-E952687874D5}" type="datetimeFigureOut">
              <a:rPr lang="en-US" smtClean="0"/>
              <a:pPr/>
              <a:t>8/29/2019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03B178-FF6A-49C4-9937-064412D0FC8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p>
            <a:fld id="{F717C870-7178-4EC4-B5A6-E952687874D5}" type="datetimeFigureOut">
              <a:rPr lang="en-US" smtClean="0"/>
              <a:pPr/>
              <a:t>8/29/2019</a:t>
            </a:fld>
            <a:endParaRPr lang="en-US"/>
          </a:p>
        </p:txBody>
      </p:sp>
      <p:sp>
        <p:nvSpPr>
          <p:cNvPr id="5" name="Footer Placeholder 4"/>
          <p:cNvSpPr>
            <a:spLocks noGrp="1"/>
          </p:cNvSpPr>
          <p:nvPr>
            <p:ph type="ftr" sz="quarter" idx="11"/>
          </p:nvPr>
        </p:nvSpPr>
        <p:spPr>
          <a:xfrm>
            <a:off x="457200" y="6556248"/>
            <a:ext cx="3657600" cy="228600"/>
          </a:xfrm>
        </p:spPr>
        <p:txBody>
          <a:bodyPr/>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303B178-FF6A-49C4-9937-064412D0FC8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717C870-7178-4EC4-B5A6-E952687874D5}" type="datetimeFigureOut">
              <a:rPr lang="en-US" smtClean="0"/>
              <a:pPr/>
              <a:t>8/29/2019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03B178-FF6A-49C4-9937-064412D0FC8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F717C870-7178-4EC4-B5A6-E952687874D5}" type="datetimeFigureOut">
              <a:rPr lang="en-US" smtClean="0"/>
              <a:pPr/>
              <a:t>8/29/2019</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p>
            <a:fld id="{B303B178-FF6A-49C4-9937-064412D0FC86}"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717C870-7178-4EC4-B5A6-E952687874D5}" type="datetimeFigureOut">
              <a:rPr lang="en-US" smtClean="0"/>
              <a:pPr/>
              <a:t>8/29/2019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03B178-FF6A-49C4-9937-064412D0FC8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717C870-7178-4EC4-B5A6-E952687874D5}" type="datetimeFigureOut">
              <a:rPr lang="en-US" smtClean="0"/>
              <a:pPr/>
              <a:t>8/29/2019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03B178-FF6A-49C4-9937-064412D0FC8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F717C870-7178-4EC4-B5A6-E952687874D5}" type="datetimeFigureOut">
              <a:rPr lang="en-US" smtClean="0"/>
              <a:pPr/>
              <a:t>8/29/2019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03B178-FF6A-49C4-9937-064412D0FC8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F717C870-7178-4EC4-B5A6-E952687874D5}" type="datetimeFigureOut">
              <a:rPr lang="en-US" smtClean="0"/>
              <a:pPr/>
              <a:t>8/29/2019</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p>
            <a:fld id="{B303B178-FF6A-49C4-9937-064412D0FC8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717C870-7178-4EC4-B5A6-E952687874D5}" type="datetimeFigureOut">
              <a:rPr lang="en-US" smtClean="0"/>
              <a:pPr/>
              <a:t>8/29/2019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03B178-FF6A-49C4-9937-064412D0FC8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p>
            <a:fld id="{F717C870-7178-4EC4-B5A6-E952687874D5}" type="datetimeFigureOut">
              <a:rPr lang="en-US" smtClean="0"/>
              <a:pPr/>
              <a:t>8/29/2019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03B178-FF6A-49C4-9937-064412D0FC86}"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F717C870-7178-4EC4-B5A6-E952687874D5}" type="datetimeFigureOut">
              <a:rPr lang="en-US" smtClean="0"/>
              <a:pPr/>
              <a:t>8/29/2019</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303B178-FF6A-49C4-9937-064412D0FC8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mailto:csdoutreach@uww.ed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sz="4000" dirty="0" smtClean="0"/>
              <a:t>IN-Class Aides </a:t>
            </a:r>
            <a:br>
              <a:rPr lang="en-US" sz="4000" dirty="0" smtClean="0"/>
            </a:br>
            <a:r>
              <a:rPr lang="en-US" sz="4000" dirty="0" smtClean="0"/>
              <a:t>&amp; </a:t>
            </a:r>
            <a:br>
              <a:rPr lang="en-US" sz="4000" dirty="0" smtClean="0"/>
            </a:br>
            <a:r>
              <a:rPr lang="en-US" sz="4000" dirty="0" smtClean="0"/>
              <a:t>out of class aides</a:t>
            </a:r>
            <a:br>
              <a:rPr lang="en-US" sz="4000" dirty="0" smtClean="0"/>
            </a:br>
            <a:endParaRPr lang="en-US" sz="4000" dirty="0"/>
          </a:p>
        </p:txBody>
      </p:sp>
      <p:sp>
        <p:nvSpPr>
          <p:cNvPr id="3" name="Subtitle 2"/>
          <p:cNvSpPr>
            <a:spLocks noGrp="1"/>
          </p:cNvSpPr>
          <p:nvPr>
            <p:ph type="subTitle" idx="1"/>
          </p:nvPr>
        </p:nvSpPr>
        <p:spPr/>
        <p:txBody>
          <a:bodyPr/>
          <a:lstStyle/>
          <a:p>
            <a:endParaRPr lang="en-US" dirty="0" smtClean="0"/>
          </a:p>
          <a:p>
            <a:pPr algn="ctr"/>
            <a:r>
              <a:rPr lang="en-US" dirty="0" smtClean="0"/>
              <a:t>Fall Orientation 2019</a:t>
            </a:r>
          </a:p>
          <a:p>
            <a:pPr algn="ctr"/>
            <a:endParaRPr lang="en-US" dirty="0"/>
          </a:p>
        </p:txBody>
      </p:sp>
    </p:spTree>
  </p:cSld>
  <p:clrMapOvr>
    <a:masterClrMapping/>
  </p:clrMapOvr>
  <p:transition>
    <p:wheel spokes="8"/>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u="sng" dirty="0" smtClean="0"/>
              <a:t>What are my responsibilities?</a:t>
            </a:r>
            <a:br>
              <a:rPr lang="en-US" u="sng" dirty="0" smtClean="0"/>
            </a:br>
            <a:endParaRPr lang="en-US" u="sng" dirty="0"/>
          </a:p>
        </p:txBody>
      </p:sp>
      <p:sp>
        <p:nvSpPr>
          <p:cNvPr id="3" name="Content Placeholder 2"/>
          <p:cNvSpPr>
            <a:spLocks noGrp="1"/>
          </p:cNvSpPr>
          <p:nvPr>
            <p:ph idx="1"/>
          </p:nvPr>
        </p:nvSpPr>
        <p:spPr>
          <a:xfrm>
            <a:off x="457200" y="1143000"/>
            <a:ext cx="7239000" cy="5105400"/>
          </a:xfrm>
        </p:spPr>
        <p:txBody>
          <a:bodyPr>
            <a:normAutofit fontScale="85000" lnSpcReduction="20000"/>
          </a:bodyPr>
          <a:lstStyle/>
          <a:p>
            <a:r>
              <a:rPr lang="en-US" dirty="0" smtClean="0"/>
              <a:t>You will read and sign a service agreement with your Services Coordinator</a:t>
            </a:r>
          </a:p>
          <a:p>
            <a:r>
              <a:rPr lang="en-US" dirty="0" smtClean="0"/>
              <a:t>E-mail your Aide prior to the beginning of the semester to meet</a:t>
            </a:r>
          </a:p>
          <a:p>
            <a:r>
              <a:rPr lang="en-US" dirty="0" smtClean="0"/>
              <a:t>Fill out the information form and e-mail back to Gabby and </a:t>
            </a:r>
            <a:r>
              <a:rPr lang="en-US" dirty="0" smtClean="0"/>
              <a:t>Nina</a:t>
            </a:r>
            <a:endParaRPr lang="en-US" dirty="0" smtClean="0"/>
          </a:p>
          <a:p>
            <a:r>
              <a:rPr lang="en-US" dirty="0" smtClean="0"/>
              <a:t>Tell your Aides specifically what kind of assistance you need – help them get to know you! </a:t>
            </a:r>
          </a:p>
          <a:p>
            <a:r>
              <a:rPr lang="en-US" dirty="0" smtClean="0"/>
              <a:t>Contact your Out-of</a:t>
            </a:r>
            <a:r>
              <a:rPr lang="en-US" dirty="0"/>
              <a:t>-</a:t>
            </a:r>
            <a:r>
              <a:rPr lang="en-US" dirty="0" smtClean="0"/>
              <a:t>Class Aide to set up days and times to get together – let them know ahead of time if you need to cancel or reschedule!</a:t>
            </a:r>
          </a:p>
          <a:p>
            <a:r>
              <a:rPr lang="en-US" dirty="0" smtClean="0"/>
              <a:t>Contact your In-Class Aide as soon as possible if you’re not going to be able to make it to class</a:t>
            </a:r>
          </a:p>
          <a:p>
            <a:r>
              <a:rPr lang="en-US" dirty="0" smtClean="0"/>
              <a:t>Let Gabby Montana know if there are any problems with your Aides (communication, tardiness, attendance, etc…) </a:t>
            </a:r>
          </a:p>
          <a:p>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Sleeping Policy</a:t>
            </a:r>
            <a:endParaRPr lang="en-US" dirty="0"/>
          </a:p>
        </p:txBody>
      </p:sp>
      <p:sp>
        <p:nvSpPr>
          <p:cNvPr id="3" name="Content Placeholder 2"/>
          <p:cNvSpPr>
            <a:spLocks noGrp="1"/>
          </p:cNvSpPr>
          <p:nvPr>
            <p:ph idx="1"/>
          </p:nvPr>
        </p:nvSpPr>
        <p:spPr/>
        <p:txBody>
          <a:bodyPr>
            <a:normAutofit fontScale="70000" lnSpcReduction="20000"/>
          </a:bodyPr>
          <a:lstStyle/>
          <a:p>
            <a:r>
              <a:rPr lang="en-US" dirty="0"/>
              <a:t>If a student falls asleep in class, the in-class aide shall remain in class. The aide should not wake-up the student, but should document the incident and email it to </a:t>
            </a:r>
            <a:r>
              <a:rPr lang="en-US" dirty="0" smtClean="0"/>
              <a:t>Gabby </a:t>
            </a:r>
            <a:r>
              <a:rPr lang="en-US" u="sng" dirty="0" smtClean="0"/>
              <a:t>csdga2@uww.edu</a:t>
            </a:r>
            <a:r>
              <a:rPr lang="en-US" dirty="0" smtClean="0"/>
              <a:t>. </a:t>
            </a:r>
            <a:r>
              <a:rPr lang="en-US" dirty="0"/>
              <a:t>If/when the student wakes up, the aide will resume normal duties. Please note that the aide is not responsible for any class content the student misses as a result of sleeping in class (such as directions, lecture, or other relevant class information). </a:t>
            </a:r>
          </a:p>
          <a:p>
            <a:pPr marL="0" indent="0">
              <a:buNone/>
            </a:pPr>
            <a:r>
              <a:rPr lang="en-US" dirty="0"/>
              <a:t> </a:t>
            </a:r>
          </a:p>
          <a:p>
            <a:r>
              <a:rPr lang="en-US" dirty="0"/>
              <a:t>If a student falls asleep 2 or more times in class, the student is required to meet with his/her DSC and the Associate Director of CSD to determine the appropriateness of continuing use of an in-class aide as an accommodation. </a:t>
            </a:r>
            <a:r>
              <a:rPr lang="en-US" b="1" dirty="0"/>
              <a:t>Aides are required to inform CSD if a student has been falling asleep in class.</a:t>
            </a:r>
            <a:r>
              <a:rPr lang="en-US" dirty="0"/>
              <a:t> The student’s DSC will contact the student to schedule the meeting.</a:t>
            </a:r>
          </a:p>
          <a:p>
            <a:pPr marL="0" indent="0">
              <a:buNone/>
            </a:pPr>
            <a:r>
              <a:rPr lang="en-US" dirty="0"/>
              <a:t> </a:t>
            </a:r>
          </a:p>
          <a:p>
            <a:r>
              <a:rPr lang="en-US" dirty="0"/>
              <a:t>Instructors are encouraged to respond to sleeping students using in-class aides according to their course policy on sleeping for </a:t>
            </a:r>
            <a:r>
              <a:rPr lang="en-US" b="1" dirty="0"/>
              <a:t>all</a:t>
            </a:r>
            <a:r>
              <a:rPr lang="en-US" dirty="0"/>
              <a:t> students. </a:t>
            </a:r>
          </a:p>
          <a:p>
            <a:endParaRPr lang="en-US" dirty="0"/>
          </a:p>
        </p:txBody>
      </p:sp>
    </p:spTree>
    <p:extLst>
      <p:ext uri="{BB962C8B-B14F-4D97-AF65-F5344CB8AC3E}">
        <p14:creationId xmlns:p14="http://schemas.microsoft.com/office/powerpoint/2010/main" val="13097707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u="sng" dirty="0" smtClean="0"/>
              <a:t>What are my aides’ </a:t>
            </a:r>
            <a:br>
              <a:rPr lang="en-US" u="sng" dirty="0" smtClean="0"/>
            </a:br>
            <a:r>
              <a:rPr lang="en-US" u="sng" dirty="0" smtClean="0"/>
              <a:t>responsibilities? </a:t>
            </a:r>
            <a:endParaRPr lang="en-US" u="sng" dirty="0"/>
          </a:p>
        </p:txBody>
      </p:sp>
      <p:sp>
        <p:nvSpPr>
          <p:cNvPr id="3" name="Content Placeholder 2"/>
          <p:cNvSpPr>
            <a:spLocks noGrp="1"/>
          </p:cNvSpPr>
          <p:nvPr>
            <p:ph idx="1"/>
          </p:nvPr>
        </p:nvSpPr>
        <p:spPr/>
        <p:txBody>
          <a:bodyPr/>
          <a:lstStyle/>
          <a:p>
            <a:r>
              <a:rPr lang="en-US" dirty="0" smtClean="0"/>
              <a:t>Read and sign a service agreement with Gabby</a:t>
            </a:r>
          </a:p>
          <a:p>
            <a:r>
              <a:rPr lang="en-US" dirty="0" smtClean="0"/>
              <a:t>Arrive on time for every scheduled class and/or out of class meeting</a:t>
            </a:r>
          </a:p>
          <a:p>
            <a:r>
              <a:rPr lang="en-US" dirty="0" smtClean="0"/>
              <a:t>Notify student in the event that a substitute will be attending class</a:t>
            </a:r>
          </a:p>
          <a:p>
            <a:r>
              <a:rPr lang="en-US" dirty="0" smtClean="0"/>
              <a:t>Accurately report hours worked and obtain student signature on timesheet</a:t>
            </a:r>
          </a:p>
          <a:p>
            <a:r>
              <a:rPr lang="en-US" dirty="0" smtClean="0"/>
              <a:t>Provide the assistance requested by the student - </a:t>
            </a:r>
            <a:r>
              <a:rPr lang="en-US" i="1" dirty="0" smtClean="0"/>
              <a:t>as appropriate</a:t>
            </a:r>
          </a:p>
          <a:p>
            <a:r>
              <a:rPr lang="en-US" dirty="0" smtClean="0"/>
              <a:t>Communicate student concerns to supervisor</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u="sng" dirty="0" smtClean="0"/>
              <a:t>In-Class-Aide vs. Note taker</a:t>
            </a:r>
            <a:endParaRPr lang="en-US" u="sng" dirty="0"/>
          </a:p>
        </p:txBody>
      </p:sp>
      <p:sp>
        <p:nvSpPr>
          <p:cNvPr id="3" name="Content Placeholder 2"/>
          <p:cNvSpPr>
            <a:spLocks noGrp="1"/>
          </p:cNvSpPr>
          <p:nvPr>
            <p:ph idx="1"/>
          </p:nvPr>
        </p:nvSpPr>
        <p:spPr/>
        <p:txBody>
          <a:bodyPr/>
          <a:lstStyle/>
          <a:p>
            <a:r>
              <a:rPr lang="en-US" dirty="0" smtClean="0"/>
              <a:t>A note taker is a volunteer based program where a person takes notes based on the lecture the professor is presenting.</a:t>
            </a:r>
          </a:p>
          <a:p>
            <a:r>
              <a:rPr lang="en-US" dirty="0" smtClean="0"/>
              <a:t>An in-class aide should </a:t>
            </a:r>
            <a:r>
              <a:rPr lang="en-US" b="1" u="sng" dirty="0" smtClean="0"/>
              <a:t>NOT</a:t>
            </a:r>
            <a:r>
              <a:rPr lang="en-US" dirty="0" smtClean="0"/>
              <a:t> be a note taker for a student. An in class aide is helping facilitate or manipulate materials.</a:t>
            </a:r>
          </a:p>
          <a:p>
            <a:r>
              <a:rPr lang="en-US" dirty="0" smtClean="0"/>
              <a:t>Notes can be taken by an in-class aide if there is information being presented on the board and the student needs it in </a:t>
            </a:r>
            <a:r>
              <a:rPr lang="en-US" u="sng" dirty="0" smtClean="0"/>
              <a:t>real time</a:t>
            </a:r>
            <a:r>
              <a:rPr lang="en-US" dirty="0" smtClean="0"/>
              <a:t>. </a:t>
            </a:r>
          </a:p>
          <a:p>
            <a:r>
              <a:rPr lang="en-US" dirty="0" smtClean="0"/>
              <a:t>Please let your service coordinator know if you think you may need a note taker. </a:t>
            </a:r>
            <a:endParaRPr lang="en-US" dirty="0"/>
          </a:p>
        </p:txBody>
      </p:sp>
    </p:spTree>
    <p:extLst>
      <p:ext uri="{BB962C8B-B14F-4D97-AF65-F5344CB8AC3E}">
        <p14:creationId xmlns:p14="http://schemas.microsoft.com/office/powerpoint/2010/main" val="6877193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746760"/>
          </a:xfrm>
        </p:spPr>
        <p:txBody>
          <a:bodyPr/>
          <a:lstStyle/>
          <a:p>
            <a:pPr algn="ctr"/>
            <a:r>
              <a:rPr lang="en-US" u="sng" dirty="0" smtClean="0"/>
              <a:t>Common questions…</a:t>
            </a:r>
            <a:endParaRPr lang="en-US" u="sng" dirty="0"/>
          </a:p>
        </p:txBody>
      </p:sp>
      <p:sp>
        <p:nvSpPr>
          <p:cNvPr id="3" name="Content Placeholder 2"/>
          <p:cNvSpPr>
            <a:spLocks noGrp="1"/>
          </p:cNvSpPr>
          <p:nvPr>
            <p:ph idx="1"/>
          </p:nvPr>
        </p:nvSpPr>
        <p:spPr>
          <a:xfrm>
            <a:off x="457200" y="1371600"/>
            <a:ext cx="7239000" cy="5084136"/>
          </a:xfrm>
        </p:spPr>
        <p:txBody>
          <a:bodyPr/>
          <a:lstStyle/>
          <a:p>
            <a:pPr>
              <a:buNone/>
            </a:pPr>
            <a:endParaRPr lang="en-US" dirty="0" smtClean="0"/>
          </a:p>
          <a:p>
            <a:r>
              <a:rPr lang="en-US" dirty="0" smtClean="0"/>
              <a:t>If I have an In-Class Aide in one class do I have to use them in ALL of my classes? </a:t>
            </a:r>
          </a:p>
          <a:p>
            <a:pPr lvl="1"/>
            <a:r>
              <a:rPr lang="en-US" dirty="0" smtClean="0"/>
              <a:t>No. Only for the ones you need.</a:t>
            </a:r>
          </a:p>
          <a:p>
            <a:pPr lvl="1"/>
            <a:endParaRPr lang="en-US" dirty="0" smtClean="0"/>
          </a:p>
          <a:p>
            <a:r>
              <a:rPr lang="en-US" dirty="0" smtClean="0"/>
              <a:t>Will I have the same In-Class Aide for all of my classes? </a:t>
            </a:r>
          </a:p>
          <a:p>
            <a:pPr lvl="1"/>
            <a:r>
              <a:rPr lang="en-US" dirty="0" smtClean="0"/>
              <a:t>Probably not. Aides are full time students too so scheduling has to be done around their class schedules as well.</a:t>
            </a:r>
          </a:p>
          <a:p>
            <a:pPr lvl="1"/>
            <a:endParaRPr lang="en-US" dirty="0" smtClean="0"/>
          </a:p>
          <a:p>
            <a:pPr lvl="1">
              <a:buNone/>
            </a:pPr>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746760"/>
          </a:xfrm>
        </p:spPr>
        <p:txBody>
          <a:bodyPr/>
          <a:lstStyle/>
          <a:p>
            <a:pPr algn="ctr"/>
            <a:r>
              <a:rPr lang="en-US" u="sng" dirty="0" smtClean="0"/>
              <a:t>More questions….</a:t>
            </a:r>
            <a:endParaRPr lang="en-US" u="sng" dirty="0"/>
          </a:p>
        </p:txBody>
      </p:sp>
      <p:sp>
        <p:nvSpPr>
          <p:cNvPr id="3" name="Content Placeholder 2"/>
          <p:cNvSpPr>
            <a:spLocks noGrp="1"/>
          </p:cNvSpPr>
          <p:nvPr>
            <p:ph idx="1"/>
          </p:nvPr>
        </p:nvSpPr>
        <p:spPr>
          <a:xfrm>
            <a:off x="457200" y="1295400"/>
            <a:ext cx="7239000" cy="5160336"/>
          </a:xfrm>
        </p:spPr>
        <p:txBody>
          <a:bodyPr>
            <a:normAutofit/>
          </a:bodyPr>
          <a:lstStyle/>
          <a:p>
            <a:r>
              <a:rPr lang="en-US" dirty="0" smtClean="0"/>
              <a:t>How will my Instructor know that my In-Class Aide isn’t one of the students in the class?</a:t>
            </a:r>
          </a:p>
          <a:p>
            <a:pPr lvl="1"/>
            <a:r>
              <a:rPr lang="en-US" u="sng" dirty="0" smtClean="0"/>
              <a:t>You</a:t>
            </a:r>
            <a:r>
              <a:rPr lang="en-US" dirty="0" smtClean="0"/>
              <a:t> will tell them!  We have sent the professor’s an automated email stating that they will have an aide in their class. Plan to introduce your Aide to your Instructor on the first day of class. </a:t>
            </a:r>
          </a:p>
          <a:p>
            <a:r>
              <a:rPr lang="en-US" dirty="0" smtClean="0"/>
              <a:t>Will I have an Aide on the first day of class?</a:t>
            </a:r>
          </a:p>
          <a:p>
            <a:pPr lvl="1"/>
            <a:r>
              <a:rPr lang="en-US" dirty="0" smtClean="0"/>
              <a:t>We do our best to make sure all of the requests are filled by the first day of classes. However, sometimes we run into problems finding In –Class aides for busy class times.  The earlier you make your request with your Service Coordinator– the better! 6-8 weeks notice is appreciated</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746760"/>
          </a:xfrm>
        </p:spPr>
        <p:txBody>
          <a:bodyPr>
            <a:normAutofit/>
          </a:bodyPr>
          <a:lstStyle/>
          <a:p>
            <a:pPr algn="ctr"/>
            <a:r>
              <a:rPr lang="en-US" u="sng" dirty="0" smtClean="0"/>
              <a:t>Even more questions…</a:t>
            </a:r>
            <a:endParaRPr lang="en-US" u="sng" dirty="0"/>
          </a:p>
        </p:txBody>
      </p:sp>
      <p:sp>
        <p:nvSpPr>
          <p:cNvPr id="3" name="Content Placeholder 2"/>
          <p:cNvSpPr>
            <a:spLocks noGrp="1"/>
          </p:cNvSpPr>
          <p:nvPr>
            <p:ph idx="1"/>
          </p:nvPr>
        </p:nvSpPr>
        <p:spPr/>
        <p:txBody>
          <a:bodyPr/>
          <a:lstStyle/>
          <a:p>
            <a:r>
              <a:rPr lang="en-US" dirty="0" smtClean="0"/>
              <a:t>What if my Aide doesn’t show up for class?</a:t>
            </a:r>
          </a:p>
          <a:p>
            <a:pPr lvl="1"/>
            <a:r>
              <a:rPr lang="en-US" dirty="0" smtClean="0"/>
              <a:t>It is the Aide’s responsibility to let CSD know if they are unable to make it to class. CSD will always try to send a substitute. </a:t>
            </a:r>
          </a:p>
          <a:p>
            <a:pPr lvl="1"/>
            <a:r>
              <a:rPr lang="en-US" dirty="0" smtClean="0"/>
              <a:t>It’s a good idea to talk to your instructor at the beginning of the semester to come up with a “Plan B” in the event that your aide is running late or doesn’t make it to class. Usually, there is a student in the class that would be willing to help out! </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22960"/>
          </a:xfrm>
        </p:spPr>
        <p:txBody>
          <a:bodyPr/>
          <a:lstStyle/>
          <a:p>
            <a:pPr algn="ctr"/>
            <a:r>
              <a:rPr lang="en-US" u="sng" dirty="0" smtClean="0"/>
              <a:t>Your questions?</a:t>
            </a:r>
            <a:endParaRPr lang="en-US" u="sng" dirty="0"/>
          </a:p>
        </p:txBody>
      </p:sp>
      <p:sp>
        <p:nvSpPr>
          <p:cNvPr id="3" name="Content Placeholder 2"/>
          <p:cNvSpPr>
            <a:spLocks noGrp="1"/>
          </p:cNvSpPr>
          <p:nvPr>
            <p:ph idx="1"/>
          </p:nvPr>
        </p:nvSpPr>
        <p:spPr/>
        <p:txBody>
          <a:bodyPr>
            <a:normAutofit/>
          </a:bodyPr>
          <a:lstStyle/>
          <a:p>
            <a:pPr algn="ctr">
              <a:buNone/>
            </a:pPr>
            <a:r>
              <a:rPr lang="en-US" u="sng" dirty="0" smtClean="0"/>
              <a:t>Coordinators for In- and Out-of</a:t>
            </a:r>
            <a:r>
              <a:rPr lang="en-US" u="sng" dirty="0"/>
              <a:t>-</a:t>
            </a:r>
            <a:r>
              <a:rPr lang="en-US" u="sng" dirty="0" smtClean="0"/>
              <a:t>Class Aides</a:t>
            </a:r>
          </a:p>
          <a:p>
            <a:pPr algn="ctr">
              <a:buNone/>
            </a:pPr>
            <a:endParaRPr lang="en-US" dirty="0" smtClean="0"/>
          </a:p>
          <a:p>
            <a:pPr algn="ctr">
              <a:buNone/>
            </a:pPr>
            <a:r>
              <a:rPr lang="en-US" b="1" dirty="0" smtClean="0"/>
              <a:t>Gabrielle Montana </a:t>
            </a:r>
          </a:p>
          <a:p>
            <a:pPr algn="ctr">
              <a:buNone/>
            </a:pPr>
            <a:endParaRPr lang="en-US" b="1" dirty="0" smtClean="0"/>
          </a:p>
          <a:p>
            <a:pPr algn="ctr">
              <a:buNone/>
            </a:pPr>
            <a:r>
              <a:rPr lang="en-US" dirty="0" smtClean="0"/>
              <a:t>Center for Students with Disabilities</a:t>
            </a:r>
          </a:p>
          <a:p>
            <a:pPr algn="ctr">
              <a:buNone/>
            </a:pPr>
            <a:r>
              <a:rPr lang="en-US" dirty="0" smtClean="0"/>
              <a:t>2002- Andersen Library</a:t>
            </a:r>
          </a:p>
          <a:p>
            <a:pPr algn="ctr">
              <a:buNone/>
            </a:pPr>
            <a:r>
              <a:rPr lang="en-US" u="sng" dirty="0" smtClean="0">
                <a:hlinkClick r:id="rId2"/>
              </a:rPr>
              <a:t>csdga2@uww.edu</a:t>
            </a:r>
            <a:endParaRPr lang="en-US" u="sng" dirty="0" smtClean="0"/>
          </a:p>
          <a:p>
            <a:pPr algn="ctr">
              <a:buNone/>
            </a:pPr>
            <a:r>
              <a:rPr lang="en-US" dirty="0" smtClean="0"/>
              <a:t>262-472-1668</a:t>
            </a:r>
          </a:p>
          <a:p>
            <a:pPr algn="ctr">
              <a:buNone/>
            </a:pPr>
            <a:endParaRPr lang="en-US" dirty="0" smtClean="0"/>
          </a:p>
        </p:txBody>
      </p:sp>
    </p:spTree>
    <p:extLst>
      <p:ext uri="{BB962C8B-B14F-4D97-AF65-F5344CB8AC3E}">
        <p14:creationId xmlns:p14="http://schemas.microsoft.com/office/powerpoint/2010/main" val="15347011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u="sng" dirty="0" smtClean="0"/>
              <a:t/>
            </a:r>
            <a:br>
              <a:rPr lang="en-US" u="sng" dirty="0" smtClean="0"/>
            </a:br>
            <a:r>
              <a:rPr lang="en-US" u="sng" dirty="0" smtClean="0"/>
              <a:t/>
            </a:r>
            <a:br>
              <a:rPr lang="en-US" u="sng" dirty="0" smtClean="0"/>
            </a:br>
            <a:r>
              <a:rPr lang="en-US" u="sng" dirty="0" smtClean="0"/>
              <a:t/>
            </a:r>
            <a:br>
              <a:rPr lang="en-US" u="sng" dirty="0" smtClean="0"/>
            </a:br>
            <a:r>
              <a:rPr lang="en-US" u="sng" dirty="0" smtClean="0"/>
              <a:t/>
            </a:r>
            <a:br>
              <a:rPr lang="en-US" u="sng" dirty="0" smtClean="0"/>
            </a:br>
            <a:r>
              <a:rPr lang="en-US" u="sng" dirty="0" smtClean="0"/>
              <a:t/>
            </a:r>
            <a:br>
              <a:rPr lang="en-US" u="sng" dirty="0" smtClean="0"/>
            </a:br>
            <a:r>
              <a:rPr lang="en-US" u="sng" dirty="0" smtClean="0"/>
              <a:t/>
            </a:r>
            <a:br>
              <a:rPr lang="en-US" u="sng" dirty="0" smtClean="0"/>
            </a:br>
            <a:r>
              <a:rPr lang="en-US" u="sng" dirty="0" smtClean="0"/>
              <a:t>What is an in-class aide?</a:t>
            </a:r>
            <a:endParaRPr lang="en-US" u="sng" dirty="0"/>
          </a:p>
        </p:txBody>
      </p:sp>
      <p:sp>
        <p:nvSpPr>
          <p:cNvPr id="3" name="Content Placeholder 2"/>
          <p:cNvSpPr>
            <a:spLocks noGrp="1"/>
          </p:cNvSpPr>
          <p:nvPr>
            <p:ph idx="1"/>
          </p:nvPr>
        </p:nvSpPr>
        <p:spPr/>
        <p:txBody>
          <a:bodyPr/>
          <a:lstStyle/>
          <a:p>
            <a:endParaRPr lang="en-US" dirty="0" smtClean="0"/>
          </a:p>
          <a:p>
            <a:pPr>
              <a:buNone/>
            </a:pPr>
            <a:endParaRPr lang="en-US" dirty="0" smtClean="0"/>
          </a:p>
          <a:p>
            <a:r>
              <a:rPr lang="en-US" dirty="0" smtClean="0"/>
              <a:t>An In-Class Aide is an individual hired by the Center for Students with Disabilities to be available in the classroom to assist students with participating in classroom activities. </a:t>
            </a:r>
          </a:p>
          <a:p>
            <a:pPr>
              <a:buNone/>
            </a:pPr>
            <a:endParaRPr lang="en-US" dirty="0" smtClean="0"/>
          </a:p>
          <a:p>
            <a:pPr>
              <a:buNone/>
            </a:pPr>
            <a:endParaRPr lang="en-US" dirty="0" smtClean="0"/>
          </a:p>
          <a:p>
            <a:endParaRPr lang="en-US" dirty="0"/>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2" end="2"/>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3" name="bomb.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u="sng" dirty="0" smtClean="0"/>
              <a:t/>
            </a:r>
            <a:br>
              <a:rPr lang="en-US" u="sng" dirty="0" smtClean="0"/>
            </a:br>
            <a:r>
              <a:rPr lang="en-US" u="sng" dirty="0" smtClean="0"/>
              <a:t>In-Class Aides are… </a:t>
            </a:r>
            <a:endParaRPr lang="en-US" u="sng" dirty="0"/>
          </a:p>
        </p:txBody>
      </p:sp>
      <p:sp>
        <p:nvSpPr>
          <p:cNvPr id="3" name="Content Placeholder 2"/>
          <p:cNvSpPr>
            <a:spLocks noGrp="1"/>
          </p:cNvSpPr>
          <p:nvPr>
            <p:ph idx="1"/>
          </p:nvPr>
        </p:nvSpPr>
        <p:spPr>
          <a:xfrm>
            <a:off x="457200" y="1447800"/>
            <a:ext cx="7467600" cy="4715184"/>
          </a:xfrm>
        </p:spPr>
        <p:txBody>
          <a:bodyPr>
            <a:normAutofit/>
          </a:bodyPr>
          <a:lstStyle/>
          <a:p>
            <a:endParaRPr lang="en-US" dirty="0" smtClean="0"/>
          </a:p>
          <a:p>
            <a:r>
              <a:rPr lang="en-US" dirty="0" smtClean="0"/>
              <a:t>UW-Whitewater students</a:t>
            </a:r>
          </a:p>
          <a:p>
            <a:r>
              <a:rPr lang="en-US" dirty="0" smtClean="0"/>
              <a:t>Paired with students who need assistance in the classroom </a:t>
            </a:r>
            <a:r>
              <a:rPr lang="en-US" i="1" u="sng" dirty="0" smtClean="0"/>
              <a:t>and</a:t>
            </a:r>
            <a:r>
              <a:rPr lang="en-US" dirty="0" smtClean="0"/>
              <a:t> request the accommodation through his/her DSC</a:t>
            </a:r>
          </a:p>
          <a:p>
            <a:r>
              <a:rPr lang="en-US" dirty="0" smtClean="0"/>
              <a:t>Provided at no charge to students who are eligible for the service</a:t>
            </a:r>
          </a:p>
          <a:p>
            <a:r>
              <a:rPr lang="en-US" dirty="0" smtClean="0"/>
              <a:t>Hired, trained, paid, and supervised by the Center for Students with Disabilities</a:t>
            </a:r>
          </a:p>
          <a:p>
            <a:endParaRPr lang="en-US" dirty="0" smtClean="0"/>
          </a:p>
          <a:p>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diamond(in)">
                                      <p:cBhvr>
                                        <p:cTn id="7" dur="1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diamond(in)">
                                      <p:cBhvr>
                                        <p:cTn id="12" dur="1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diamond(in)">
                                      <p:cBhvr>
                                        <p:cTn id="17" dur="1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diamond(in)">
                                      <p:cBhvr>
                                        <p:cTn id="22"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u="sng" dirty="0" smtClean="0"/>
              <a:t>Examples</a:t>
            </a:r>
            <a:r>
              <a:rPr lang="en-US" dirty="0" smtClean="0"/>
              <a:t>:</a:t>
            </a:r>
            <a:br>
              <a:rPr lang="en-US" dirty="0" smtClean="0"/>
            </a:br>
            <a:endParaRPr lang="en-US" dirty="0"/>
          </a:p>
        </p:txBody>
      </p:sp>
      <p:sp>
        <p:nvSpPr>
          <p:cNvPr id="3" name="Content Placeholder 2"/>
          <p:cNvSpPr>
            <a:spLocks noGrp="1"/>
          </p:cNvSpPr>
          <p:nvPr>
            <p:ph idx="1"/>
          </p:nvPr>
        </p:nvSpPr>
        <p:spPr>
          <a:xfrm>
            <a:off x="457200" y="1143000"/>
            <a:ext cx="7239000" cy="5312736"/>
          </a:xfrm>
        </p:spPr>
        <p:txBody>
          <a:bodyPr>
            <a:normAutofit/>
          </a:bodyPr>
          <a:lstStyle/>
          <a:p>
            <a:r>
              <a:rPr lang="en-US" dirty="0" smtClean="0"/>
              <a:t>An In-Class Aide working with a student who has a visual impairment could sit next to the student and quietly describe pictures/visual aides that the professor shows, explain what is being written on the board, or any gestures or non-verbal communication occurring in the classroom.</a:t>
            </a:r>
          </a:p>
          <a:p>
            <a:r>
              <a:rPr lang="en-US" dirty="0" smtClean="0"/>
              <a:t>An In-Class Aide working with a student who has a physical disability may help them get class materials set up, assist with manipulating lab materials, and/or help student participate </a:t>
            </a:r>
            <a:r>
              <a:rPr lang="en-US" dirty="0"/>
              <a:t>in </a:t>
            </a:r>
            <a:r>
              <a:rPr lang="en-US" dirty="0" smtClean="0"/>
              <a:t>class activities.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u="sng" dirty="0" smtClean="0"/>
              <a:t>What is an out of class aide?</a:t>
            </a:r>
            <a:endParaRPr lang="en-US" u="sng" dirty="0"/>
          </a:p>
        </p:txBody>
      </p:sp>
      <p:sp>
        <p:nvSpPr>
          <p:cNvPr id="3" name="Content Placeholder 2"/>
          <p:cNvSpPr>
            <a:spLocks noGrp="1"/>
          </p:cNvSpPr>
          <p:nvPr>
            <p:ph idx="1"/>
          </p:nvPr>
        </p:nvSpPr>
        <p:spPr/>
        <p:txBody>
          <a:bodyPr>
            <a:normAutofit/>
          </a:bodyPr>
          <a:lstStyle/>
          <a:p>
            <a:endParaRPr lang="en-US" dirty="0" smtClean="0"/>
          </a:p>
          <a:p>
            <a:endParaRPr lang="en-US" dirty="0" smtClean="0"/>
          </a:p>
          <a:p>
            <a:r>
              <a:rPr lang="en-US" dirty="0" smtClean="0"/>
              <a:t>An Out-of</a:t>
            </a:r>
            <a:r>
              <a:rPr lang="en-US" dirty="0"/>
              <a:t>-</a:t>
            </a:r>
            <a:r>
              <a:rPr lang="en-US" dirty="0" smtClean="0"/>
              <a:t>Class Aide is an individual hired by the Center for Students with Disabilities to help students complete class-related projects and activities outside of the classroom.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decel="50000" fill="hold">
                                          <p:stCondLst>
                                            <p:cond delay="0"/>
                                          </p:stCondLst>
                                        </p:cTn>
                                        <p:tgtEl>
                                          <p:spTgt spid="3">
                                            <p:txEl>
                                              <p:pRg st="2" end="2"/>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
                                            <p:txEl>
                                              <p:pRg st="2" end="2"/>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
                                            <p:txEl>
                                              <p:pRg st="2" end="2"/>
                                            </p:txEl>
                                          </p:spTgt>
                                        </p:tgtEl>
                                        <p:attrNameLst>
                                          <p:attrName>ppt_w</p:attrName>
                                        </p:attrNameLst>
                                      </p:cBhvr>
                                      <p:tavLst>
                                        <p:tav tm="0">
                                          <p:val>
                                            <p:strVal val="#ppt_w*.05"/>
                                          </p:val>
                                        </p:tav>
                                        <p:tav tm="100000">
                                          <p:val>
                                            <p:strVal val="#ppt_w"/>
                                          </p:val>
                                        </p:tav>
                                      </p:tavLst>
                                    </p:anim>
                                    <p:anim calcmode="lin" valueType="num">
                                      <p:cBhvr>
                                        <p:cTn id="10" dur="1000" fill="hold"/>
                                        <p:tgtEl>
                                          <p:spTgt spid="3">
                                            <p:txEl>
                                              <p:pRg st="2" end="2"/>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
                                            <p:txEl>
                                              <p:pRg st="2" end="2"/>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
                                            <p:txEl>
                                              <p:pRg st="2" end="2"/>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
                                            <p:txEl>
                                              <p:pRg st="2" end="2"/>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smtClean="0"/>
              <a:t>Out-of</a:t>
            </a:r>
            <a:r>
              <a:rPr lang="en-US" u="sng" dirty="0"/>
              <a:t>-</a:t>
            </a:r>
            <a:r>
              <a:rPr lang="en-US" u="sng" dirty="0" smtClean="0"/>
              <a:t>class aides are…</a:t>
            </a:r>
            <a:endParaRPr lang="en-US" u="sng" dirty="0"/>
          </a:p>
        </p:txBody>
      </p:sp>
      <p:sp>
        <p:nvSpPr>
          <p:cNvPr id="3" name="Content Placeholder 2"/>
          <p:cNvSpPr>
            <a:spLocks noGrp="1"/>
          </p:cNvSpPr>
          <p:nvPr>
            <p:ph idx="1"/>
          </p:nvPr>
        </p:nvSpPr>
        <p:spPr/>
        <p:txBody>
          <a:bodyPr/>
          <a:lstStyle/>
          <a:p>
            <a:r>
              <a:rPr lang="en-US" dirty="0" smtClean="0"/>
              <a:t>UW-Whitewater students</a:t>
            </a:r>
          </a:p>
          <a:p>
            <a:r>
              <a:rPr lang="en-US" dirty="0" smtClean="0"/>
              <a:t>Paired with students who need assistance outside of the classroom </a:t>
            </a:r>
            <a:r>
              <a:rPr lang="en-US" i="1" u="sng" dirty="0" smtClean="0"/>
              <a:t>and</a:t>
            </a:r>
            <a:r>
              <a:rPr lang="en-US" dirty="0" smtClean="0"/>
              <a:t> request the accommodation through his/her Key Contact</a:t>
            </a:r>
          </a:p>
          <a:p>
            <a:r>
              <a:rPr lang="en-US" i="1" dirty="0" smtClean="0"/>
              <a:t>Fee-Based</a:t>
            </a:r>
            <a:r>
              <a:rPr lang="en-US" dirty="0" smtClean="0"/>
              <a:t>. There </a:t>
            </a:r>
            <a:r>
              <a:rPr lang="en-US" i="1" dirty="0" smtClean="0"/>
              <a:t>is</a:t>
            </a:r>
            <a:r>
              <a:rPr lang="en-US" dirty="0" smtClean="0"/>
              <a:t> a cost associated with this service.  The student is billed based on the number of hours they use each semester.</a:t>
            </a:r>
          </a:p>
          <a:p>
            <a:r>
              <a:rPr lang="en-US" dirty="0" smtClean="0"/>
              <a:t>Hired, trained, paid, and supervised through the Center for Students with Disabilities</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u="sng" dirty="0" smtClean="0"/>
              <a:t>Examples:</a:t>
            </a:r>
            <a:endParaRPr lang="en-US" u="sng" dirty="0"/>
          </a:p>
        </p:txBody>
      </p:sp>
      <p:sp>
        <p:nvSpPr>
          <p:cNvPr id="3" name="Content Placeholder 2"/>
          <p:cNvSpPr>
            <a:spLocks noGrp="1"/>
          </p:cNvSpPr>
          <p:nvPr>
            <p:ph idx="1"/>
          </p:nvPr>
        </p:nvSpPr>
        <p:spPr/>
        <p:txBody>
          <a:bodyPr/>
          <a:lstStyle/>
          <a:p>
            <a:r>
              <a:rPr lang="en-US" dirty="0" smtClean="0"/>
              <a:t>An Out-of</a:t>
            </a:r>
            <a:r>
              <a:rPr lang="en-US" dirty="0"/>
              <a:t>-</a:t>
            </a:r>
            <a:r>
              <a:rPr lang="en-US" dirty="0" smtClean="0"/>
              <a:t>Class Aide may help a student put together a visual aid for a presentation.</a:t>
            </a:r>
          </a:p>
          <a:p>
            <a:pPr marL="0" indent="0">
              <a:buNone/>
            </a:pPr>
            <a:endParaRPr lang="en-US" dirty="0" smtClean="0"/>
          </a:p>
          <a:p>
            <a:r>
              <a:rPr lang="en-US" dirty="0" smtClean="0"/>
              <a:t>An Out-of</a:t>
            </a:r>
            <a:r>
              <a:rPr lang="en-US" dirty="0"/>
              <a:t>-</a:t>
            </a:r>
            <a:r>
              <a:rPr lang="en-US" dirty="0" smtClean="0"/>
              <a:t>Class Aide could assist with typing a paper or navigating Power Point, Excel, etc… if a student is unable to use assistive technology. </a:t>
            </a:r>
          </a:p>
          <a:p>
            <a:pPr marL="0" indent="0">
              <a:buNone/>
            </a:pPr>
            <a:endParaRPr lang="en-US" dirty="0" smtClean="0"/>
          </a:p>
          <a:p>
            <a:r>
              <a:rPr lang="en-US" dirty="0" smtClean="0"/>
              <a:t>An Out-of</a:t>
            </a:r>
            <a:r>
              <a:rPr lang="en-US" dirty="0"/>
              <a:t>-</a:t>
            </a:r>
            <a:r>
              <a:rPr lang="en-US" dirty="0" smtClean="0"/>
              <a:t>Class Aide may assist a student with writing out answers to homework assignments as the student dictates to them.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wipe(down)">
                                      <p:cBhvr>
                                        <p:cTn id="25" dur="580">
                                          <p:stCondLst>
                                            <p:cond delay="0"/>
                                          </p:stCondLst>
                                        </p:cTn>
                                        <p:tgtEl>
                                          <p:spTgt spid="3">
                                            <p:txEl>
                                              <p:pRg st="2" end="2"/>
                                            </p:txEl>
                                          </p:spTgt>
                                        </p:tgtEl>
                                      </p:cBhvr>
                                    </p:animEffect>
                                    <p:anim calcmode="lin" valueType="num">
                                      <p:cBhvr>
                                        <p:cTn id="26"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2" end="2"/>
                                            </p:txEl>
                                          </p:spTgt>
                                        </p:tgtEl>
                                      </p:cBhvr>
                                      <p:to x="100000" y="60000"/>
                                    </p:animScale>
                                    <p:animScale>
                                      <p:cBhvr>
                                        <p:cTn id="32" dur="166" decel="50000">
                                          <p:stCondLst>
                                            <p:cond delay="676"/>
                                          </p:stCondLst>
                                        </p:cTn>
                                        <p:tgtEl>
                                          <p:spTgt spid="3">
                                            <p:txEl>
                                              <p:pRg st="2" end="2"/>
                                            </p:txEl>
                                          </p:spTgt>
                                        </p:tgtEl>
                                      </p:cBhvr>
                                      <p:to x="100000" y="100000"/>
                                    </p:animScale>
                                    <p:animScale>
                                      <p:cBhvr>
                                        <p:cTn id="33" dur="26">
                                          <p:stCondLst>
                                            <p:cond delay="1312"/>
                                          </p:stCondLst>
                                        </p:cTn>
                                        <p:tgtEl>
                                          <p:spTgt spid="3">
                                            <p:txEl>
                                              <p:pRg st="2" end="2"/>
                                            </p:txEl>
                                          </p:spTgt>
                                        </p:tgtEl>
                                      </p:cBhvr>
                                      <p:to x="100000" y="80000"/>
                                    </p:animScale>
                                    <p:animScale>
                                      <p:cBhvr>
                                        <p:cTn id="34" dur="166" decel="50000">
                                          <p:stCondLst>
                                            <p:cond delay="1338"/>
                                          </p:stCondLst>
                                        </p:cTn>
                                        <p:tgtEl>
                                          <p:spTgt spid="3">
                                            <p:txEl>
                                              <p:pRg st="2" end="2"/>
                                            </p:txEl>
                                          </p:spTgt>
                                        </p:tgtEl>
                                      </p:cBhvr>
                                      <p:to x="100000" y="100000"/>
                                    </p:animScale>
                                    <p:animScale>
                                      <p:cBhvr>
                                        <p:cTn id="35" dur="26">
                                          <p:stCondLst>
                                            <p:cond delay="1642"/>
                                          </p:stCondLst>
                                        </p:cTn>
                                        <p:tgtEl>
                                          <p:spTgt spid="3">
                                            <p:txEl>
                                              <p:pRg st="2" end="2"/>
                                            </p:txEl>
                                          </p:spTgt>
                                        </p:tgtEl>
                                      </p:cBhvr>
                                      <p:to x="100000" y="90000"/>
                                    </p:animScale>
                                    <p:animScale>
                                      <p:cBhvr>
                                        <p:cTn id="36" dur="166" decel="50000">
                                          <p:stCondLst>
                                            <p:cond delay="1668"/>
                                          </p:stCondLst>
                                        </p:cTn>
                                        <p:tgtEl>
                                          <p:spTgt spid="3">
                                            <p:txEl>
                                              <p:pRg st="2" end="2"/>
                                            </p:txEl>
                                          </p:spTgt>
                                        </p:tgtEl>
                                      </p:cBhvr>
                                      <p:to x="100000" y="100000"/>
                                    </p:animScale>
                                    <p:animScale>
                                      <p:cBhvr>
                                        <p:cTn id="37" dur="26">
                                          <p:stCondLst>
                                            <p:cond delay="1808"/>
                                          </p:stCondLst>
                                        </p:cTn>
                                        <p:tgtEl>
                                          <p:spTgt spid="3">
                                            <p:txEl>
                                              <p:pRg st="2" end="2"/>
                                            </p:txEl>
                                          </p:spTgt>
                                        </p:tgtEl>
                                      </p:cBhvr>
                                      <p:to x="100000" y="95000"/>
                                    </p:animScale>
                                    <p:animScale>
                                      <p:cBhvr>
                                        <p:cTn id="38" dur="166" decel="50000">
                                          <p:stCondLst>
                                            <p:cond delay="1834"/>
                                          </p:stCondLst>
                                        </p:cTn>
                                        <p:tgtEl>
                                          <p:spTgt spid="3">
                                            <p:txEl>
                                              <p:pRg st="2" end="2"/>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Effect transition="in" filter="wipe(down)">
                                      <p:cBhvr>
                                        <p:cTn id="43" dur="580">
                                          <p:stCondLst>
                                            <p:cond delay="0"/>
                                          </p:stCondLst>
                                        </p:cTn>
                                        <p:tgtEl>
                                          <p:spTgt spid="3">
                                            <p:txEl>
                                              <p:pRg st="4" end="4"/>
                                            </p:txEl>
                                          </p:spTgt>
                                        </p:tgtEl>
                                      </p:cBhvr>
                                    </p:animEffect>
                                    <p:anim calcmode="lin" valueType="num">
                                      <p:cBhvr>
                                        <p:cTn id="44"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4" end="4"/>
                                            </p:txEl>
                                          </p:spTgt>
                                        </p:tgtEl>
                                      </p:cBhvr>
                                      <p:to x="100000" y="60000"/>
                                    </p:animScale>
                                    <p:animScale>
                                      <p:cBhvr>
                                        <p:cTn id="50" dur="166" decel="50000">
                                          <p:stCondLst>
                                            <p:cond delay="676"/>
                                          </p:stCondLst>
                                        </p:cTn>
                                        <p:tgtEl>
                                          <p:spTgt spid="3">
                                            <p:txEl>
                                              <p:pRg st="4" end="4"/>
                                            </p:txEl>
                                          </p:spTgt>
                                        </p:tgtEl>
                                      </p:cBhvr>
                                      <p:to x="100000" y="100000"/>
                                    </p:animScale>
                                    <p:animScale>
                                      <p:cBhvr>
                                        <p:cTn id="51" dur="26">
                                          <p:stCondLst>
                                            <p:cond delay="1312"/>
                                          </p:stCondLst>
                                        </p:cTn>
                                        <p:tgtEl>
                                          <p:spTgt spid="3">
                                            <p:txEl>
                                              <p:pRg st="4" end="4"/>
                                            </p:txEl>
                                          </p:spTgt>
                                        </p:tgtEl>
                                      </p:cBhvr>
                                      <p:to x="100000" y="80000"/>
                                    </p:animScale>
                                    <p:animScale>
                                      <p:cBhvr>
                                        <p:cTn id="52" dur="166" decel="50000">
                                          <p:stCondLst>
                                            <p:cond delay="1338"/>
                                          </p:stCondLst>
                                        </p:cTn>
                                        <p:tgtEl>
                                          <p:spTgt spid="3">
                                            <p:txEl>
                                              <p:pRg st="4" end="4"/>
                                            </p:txEl>
                                          </p:spTgt>
                                        </p:tgtEl>
                                      </p:cBhvr>
                                      <p:to x="100000" y="100000"/>
                                    </p:animScale>
                                    <p:animScale>
                                      <p:cBhvr>
                                        <p:cTn id="53" dur="26">
                                          <p:stCondLst>
                                            <p:cond delay="1642"/>
                                          </p:stCondLst>
                                        </p:cTn>
                                        <p:tgtEl>
                                          <p:spTgt spid="3">
                                            <p:txEl>
                                              <p:pRg st="4" end="4"/>
                                            </p:txEl>
                                          </p:spTgt>
                                        </p:tgtEl>
                                      </p:cBhvr>
                                      <p:to x="100000" y="90000"/>
                                    </p:animScale>
                                    <p:animScale>
                                      <p:cBhvr>
                                        <p:cTn id="54" dur="166" decel="50000">
                                          <p:stCondLst>
                                            <p:cond delay="1668"/>
                                          </p:stCondLst>
                                        </p:cTn>
                                        <p:tgtEl>
                                          <p:spTgt spid="3">
                                            <p:txEl>
                                              <p:pRg st="4" end="4"/>
                                            </p:txEl>
                                          </p:spTgt>
                                        </p:tgtEl>
                                      </p:cBhvr>
                                      <p:to x="100000" y="100000"/>
                                    </p:animScale>
                                    <p:animScale>
                                      <p:cBhvr>
                                        <p:cTn id="55" dur="26">
                                          <p:stCondLst>
                                            <p:cond delay="1808"/>
                                          </p:stCondLst>
                                        </p:cTn>
                                        <p:tgtEl>
                                          <p:spTgt spid="3">
                                            <p:txEl>
                                              <p:pRg st="4" end="4"/>
                                            </p:txEl>
                                          </p:spTgt>
                                        </p:tgtEl>
                                      </p:cBhvr>
                                      <p:to x="100000" y="95000"/>
                                    </p:animScale>
                                    <p:animScale>
                                      <p:cBhvr>
                                        <p:cTn id="56"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122" y="457200"/>
            <a:ext cx="7239000" cy="1005840"/>
          </a:xfrm>
        </p:spPr>
        <p:txBody>
          <a:bodyPr>
            <a:normAutofit fontScale="90000"/>
          </a:bodyPr>
          <a:lstStyle/>
          <a:p>
            <a:pPr algn="ctr"/>
            <a:r>
              <a:rPr lang="en-US" u="sng" dirty="0" smtClean="0"/>
              <a:t>In- and Out-of</a:t>
            </a:r>
            <a:r>
              <a:rPr lang="en-US" u="sng" dirty="0"/>
              <a:t>-</a:t>
            </a:r>
            <a:r>
              <a:rPr lang="en-US" u="sng" dirty="0" smtClean="0"/>
              <a:t>class aides </a:t>
            </a:r>
            <a:br>
              <a:rPr lang="en-US" u="sng" dirty="0" smtClean="0"/>
            </a:br>
            <a:r>
              <a:rPr lang="en-US" dirty="0" smtClean="0"/>
              <a:t>are </a:t>
            </a:r>
            <a:r>
              <a:rPr lang="en-US" sz="5300" u="sng" dirty="0" smtClean="0">
                <a:effectLst>
                  <a:outerShdw blurRad="38100" dist="38100" dir="2700000" algn="tl">
                    <a:srgbClr val="000000">
                      <a:alpha val="43137"/>
                    </a:srgbClr>
                  </a:outerShdw>
                </a:effectLst>
              </a:rPr>
              <a:t>not</a:t>
            </a:r>
            <a:r>
              <a:rPr lang="en-US" dirty="0" smtClean="0"/>
              <a:t>…</a:t>
            </a:r>
            <a:endParaRPr lang="en-US" dirty="0"/>
          </a:p>
        </p:txBody>
      </p:sp>
      <p:sp>
        <p:nvSpPr>
          <p:cNvPr id="3" name="Content Placeholder 2"/>
          <p:cNvSpPr>
            <a:spLocks noGrp="1"/>
          </p:cNvSpPr>
          <p:nvPr>
            <p:ph idx="1"/>
          </p:nvPr>
        </p:nvSpPr>
        <p:spPr>
          <a:xfrm>
            <a:off x="457200" y="1600200"/>
            <a:ext cx="7239000" cy="4191000"/>
          </a:xfrm>
        </p:spPr>
        <p:txBody>
          <a:bodyPr>
            <a:normAutofit lnSpcReduction="10000"/>
          </a:bodyPr>
          <a:lstStyle/>
          <a:p>
            <a:r>
              <a:rPr lang="en-US" dirty="0" smtClean="0"/>
              <a:t>Personal care attendants or CNAs – They </a:t>
            </a:r>
            <a:r>
              <a:rPr lang="en-US" u="sng" dirty="0" smtClean="0"/>
              <a:t>cannot</a:t>
            </a:r>
            <a:r>
              <a:rPr lang="en-US" dirty="0" smtClean="0"/>
              <a:t> help you with chair transfers, bathroom assistance, meals, or medications</a:t>
            </a:r>
          </a:p>
          <a:p>
            <a:r>
              <a:rPr lang="en-US" dirty="0" smtClean="0"/>
              <a:t>Tutors – they are </a:t>
            </a:r>
            <a:r>
              <a:rPr lang="en-US" u="sng" dirty="0" smtClean="0"/>
              <a:t>not</a:t>
            </a:r>
            <a:r>
              <a:rPr lang="en-US" dirty="0" smtClean="0"/>
              <a:t> responsible for knowing what you need to learn or providing instruction</a:t>
            </a:r>
          </a:p>
          <a:p>
            <a:r>
              <a:rPr lang="en-US" dirty="0" smtClean="0"/>
              <a:t>Going to attend class in your place and then tell you what you missed!</a:t>
            </a:r>
          </a:p>
          <a:p>
            <a:r>
              <a:rPr lang="en-US" dirty="0" smtClean="0"/>
              <a:t>Mind-readers…they won’t know what you  need help with unless you </a:t>
            </a:r>
            <a:r>
              <a:rPr lang="en-US" i="1" u="sng" dirty="0" smtClean="0"/>
              <a:t>tell them!</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2" name="voltage.wav"/>
                                        </p:tgtEl>
                                      </p:cMediaNode>
                                    </p:audio>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udio>
                                      <p:cMediaNode>
                                        <p:cTn display="0" masterRel="sameClick">
                                          <p:stCondLst>
                                            <p:cond evt="begin" delay="0">
                                              <p:tn val="9"/>
                                            </p:cond>
                                          </p:stCondLst>
                                          <p:endCondLst>
                                            <p:cond evt="onStopAudio" delay="0">
                                              <p:tgtEl>
                                                <p:sldTgt/>
                                              </p:tgtEl>
                                            </p:cond>
                                          </p:endCondLst>
                                        </p:cTn>
                                        <p:tgtEl>
                                          <p:sndTgt r:embed="rId2" name="voltage.wav"/>
                                        </p:tgtEl>
                                      </p:cMediaNode>
                                    </p:audio>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udio>
                                      <p:cMediaNode>
                                        <p:cTn display="0" masterRel="sameClick">
                                          <p:stCondLst>
                                            <p:cond evt="begin" delay="0">
                                              <p:tn val="13"/>
                                            </p:cond>
                                          </p:stCondLst>
                                          <p:endCondLst>
                                            <p:cond evt="onStopAudio" delay="0">
                                              <p:tgtEl>
                                                <p:sldTgt/>
                                              </p:tgtEl>
                                            </p:cond>
                                          </p:endCondLst>
                                        </p:cTn>
                                        <p:tgtEl>
                                          <p:sndTgt r:embed="rId2" name="voltage.wav"/>
                                        </p:tgtEl>
                                      </p:cMediaNode>
                                    </p:audio>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subTnLst>
                                    <p:audio>
                                      <p:cMediaNode>
                                        <p:cTn display="0" masterRel="sameClick">
                                          <p:stCondLst>
                                            <p:cond evt="begin" delay="0">
                                              <p:tn val="17"/>
                                            </p:cond>
                                          </p:stCondLst>
                                          <p:endCondLst>
                                            <p:cond evt="onStopAudio" delay="0">
                                              <p:tgtEl>
                                                <p:sldTgt/>
                                              </p:tgtEl>
                                            </p:cond>
                                          </p:endCondLst>
                                        </p:cTn>
                                        <p:tgtEl>
                                          <p:sndTgt r:embed="rId2" name="voltag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22960"/>
          </a:xfrm>
        </p:spPr>
        <p:txBody>
          <a:bodyPr>
            <a:normAutofit fontScale="90000"/>
          </a:bodyPr>
          <a:lstStyle/>
          <a:p>
            <a:pPr algn="ctr"/>
            <a:r>
              <a:rPr lang="en-US" u="sng" dirty="0" smtClean="0"/>
              <a:t>So how does all of this work?</a:t>
            </a:r>
            <a:endParaRPr lang="en-US" u="sng" dirty="0"/>
          </a:p>
        </p:txBody>
      </p:sp>
      <p:sp>
        <p:nvSpPr>
          <p:cNvPr id="3" name="Content Placeholder 2"/>
          <p:cNvSpPr>
            <a:spLocks noGrp="1"/>
          </p:cNvSpPr>
          <p:nvPr>
            <p:ph idx="1"/>
          </p:nvPr>
        </p:nvSpPr>
        <p:spPr/>
        <p:txBody>
          <a:bodyPr>
            <a:normAutofit/>
          </a:bodyPr>
          <a:lstStyle/>
          <a:p>
            <a:r>
              <a:rPr lang="en-US" dirty="0" smtClean="0"/>
              <a:t>If you think you need assistance in or out of class, talk to your Disability Services Coordinator to see if you are eligible for this accommodation.</a:t>
            </a:r>
          </a:p>
          <a:p>
            <a:r>
              <a:rPr lang="en-US" dirty="0" smtClean="0"/>
              <a:t>If eligible, you will request the specific service(s) as needed each semester </a:t>
            </a:r>
          </a:p>
          <a:p>
            <a:r>
              <a:rPr lang="en-US" dirty="0" smtClean="0"/>
              <a:t>Once your aides are coordinated, you will get an e-mail from Gabby Montana (csdga2@uww.edu) with the names of your Aides and their contact information.</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416</TotalTime>
  <Words>1164</Words>
  <Application>Microsoft Office PowerPoint</Application>
  <PresentationFormat>On-screen Show (4:3)</PresentationFormat>
  <Paragraphs>94</Paragraphs>
  <Slides>17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Calibri</vt:lpstr>
      <vt:lpstr>Trebuchet MS</vt:lpstr>
      <vt:lpstr>Wingdings</vt:lpstr>
      <vt:lpstr>Wingdings 2</vt:lpstr>
      <vt:lpstr>Opulent</vt:lpstr>
      <vt:lpstr>IN-Class Aides  &amp;  out of class aides </vt:lpstr>
      <vt:lpstr>      What is an in-class aide?</vt:lpstr>
      <vt:lpstr> In-Class Aides are… </vt:lpstr>
      <vt:lpstr>Examples: </vt:lpstr>
      <vt:lpstr>What is an out of class aide?</vt:lpstr>
      <vt:lpstr>Out-of-class aides are…</vt:lpstr>
      <vt:lpstr>Examples:</vt:lpstr>
      <vt:lpstr>In- and Out-of-class aides  are not…</vt:lpstr>
      <vt:lpstr>So how does all of this work?</vt:lpstr>
      <vt:lpstr>What are my responsibilities? </vt:lpstr>
      <vt:lpstr>Sleeping Policy</vt:lpstr>
      <vt:lpstr>What are my aides’  responsibilities? </vt:lpstr>
      <vt:lpstr>In-Class-Aide vs. Note taker</vt:lpstr>
      <vt:lpstr>Common questions…</vt:lpstr>
      <vt:lpstr>More questions….</vt:lpstr>
      <vt:lpstr>Even more questions…</vt:lpstr>
      <vt:lpstr>Your questions?</vt:lpstr>
    </vt:vector>
  </TitlesOfParts>
  <Company>UW-Whitewater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Class Aides  &amp;  out of class aides</dc:title>
  <dc:creator>henryk</dc:creator>
  <cp:lastModifiedBy>UW-W CSDGA2</cp:lastModifiedBy>
  <cp:revision>57</cp:revision>
  <dcterms:created xsi:type="dcterms:W3CDTF">2009-05-28T14:42:20Z</dcterms:created>
  <dcterms:modified xsi:type="dcterms:W3CDTF">2019-08-29T18:24:47Z</dcterms:modified>
</cp:coreProperties>
</file>