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13"/>
  </p:notesMasterIdLst>
  <p:sldIdLst>
    <p:sldId id="256" r:id="rId2"/>
    <p:sldId id="26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78744" autoAdjust="0"/>
  </p:normalViewPr>
  <p:slideViewPr>
    <p:cSldViewPr snapToGrid="0" snapToObjects="1"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3F037-8425-41A5-9FA0-7EBF05F36904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822FE-33AC-4AF1-849D-3A4DE2B1B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94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="1" baseline="0" dirty="0"/>
              <a:t>You have the ease of searching for existing requests or viewing your pending requests </a:t>
            </a:r>
          </a:p>
          <a:p>
            <a:pPr marL="628650" lvl="1" indent="-171450">
              <a:buFontTx/>
              <a:buChar char="-"/>
            </a:pPr>
            <a:r>
              <a:rPr lang="en-US" b="0" baseline="0" dirty="0"/>
              <a:t>“Edit contingency Template” is for HR use </a:t>
            </a:r>
          </a:p>
          <a:p>
            <a:pPr marL="171450" indent="-171450">
              <a:buFontTx/>
              <a:buChar char="-"/>
            </a:pPr>
            <a:r>
              <a:rPr lang="en-US" b="1" baseline="0" dirty="0"/>
              <a:t>Once you click new request – you will have to choose if it is an academic staff rehire or academic staff dual contract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="0" dirty="0"/>
              <a:t>You can also search existing requests and look at your pending requests. This will help</a:t>
            </a:r>
            <a:r>
              <a:rPr lang="en-US" b="0" baseline="0" dirty="0"/>
              <a:t> you see what stage they are at. </a:t>
            </a:r>
            <a:endParaRPr lang="en-US" b="1" baseline="0" dirty="0"/>
          </a:p>
          <a:p>
            <a:r>
              <a:rPr lang="en-US" baseline="0" dirty="0"/>
              <a:t>**Contingency Templates are already filled in (HR owns this)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16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The next page looks like this.</a:t>
            </a:r>
            <a:r>
              <a:rPr lang="en-US" baseline="0" dirty="0"/>
              <a:t> There are 6 tabs that need to be filled out. The first is position. 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If there is no room number or telephone, just use the department’s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Fill in the rest as needed – almost identical to the paper form!  </a:t>
            </a:r>
          </a:p>
          <a:p>
            <a:pPr marL="171450" lvl="0" indent="-171450">
              <a:buFontTx/>
              <a:buChar char="-"/>
            </a:pPr>
            <a:r>
              <a:rPr lang="en-US" baseline="0" dirty="0"/>
              <a:t>If replacement for whom is known – remember to fill that in </a:t>
            </a:r>
          </a:p>
          <a:p>
            <a:pPr marL="0" lvl="0" indent="0">
              <a:buFontTx/>
              <a:buNone/>
            </a:pPr>
            <a:endParaRPr lang="en-US" baseline="0" dirty="0"/>
          </a:p>
          <a:p>
            <a:pPr marL="171450" lvl="0" indent="-171450">
              <a:buFontTx/>
              <a:buChar char="-"/>
            </a:pPr>
            <a:r>
              <a:rPr lang="en-US" baseline="0" dirty="0"/>
              <a:t>At the bottom of each tab you will see “begin date” and “end date” – this is where you put in the contract date. You can also save as a draft. When you click submit, it flows to the next approver.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86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Next tab is for salary information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Fill in all information </a:t>
            </a:r>
          </a:p>
          <a:p>
            <a:pPr marL="628650" lvl="1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82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This is very self explanatory,</a:t>
            </a:r>
            <a:r>
              <a:rPr lang="en-US" baseline="0" dirty="0"/>
              <a:t> just fill in employees qualifications. You can find their qualifications on the original hire form or by asking the employee for updated qualifications. 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Use the add button to add more experiences or degrees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67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include any hiring documents in this page </a:t>
            </a:r>
          </a:p>
          <a:p>
            <a:r>
              <a:rPr lang="en-US" dirty="0"/>
              <a:t>*</a:t>
            </a:r>
            <a:r>
              <a:rPr lang="en-US" b="1" dirty="0"/>
              <a:t>HR handles the contingency tab and will add in what is needed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5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When you submit, you send</a:t>
            </a:r>
            <a:r>
              <a:rPr lang="en-US" baseline="0" dirty="0"/>
              <a:t> to the next person in the approval string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46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79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2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6A404122-9A3A-4FD8-98B8-22631F32846C}" type="datetime1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9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8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BB47B5-C739-4DAE-AACD-CC58CA843AC4}" type="datetime1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40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1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0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4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5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607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nstefjoKE08@uww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ww.edu/adminaffairs/hr/form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E-Rehire</a:t>
            </a:r>
            <a:r>
              <a:rPr lang="en-US" dirty="0"/>
              <a:t>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 Acquisition Team </a:t>
            </a:r>
          </a:p>
        </p:txBody>
      </p:sp>
    </p:spTree>
    <p:extLst>
      <p:ext uri="{BB962C8B-B14F-4D97-AF65-F5344CB8AC3E}">
        <p14:creationId xmlns:p14="http://schemas.microsoft.com/office/powerpoint/2010/main" val="52558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Submitting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2011680"/>
            <a:ext cx="7772400" cy="304010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you click Submit – you will have to add in the correct individuals into the approval string. Approval flowchart is found on the E-Rehire Application Page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who have two-department involvement requires sign-off by both departments. This may include Department Chairs, Deans, Directors, and Division Heads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Academic Affairs: Provost office defers to Deans &amp; Assistant Vice Chancellors: please do not insert Hermie Snorek or Provost into any approval strings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Rehired Annuitants MUST go to Chancellor for approval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approved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2227811"/>
            <a:ext cx="7772400" cy="420624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fully approved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 will update system and send out rehire contract to employee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Initiator and Department chair will be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cc’ed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contract email </a:t>
            </a:r>
          </a:p>
          <a:p>
            <a:pPr marL="2286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r>
              <a:rPr lang="en-US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department’s responsibility to keep track of rehires and submit them in a timely manner to ensure employee is rehired before start date</a:t>
            </a: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65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B37A-EE23-3083-6C41-F525F8025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Rehire Submission Timelines (NEW)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DA955-A6A6-0D37-3B94-38F971551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March 1</a:t>
            </a:r>
            <a:r>
              <a:rPr lang="en-US" baseline="30000" dirty="0"/>
              <a:t>st</a:t>
            </a:r>
            <a:r>
              <a:rPr lang="en-US" dirty="0"/>
              <a:t> , 2024 – Spreadsheet with all current fixed terminal employees will be sent to deans/division heads, asking to indicate their intent to return for fall 2024. </a:t>
            </a:r>
          </a:p>
          <a:p>
            <a:r>
              <a:rPr lang="en-US" dirty="0"/>
              <a:t>April 1</a:t>
            </a:r>
            <a:r>
              <a:rPr lang="en-US" baseline="30000" dirty="0"/>
              <a:t>st</a:t>
            </a:r>
            <a:r>
              <a:rPr lang="en-US" dirty="0"/>
              <a:t> , 2024 – Spreadsheets need to be returned to </a:t>
            </a:r>
            <a:r>
              <a:rPr lang="en-US" b="0" i="0" u="sng" dirty="0">
                <a:solidFill>
                  <a:srgbClr val="1D1429"/>
                </a:solidFill>
                <a:effectLst/>
                <a:latin typeface="Open Sans" panose="020B0606030504020204" pitchFamily="34" charset="0"/>
                <a:hlinkClick r:id="rId2"/>
              </a:rPr>
              <a:t>InstefjoKE08@uww.edu</a:t>
            </a:r>
            <a:endParaRPr lang="en-US" dirty="0"/>
          </a:p>
          <a:p>
            <a:r>
              <a:rPr lang="en-US" dirty="0"/>
              <a:t>April 1</a:t>
            </a:r>
            <a:r>
              <a:rPr lang="en-US" baseline="30000" dirty="0"/>
              <a:t>st</a:t>
            </a:r>
            <a:r>
              <a:rPr lang="en-US" dirty="0"/>
              <a:t> , 2024 – E-Rehire must be submitted by this date for any employee indicated “Y” on the spreadsheet. Employee will receive notification when E-Rehire is submitted.</a:t>
            </a:r>
          </a:p>
          <a:p>
            <a:r>
              <a:rPr lang="en-US" dirty="0"/>
              <a:t>April 10</a:t>
            </a:r>
            <a:r>
              <a:rPr lang="en-US" baseline="30000" dirty="0"/>
              <a:t>th</a:t>
            </a:r>
            <a:r>
              <a:rPr lang="en-US" dirty="0"/>
              <a:t> , 2024 – HR sends notifications to deans/division heads for those who were indicated “Y” but have not had an E-Rehire submitted for them. </a:t>
            </a:r>
          </a:p>
          <a:p>
            <a:r>
              <a:rPr lang="en-US" dirty="0"/>
              <a:t>April 15</a:t>
            </a:r>
            <a:r>
              <a:rPr lang="en-US" baseline="30000" dirty="0"/>
              <a:t>th</a:t>
            </a:r>
            <a:r>
              <a:rPr lang="en-US" dirty="0"/>
              <a:t> , 2024 – Deadline for colleges to notify employees who are not intended to return.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32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Get there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website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Click: Forms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http://www.uww.edu/adminaffairs/hr/forms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Click: E-Rehire - Web Application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469" y="3429000"/>
            <a:ext cx="36195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0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93" y="3453078"/>
            <a:ext cx="3351016" cy="17168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Get Started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40" y="2316074"/>
            <a:ext cx="6345260" cy="431415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“change of status”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at Human Resources webpage under Change of Status 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requesting?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“New Request” then select rehire type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staff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staff dual contract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08855" y="3920437"/>
            <a:ext cx="15437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/>
              <a:t>Choose new request when re-hiring an employee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149" y="2588069"/>
            <a:ext cx="2632091" cy="17223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163150" y="4635905"/>
            <a:ext cx="25236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This will be on the top of each tab. Fill in with employee name.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319725" y="4310394"/>
            <a:ext cx="0" cy="3255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046345" y="4074326"/>
            <a:ext cx="136251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63278" y="5356204"/>
            <a:ext cx="1923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*Rehired Annuitant has a “review policy” link. </a:t>
            </a:r>
          </a:p>
        </p:txBody>
      </p:sp>
    </p:spTree>
    <p:extLst>
      <p:ext uri="{BB962C8B-B14F-4D97-AF65-F5344CB8AC3E}">
        <p14:creationId xmlns:p14="http://schemas.microsoft.com/office/powerpoint/2010/main" val="161783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4402370" cy="150876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-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62" y="2150571"/>
            <a:ext cx="8229600" cy="399965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hire paperwork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in all spaces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Title/Rank (NEW PROCESS):</a:t>
            </a:r>
          </a:p>
          <a:p>
            <a:pPr lvl="3"/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&gt;or= 50% FTE- Lecturer (TL020)</a:t>
            </a:r>
          </a:p>
          <a:p>
            <a:pPr lvl="3"/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&lt;50% FTE- Adjunct Instructor (IC004)</a:t>
            </a:r>
          </a:p>
          <a:p>
            <a:pPr lvl="2"/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Title: </a:t>
            </a:r>
          </a:p>
          <a:p>
            <a:pPr lvl="3"/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or = 50% FTE- Lecturer 1 </a:t>
            </a:r>
          </a:p>
          <a:p>
            <a:pPr lvl="3"/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&lt;50% FTE- Adjunct Instructor 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Type:</a:t>
            </a:r>
          </a:p>
          <a:p>
            <a:pPr lvl="4"/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Term 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 room number/phone</a:t>
            </a:r>
          </a:p>
          <a:p>
            <a:pPr lvl="3"/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department’s 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Appointment Type</a:t>
            </a:r>
          </a:p>
          <a:p>
            <a:pPr lvl="3"/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or academic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Appointment Basis</a:t>
            </a:r>
          </a:p>
          <a:p>
            <a:pPr lvl="3"/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year, 1</a:t>
            </a:r>
            <a:r>
              <a:rPr lang="en-US" sz="1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 or 2</a:t>
            </a:r>
            <a:r>
              <a:rPr lang="en-US" sz="1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1277" y="4302238"/>
            <a:ext cx="1013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*Make sure everything is filled out*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37" y="584791"/>
            <a:ext cx="3230263" cy="607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76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14512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- Salary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1429305"/>
            <a:ext cx="7772400" cy="478861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in Salary Information as seen below: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Percentage of Time</a:t>
            </a:r>
          </a:p>
          <a:p>
            <a:pPr lvl="2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Adjunct Instructor- Input “0” </a:t>
            </a:r>
          </a:p>
          <a:p>
            <a:pPr lvl="2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Lecturers – Enter the FTE Percentage (no decimals)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and Contract Salary</a:t>
            </a:r>
          </a:p>
          <a:p>
            <a:pPr lvl="2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Adjunct Instructors – Base and Contract Salaries should be Entered as the Same Amount (the lump sum amount)</a:t>
            </a:r>
          </a:p>
          <a:p>
            <a:pPr lvl="2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Lecturers – Enter the Base Salary and the Contract Salary Amounts</a:t>
            </a:r>
          </a:p>
          <a:p>
            <a:pPr lvl="2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green ‘add’ button to add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93" y="3497999"/>
            <a:ext cx="8535591" cy="3324689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4636489" y="3959466"/>
            <a:ext cx="238539" cy="5900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75028" y="4469786"/>
            <a:ext cx="397565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/>
              <a:t>FTE</a:t>
            </a:r>
          </a:p>
        </p:txBody>
      </p:sp>
    </p:spTree>
    <p:extLst>
      <p:ext uri="{BB962C8B-B14F-4D97-AF65-F5344CB8AC3E}">
        <p14:creationId xmlns:p14="http://schemas.microsoft.com/office/powerpoint/2010/main" val="232353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– Qualifications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in all employee qualifications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 employee or original hire form if not known)</a:t>
            </a: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green ‘add’ button to add more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Chancellors office requests that these are added in and filled out</a:t>
            </a:r>
          </a:p>
        </p:txBody>
      </p:sp>
      <p:pic>
        <p:nvPicPr>
          <p:cNvPr id="4" name="Picture 3" descr="Screen Shot 2018-04-09 at 3.12.23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106" y="3498243"/>
            <a:ext cx="5739536" cy="251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488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– approvers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02556"/>
            <a:ext cx="3892074" cy="4206875"/>
          </a:xfrm>
        </p:spPr>
      </p:pic>
      <p:sp>
        <p:nvSpPr>
          <p:cNvPr id="7" name="TextBox 6"/>
          <p:cNvSpPr txBox="1"/>
          <p:nvPr/>
        </p:nvSpPr>
        <p:spPr>
          <a:xfrm>
            <a:off x="388891" y="2691559"/>
            <a:ext cx="3648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Approvers Tab: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for the individuals who approve the employees timesheet and time off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by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add</a:t>
            </a:r>
          </a:p>
        </p:txBody>
      </p:sp>
    </p:spTree>
    <p:extLst>
      <p:ext uri="{BB962C8B-B14F-4D97-AF65-F5344CB8AC3E}">
        <p14:creationId xmlns:p14="http://schemas.microsoft.com/office/powerpoint/2010/main" val="4104795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– documents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include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Updated Employee Resume/CV (required by the Provost’s Office)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Hiring Memo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include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Description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other relevant documents 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45" y="4294290"/>
            <a:ext cx="6468378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614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1732</TotalTime>
  <Words>939</Words>
  <Application>Microsoft Office PowerPoint</Application>
  <PresentationFormat>On-screen Show (4:3)</PresentationFormat>
  <Paragraphs>111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Open Sans</vt:lpstr>
      <vt:lpstr>Times New Roman</vt:lpstr>
      <vt:lpstr>Wingdings</vt:lpstr>
      <vt:lpstr>Banded</vt:lpstr>
      <vt:lpstr>E-Rehire </vt:lpstr>
      <vt:lpstr>Rehire Submission Timelines (NEW)</vt:lpstr>
      <vt:lpstr>How to Get there</vt:lpstr>
      <vt:lpstr>How To Get Started </vt:lpstr>
      <vt:lpstr>How To - Position</vt:lpstr>
      <vt:lpstr>How To - Salary</vt:lpstr>
      <vt:lpstr>How To – Qualifications </vt:lpstr>
      <vt:lpstr>How to – approvers</vt:lpstr>
      <vt:lpstr>How to – documents </vt:lpstr>
      <vt:lpstr>After Submitting </vt:lpstr>
      <vt:lpstr>Once approved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E-Rehire</dc:title>
  <dc:creator>Victoria  Smithyman</dc:creator>
  <cp:lastModifiedBy>Dargiewicz, Grace</cp:lastModifiedBy>
  <cp:revision>49</cp:revision>
  <dcterms:created xsi:type="dcterms:W3CDTF">2018-04-09T14:35:54Z</dcterms:created>
  <dcterms:modified xsi:type="dcterms:W3CDTF">2024-02-26T16:43:29Z</dcterms:modified>
</cp:coreProperties>
</file>